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35" r:id="rId3"/>
    <p:sldId id="258" r:id="rId4"/>
    <p:sldId id="326" r:id="rId5"/>
    <p:sldId id="337" r:id="rId6"/>
    <p:sldId id="282" r:id="rId7"/>
    <p:sldId id="339" r:id="rId8"/>
    <p:sldId id="281" r:id="rId9"/>
    <p:sldId id="340" r:id="rId10"/>
    <p:sldId id="327" r:id="rId11"/>
    <p:sldId id="336" r:id="rId12"/>
    <p:sldId id="328" r:id="rId13"/>
    <p:sldId id="280" r:id="rId14"/>
    <p:sldId id="283" r:id="rId15"/>
    <p:sldId id="341" r:id="rId16"/>
    <p:sldId id="286" r:id="rId17"/>
    <p:sldId id="324" r:id="rId18"/>
    <p:sldId id="329" r:id="rId19"/>
    <p:sldId id="330" r:id="rId20"/>
    <p:sldId id="314" r:id="rId21"/>
    <p:sldId id="272" r:id="rId22"/>
    <p:sldId id="273" r:id="rId23"/>
    <p:sldId id="275" r:id="rId24"/>
    <p:sldId id="338" r:id="rId25"/>
    <p:sldId id="331" r:id="rId26"/>
    <p:sldId id="332" r:id="rId27"/>
    <p:sldId id="333" r:id="rId28"/>
    <p:sldId id="33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A8DF"/>
    <a:srgbClr val="FCAEA3"/>
    <a:srgbClr val="4FB3E4"/>
    <a:srgbClr val="0092D0"/>
    <a:srgbClr val="8DA139"/>
    <a:srgbClr val="C94429"/>
    <a:srgbClr val="EFBBB1"/>
    <a:srgbClr val="D2270F"/>
    <a:srgbClr val="B3C760"/>
    <a:srgbClr val="FF7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083" autoAdjust="0"/>
  </p:normalViewPr>
  <p:slideViewPr>
    <p:cSldViewPr snapToGrid="0">
      <p:cViewPr varScale="1">
        <p:scale>
          <a:sx n="85" d="100"/>
          <a:sy n="85" d="100"/>
        </p:scale>
        <p:origin x="5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83B39-42A5-4D4B-8E94-F11757088C41}" type="datetimeFigureOut">
              <a:rPr lang="ru-RU" smtClean="0"/>
              <a:t>15.06.2017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666DF-A2A1-4DEC-8AD3-A7E05E15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71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666DF-A2A1-4DEC-8AD3-A7E05E15547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666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666DF-A2A1-4DEC-8AD3-A7E05E15547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825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666DF-A2A1-4DEC-8AD3-A7E05E15547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1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666DF-A2A1-4DEC-8AD3-A7E05E15547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5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666DF-A2A1-4DEC-8AD3-A7E05E15547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698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653CD-38A2-47D6-9013-CE5572FDDF1A}" type="datetime1">
              <a:rPr lang="ru-RU" smtClean="0"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3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B0272-5588-43DE-82AF-ED4D5884A176}" type="datetime1">
              <a:rPr lang="ru-RU" smtClean="0"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8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14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3932-9F99-4D51-ADEF-0B108CC176FA}" type="datetime1">
              <a:rPr lang="ru-RU" smtClean="0"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8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85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138F-73D8-4AF3-ABE2-EA003C81E349}" type="datetime1">
              <a:rPr lang="ru-RU" smtClean="0"/>
              <a:t>15.06.2017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55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672D7-A63A-4F40-8225-98B106D743A7}" type="datetime1">
              <a:rPr lang="ru-RU" smtClean="0"/>
              <a:t>15.06.2017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03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448E-3944-4148-A5C5-C5A3B4DB72FB}" type="datetime1">
              <a:rPr lang="ru-RU" smtClean="0"/>
              <a:t>15.06.2017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7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153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415C3-615F-474B-B6E9-EAFBDB486FC6}" type="datetime1">
              <a:rPr lang="ru-RU" smtClean="0"/>
              <a:t>15.06.2017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6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5090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57318-C036-4560-8693-169459A1476F}" type="datetime1">
              <a:rPr lang="ru-RU" smtClean="0"/>
              <a:t>15.06.2017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97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E87-BA7A-48B6-AF9B-5FEA011B545D}" type="datetime1">
              <a:rPr lang="ru-RU" smtClean="0"/>
              <a:t>15.06.2017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78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023C-1FFA-4FCE-A964-69344842399E}" type="datetime1">
              <a:rPr lang="ru-RU" smtClean="0"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56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021E-19F7-4128-8A19-5CDC23FF5089}" type="datetime1">
              <a:rPr lang="ru-RU" smtClean="0"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65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D3306-8C47-4860-B908-7C3EC3681551}" type="datetime1">
              <a:rPr lang="ru-RU" smtClean="0"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F56B9-48D5-4E30-B2FB-9CD18E2BF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31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5" Type="http://schemas.openxmlformats.org/officeDocument/2006/relationships/image" Target="../media/image10.png"/><Relationship Id="rId15" Type="http://schemas.openxmlformats.org/officeDocument/2006/relationships/image" Target="../media/image18.png"/><Relationship Id="rId10" Type="http://schemas.openxmlformats.org/officeDocument/2006/relationships/image" Target="../media/image2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18" Type="http://schemas.openxmlformats.org/officeDocument/2006/relationships/image" Target="../media/image5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12" Type="http://schemas.openxmlformats.org/officeDocument/2006/relationships/image" Target="../media/image53.jpeg"/><Relationship Id="rId17" Type="http://schemas.openxmlformats.org/officeDocument/2006/relationships/image" Target="../media/image58.jpeg"/><Relationship Id="rId2" Type="http://schemas.openxmlformats.org/officeDocument/2006/relationships/image" Target="../media/image43.jpe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oianalyst.alinean.com/idc/AutoLogin.do?d=809788023193913882" TargetMode="Externa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laginov.com/" TargetMode="External"/><Relationship Id="rId2" Type="http://schemas.openxmlformats.org/officeDocument/2006/relationships/hyperlink" Target="mailto:ashalaginov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971" y="378234"/>
            <a:ext cx="11625941" cy="2387600"/>
          </a:xfrm>
        </p:spPr>
        <p:txBody>
          <a:bodyPr>
            <a:norm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Конвергентный оператор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MVNO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цифровой экономики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265" y="3227105"/>
            <a:ext cx="2455873" cy="263779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18" y="3095879"/>
            <a:ext cx="3826060" cy="263779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7524" y="3932118"/>
            <a:ext cx="2594858" cy="1957605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10" name="Группа 9"/>
          <p:cNvGrpSpPr/>
          <p:nvPr/>
        </p:nvGrpSpPr>
        <p:grpSpPr>
          <a:xfrm>
            <a:off x="0" y="6245440"/>
            <a:ext cx="12192000" cy="612559"/>
            <a:chOff x="0" y="5816338"/>
            <a:chExt cx="12192000" cy="1041662"/>
          </a:xfrm>
        </p:grpSpPr>
        <p:pic>
          <p:nvPicPr>
            <p:cNvPr id="11" name="Picture 2" descr="https://shalaginov.files.wordpress.com/2014/06/cropped-dsc_047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816338"/>
              <a:ext cx="12192000" cy="104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0153596" y="5905653"/>
              <a:ext cx="1871025" cy="369332"/>
            </a:xfrm>
            <a:prstGeom prst="rect">
              <a:avLst/>
            </a:prstGeom>
            <a:gradFill flip="none" rotWithShape="1">
              <a:gsLst>
                <a:gs pos="52600">
                  <a:srgbClr val="505758"/>
                </a:gs>
                <a:gs pos="0">
                  <a:srgbClr val="221B13"/>
                </a:gs>
                <a:gs pos="100000">
                  <a:srgbClr val="593B22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Shalaginov.com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975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Перспективы </a:t>
            </a:r>
            <a:r>
              <a:rPr lang="en-US" b="1" dirty="0">
                <a:solidFill>
                  <a:srgbClr val="FF0000"/>
                </a:solidFill>
              </a:rPr>
              <a:t>MVNO</a:t>
            </a:r>
            <a:r>
              <a:rPr lang="ru-RU" b="1" dirty="0">
                <a:solidFill>
                  <a:srgbClr val="FF0000"/>
                </a:solidFill>
              </a:rPr>
              <a:t> в нефтегазовой отрасли </a:t>
            </a:r>
          </a:p>
          <a:p>
            <a:r>
              <a:rPr lang="ru-RU" dirty="0"/>
              <a:t>Конвергентный </a:t>
            </a:r>
            <a:r>
              <a:rPr lang="en-US" dirty="0"/>
              <a:t>MVNO </a:t>
            </a:r>
          </a:p>
          <a:p>
            <a:r>
              <a:rPr lang="ru-RU" dirty="0"/>
              <a:t>Услуги конвергентного </a:t>
            </a:r>
            <a:r>
              <a:rPr lang="en-US" dirty="0"/>
              <a:t>MVNO</a:t>
            </a:r>
          </a:p>
          <a:p>
            <a:r>
              <a:rPr lang="ru-RU" dirty="0"/>
              <a:t>Экономика конвергентного </a:t>
            </a:r>
            <a:r>
              <a:rPr lang="en-US" dirty="0"/>
              <a:t>MVNO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506" y="3593481"/>
            <a:ext cx="4455294" cy="267317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65753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ru-RU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Виды и бизнес-модели 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MVNO</a:t>
            </a:r>
            <a:endParaRPr lang="ru-RU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0133" y="1824982"/>
            <a:ext cx="10153851" cy="454222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95788" y="6373236"/>
            <a:ext cx="2743200" cy="365125"/>
          </a:xfrm>
        </p:spPr>
        <p:txBody>
          <a:bodyPr/>
          <a:lstStyle/>
          <a:p>
            <a:fld id="{0FFF56B9-48D5-4E30-B2FB-9CD18E2BF275}" type="slidenum">
              <a:rPr lang="ru-RU" smtClean="0"/>
              <a:t>3</a:t>
            </a:fld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2085938" y="2298738"/>
            <a:ext cx="8577147" cy="3676697"/>
            <a:chOff x="2274005" y="2019294"/>
            <a:chExt cx="8577147" cy="3676697"/>
          </a:xfrm>
        </p:grpSpPr>
        <p:sp>
          <p:nvSpPr>
            <p:cNvPr id="6" name="TextBox 5"/>
            <p:cNvSpPr txBox="1"/>
            <p:nvPr/>
          </p:nvSpPr>
          <p:spPr>
            <a:xfrm>
              <a:off x="2274005" y="2023173"/>
              <a:ext cx="1289785" cy="523220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Сеть радио-доступа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39489" y="2019294"/>
              <a:ext cx="883895" cy="523220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Базовая сеть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14378" y="2019294"/>
              <a:ext cx="1091247" cy="523220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Платформы ИКТ-услуг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94925" y="2162152"/>
              <a:ext cx="1129748" cy="307777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OSS/BSS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46709" y="2054430"/>
              <a:ext cx="1084595" cy="523220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Пакеты услуг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025017" y="2127015"/>
              <a:ext cx="1091247" cy="307777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Продажи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59516" y="4931014"/>
              <a:ext cx="1358157" cy="307777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Пользователь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111916" y="5083414"/>
              <a:ext cx="1358157" cy="307777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Пользователь 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264316" y="5235814"/>
              <a:ext cx="1358157" cy="307777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Пользователь 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416716" y="5388214"/>
              <a:ext cx="1434436" cy="307777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Пользователь </a:t>
              </a:r>
              <a:r>
                <a:rPr lang="en-US" sz="1400" dirty="0"/>
                <a:t>N</a:t>
              </a:r>
              <a:endParaRPr lang="ru-RU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807116" y="4778614"/>
              <a:ext cx="1358157" cy="307777"/>
            </a:xfrm>
            <a:prstGeom prst="rect">
              <a:avLst/>
            </a:prstGeom>
            <a:solidFill>
              <a:srgbClr val="FFCC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Пользователь </a:t>
              </a:r>
              <a:r>
                <a:rPr lang="en-US" sz="1400" dirty="0"/>
                <a:t>1</a:t>
              </a:r>
              <a:endParaRPr lang="ru-RU" sz="14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033314" y="5758765"/>
            <a:ext cx="396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MVNE – Mobile Virtual Network Enabler</a:t>
            </a:r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650133" y="4191889"/>
            <a:ext cx="11263228" cy="1936208"/>
            <a:chOff x="838200" y="3796942"/>
            <a:chExt cx="11263228" cy="1936208"/>
          </a:xfrm>
        </p:grpSpPr>
        <p:sp>
          <p:nvSpPr>
            <p:cNvPr id="20" name="Скругленная прямоугольная выноска 19"/>
            <p:cNvSpPr/>
            <p:nvPr/>
          </p:nvSpPr>
          <p:spPr>
            <a:xfrm>
              <a:off x="838200" y="4637227"/>
              <a:ext cx="10515600" cy="1095923"/>
            </a:xfrm>
            <a:prstGeom prst="wedgeRoundRectCallout">
              <a:avLst>
                <a:gd name="adj1" fmla="val 46535"/>
                <a:gd name="adj2" fmla="val -72316"/>
                <a:gd name="adj3" fmla="val 16667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470073" y="3796942"/>
              <a:ext cx="16313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Для предприятий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46385" y="1455650"/>
            <a:ext cx="7778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MVNO – Mobile Virtual Network Operator (</a:t>
            </a:r>
            <a:r>
              <a:rPr lang="ru-RU" dirty="0"/>
              <a:t>Мобильный виртуальный оператор)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8769" y="3109618"/>
            <a:ext cx="1956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Сетевой оператор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385" y="1915099"/>
            <a:ext cx="3967946" cy="276999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spAutoFit/>
          </a:bodyPr>
          <a:lstStyle/>
          <a:p>
            <a:r>
              <a:rPr lang="ru-RU" dirty="0"/>
              <a:t>Различные бизнес-модели </a:t>
            </a:r>
            <a:r>
              <a:rPr lang="en-US" dirty="0"/>
              <a:t>MVNO </a:t>
            </a:r>
            <a:r>
              <a:rPr lang="ru-RU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60508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640" y="5475960"/>
            <a:ext cx="1241162" cy="105553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0" name="Freeform 10"/>
          <p:cNvSpPr>
            <a:spLocks/>
          </p:cNvSpPr>
          <p:nvPr/>
        </p:nvSpPr>
        <p:spPr bwMode="auto">
          <a:xfrm>
            <a:off x="8868034" y="1283673"/>
            <a:ext cx="3184628" cy="1202165"/>
          </a:xfrm>
          <a:custGeom>
            <a:avLst/>
            <a:gdLst/>
            <a:ahLst/>
            <a:cxnLst>
              <a:cxn ang="0">
                <a:pos x="154" y="640"/>
              </a:cxn>
              <a:cxn ang="0">
                <a:pos x="112" y="626"/>
              </a:cxn>
              <a:cxn ang="0">
                <a:pos x="67" y="604"/>
              </a:cxn>
              <a:cxn ang="0">
                <a:pos x="25" y="563"/>
              </a:cxn>
              <a:cxn ang="0">
                <a:pos x="6" y="526"/>
              </a:cxn>
              <a:cxn ang="0">
                <a:pos x="0" y="491"/>
              </a:cxn>
              <a:cxn ang="0">
                <a:pos x="3" y="449"/>
              </a:cxn>
              <a:cxn ang="0">
                <a:pos x="10" y="419"/>
              </a:cxn>
              <a:cxn ang="0">
                <a:pos x="34" y="370"/>
              </a:cxn>
              <a:cxn ang="0">
                <a:pos x="85" y="315"/>
              </a:cxn>
              <a:cxn ang="0">
                <a:pos x="139" y="284"/>
              </a:cxn>
              <a:cxn ang="0">
                <a:pos x="187" y="269"/>
              </a:cxn>
              <a:cxn ang="0">
                <a:pos x="216" y="264"/>
              </a:cxn>
              <a:cxn ang="0">
                <a:pos x="222" y="231"/>
              </a:cxn>
              <a:cxn ang="0">
                <a:pos x="246" y="174"/>
              </a:cxn>
              <a:cxn ang="0">
                <a:pos x="298" y="108"/>
              </a:cxn>
              <a:cxn ang="0">
                <a:pos x="339" y="75"/>
              </a:cxn>
              <a:cxn ang="0">
                <a:pos x="391" y="47"/>
              </a:cxn>
              <a:cxn ang="0">
                <a:pos x="456" y="23"/>
              </a:cxn>
              <a:cxn ang="0">
                <a:pos x="535" y="6"/>
              </a:cxn>
              <a:cxn ang="0">
                <a:pos x="589" y="0"/>
              </a:cxn>
              <a:cxn ang="0">
                <a:pos x="663" y="1"/>
              </a:cxn>
              <a:cxn ang="0">
                <a:pos x="729" y="14"/>
              </a:cxn>
              <a:cxn ang="0">
                <a:pos x="803" y="38"/>
              </a:cxn>
              <a:cxn ang="0">
                <a:pos x="885" y="87"/>
              </a:cxn>
              <a:cxn ang="0">
                <a:pos x="936" y="137"/>
              </a:cxn>
              <a:cxn ang="0">
                <a:pos x="960" y="167"/>
              </a:cxn>
              <a:cxn ang="0">
                <a:pos x="1016" y="141"/>
              </a:cxn>
              <a:cxn ang="0">
                <a:pos x="1076" y="126"/>
              </a:cxn>
              <a:cxn ang="0">
                <a:pos x="1146" y="125"/>
              </a:cxn>
              <a:cxn ang="0">
                <a:pos x="1209" y="141"/>
              </a:cxn>
              <a:cxn ang="0">
                <a:pos x="1245" y="162"/>
              </a:cxn>
              <a:cxn ang="0">
                <a:pos x="1280" y="192"/>
              </a:cxn>
              <a:cxn ang="0">
                <a:pos x="1310" y="242"/>
              </a:cxn>
              <a:cxn ang="0">
                <a:pos x="1319" y="288"/>
              </a:cxn>
              <a:cxn ang="0">
                <a:pos x="1316" y="340"/>
              </a:cxn>
              <a:cxn ang="0">
                <a:pos x="1310" y="359"/>
              </a:cxn>
              <a:cxn ang="0">
                <a:pos x="1353" y="380"/>
              </a:cxn>
              <a:cxn ang="0">
                <a:pos x="1388" y="409"/>
              </a:cxn>
              <a:cxn ang="0">
                <a:pos x="1418" y="449"/>
              </a:cxn>
              <a:cxn ang="0">
                <a:pos x="1428" y="505"/>
              </a:cxn>
              <a:cxn ang="0">
                <a:pos x="1424" y="539"/>
              </a:cxn>
              <a:cxn ang="0">
                <a:pos x="1410" y="569"/>
              </a:cxn>
              <a:cxn ang="0">
                <a:pos x="1383" y="601"/>
              </a:cxn>
              <a:cxn ang="0">
                <a:pos x="1332" y="631"/>
              </a:cxn>
              <a:cxn ang="0">
                <a:pos x="1278" y="643"/>
              </a:cxn>
              <a:cxn ang="0">
                <a:pos x="1220" y="646"/>
              </a:cxn>
            </a:cxnLst>
            <a:rect l="0" t="0" r="r" b="b"/>
            <a:pathLst>
              <a:path w="1428" h="646">
                <a:moveTo>
                  <a:pt x="1220" y="646"/>
                </a:moveTo>
                <a:lnTo>
                  <a:pt x="154" y="640"/>
                </a:lnTo>
                <a:lnTo>
                  <a:pt x="154" y="640"/>
                </a:lnTo>
                <a:lnTo>
                  <a:pt x="145" y="637"/>
                </a:lnTo>
                <a:lnTo>
                  <a:pt x="126" y="632"/>
                </a:lnTo>
                <a:lnTo>
                  <a:pt x="112" y="626"/>
                </a:lnTo>
                <a:lnTo>
                  <a:pt x="99" y="620"/>
                </a:lnTo>
                <a:lnTo>
                  <a:pt x="82" y="613"/>
                </a:lnTo>
                <a:lnTo>
                  <a:pt x="67" y="604"/>
                </a:lnTo>
                <a:lnTo>
                  <a:pt x="52" y="592"/>
                </a:lnTo>
                <a:lnTo>
                  <a:pt x="37" y="578"/>
                </a:lnTo>
                <a:lnTo>
                  <a:pt x="25" y="563"/>
                </a:lnTo>
                <a:lnTo>
                  <a:pt x="15" y="545"/>
                </a:lnTo>
                <a:lnTo>
                  <a:pt x="10" y="536"/>
                </a:lnTo>
                <a:lnTo>
                  <a:pt x="6" y="526"/>
                </a:lnTo>
                <a:lnTo>
                  <a:pt x="3" y="515"/>
                </a:lnTo>
                <a:lnTo>
                  <a:pt x="1" y="503"/>
                </a:lnTo>
                <a:lnTo>
                  <a:pt x="0" y="491"/>
                </a:lnTo>
                <a:lnTo>
                  <a:pt x="0" y="478"/>
                </a:lnTo>
                <a:lnTo>
                  <a:pt x="1" y="464"/>
                </a:lnTo>
                <a:lnTo>
                  <a:pt x="3" y="449"/>
                </a:lnTo>
                <a:lnTo>
                  <a:pt x="3" y="449"/>
                </a:lnTo>
                <a:lnTo>
                  <a:pt x="6" y="434"/>
                </a:lnTo>
                <a:lnTo>
                  <a:pt x="10" y="419"/>
                </a:lnTo>
                <a:lnTo>
                  <a:pt x="16" y="406"/>
                </a:lnTo>
                <a:lnTo>
                  <a:pt x="22" y="392"/>
                </a:lnTo>
                <a:lnTo>
                  <a:pt x="34" y="370"/>
                </a:lnTo>
                <a:lnTo>
                  <a:pt x="51" y="349"/>
                </a:lnTo>
                <a:lnTo>
                  <a:pt x="67" y="331"/>
                </a:lnTo>
                <a:lnTo>
                  <a:pt x="85" y="315"/>
                </a:lnTo>
                <a:lnTo>
                  <a:pt x="103" y="303"/>
                </a:lnTo>
                <a:lnTo>
                  <a:pt x="121" y="293"/>
                </a:lnTo>
                <a:lnTo>
                  <a:pt x="139" y="284"/>
                </a:lnTo>
                <a:lnTo>
                  <a:pt x="157" y="278"/>
                </a:lnTo>
                <a:lnTo>
                  <a:pt x="172" y="273"/>
                </a:lnTo>
                <a:lnTo>
                  <a:pt x="187" y="269"/>
                </a:lnTo>
                <a:lnTo>
                  <a:pt x="207" y="266"/>
                </a:lnTo>
                <a:lnTo>
                  <a:pt x="216" y="264"/>
                </a:lnTo>
                <a:lnTo>
                  <a:pt x="216" y="264"/>
                </a:lnTo>
                <a:lnTo>
                  <a:pt x="216" y="255"/>
                </a:lnTo>
                <a:lnTo>
                  <a:pt x="219" y="245"/>
                </a:lnTo>
                <a:lnTo>
                  <a:pt x="222" y="231"/>
                </a:lnTo>
                <a:lnTo>
                  <a:pt x="228" y="213"/>
                </a:lnTo>
                <a:lnTo>
                  <a:pt x="235" y="195"/>
                </a:lnTo>
                <a:lnTo>
                  <a:pt x="246" y="174"/>
                </a:lnTo>
                <a:lnTo>
                  <a:pt x="259" y="152"/>
                </a:lnTo>
                <a:lnTo>
                  <a:pt x="277" y="131"/>
                </a:lnTo>
                <a:lnTo>
                  <a:pt x="298" y="108"/>
                </a:lnTo>
                <a:lnTo>
                  <a:pt x="310" y="96"/>
                </a:lnTo>
                <a:lnTo>
                  <a:pt x="324" y="86"/>
                </a:lnTo>
                <a:lnTo>
                  <a:pt x="339" y="75"/>
                </a:lnTo>
                <a:lnTo>
                  <a:pt x="355" y="66"/>
                </a:lnTo>
                <a:lnTo>
                  <a:pt x="372" y="56"/>
                </a:lnTo>
                <a:lnTo>
                  <a:pt x="391" y="47"/>
                </a:lnTo>
                <a:lnTo>
                  <a:pt x="411" y="38"/>
                </a:lnTo>
                <a:lnTo>
                  <a:pt x="433" y="30"/>
                </a:lnTo>
                <a:lnTo>
                  <a:pt x="456" y="23"/>
                </a:lnTo>
                <a:lnTo>
                  <a:pt x="480" y="17"/>
                </a:lnTo>
                <a:lnTo>
                  <a:pt x="507" y="11"/>
                </a:lnTo>
                <a:lnTo>
                  <a:pt x="535" y="6"/>
                </a:lnTo>
                <a:lnTo>
                  <a:pt x="535" y="6"/>
                </a:lnTo>
                <a:lnTo>
                  <a:pt x="562" y="3"/>
                </a:lnTo>
                <a:lnTo>
                  <a:pt x="589" y="0"/>
                </a:lnTo>
                <a:lnTo>
                  <a:pt x="615" y="0"/>
                </a:lnTo>
                <a:lnTo>
                  <a:pt x="641" y="0"/>
                </a:lnTo>
                <a:lnTo>
                  <a:pt x="663" y="1"/>
                </a:lnTo>
                <a:lnTo>
                  <a:pt x="687" y="4"/>
                </a:lnTo>
                <a:lnTo>
                  <a:pt x="708" y="9"/>
                </a:lnTo>
                <a:lnTo>
                  <a:pt x="729" y="14"/>
                </a:lnTo>
                <a:lnTo>
                  <a:pt x="749" y="18"/>
                </a:lnTo>
                <a:lnTo>
                  <a:pt x="768" y="24"/>
                </a:lnTo>
                <a:lnTo>
                  <a:pt x="803" y="38"/>
                </a:lnTo>
                <a:lnTo>
                  <a:pt x="833" y="54"/>
                </a:lnTo>
                <a:lnTo>
                  <a:pt x="861" y="71"/>
                </a:lnTo>
                <a:lnTo>
                  <a:pt x="885" y="87"/>
                </a:lnTo>
                <a:lnTo>
                  <a:pt x="905" y="105"/>
                </a:lnTo>
                <a:lnTo>
                  <a:pt x="923" y="122"/>
                </a:lnTo>
                <a:lnTo>
                  <a:pt x="936" y="137"/>
                </a:lnTo>
                <a:lnTo>
                  <a:pt x="954" y="159"/>
                </a:lnTo>
                <a:lnTo>
                  <a:pt x="960" y="167"/>
                </a:lnTo>
                <a:lnTo>
                  <a:pt x="960" y="167"/>
                </a:lnTo>
                <a:lnTo>
                  <a:pt x="968" y="164"/>
                </a:lnTo>
                <a:lnTo>
                  <a:pt x="986" y="153"/>
                </a:lnTo>
                <a:lnTo>
                  <a:pt x="1016" y="141"/>
                </a:lnTo>
                <a:lnTo>
                  <a:pt x="1034" y="135"/>
                </a:lnTo>
                <a:lnTo>
                  <a:pt x="1053" y="131"/>
                </a:lnTo>
                <a:lnTo>
                  <a:pt x="1076" y="126"/>
                </a:lnTo>
                <a:lnTo>
                  <a:pt x="1098" y="123"/>
                </a:lnTo>
                <a:lnTo>
                  <a:pt x="1121" y="123"/>
                </a:lnTo>
                <a:lnTo>
                  <a:pt x="1146" y="125"/>
                </a:lnTo>
                <a:lnTo>
                  <a:pt x="1170" y="128"/>
                </a:lnTo>
                <a:lnTo>
                  <a:pt x="1196" y="137"/>
                </a:lnTo>
                <a:lnTo>
                  <a:pt x="1209" y="141"/>
                </a:lnTo>
                <a:lnTo>
                  <a:pt x="1221" y="147"/>
                </a:lnTo>
                <a:lnTo>
                  <a:pt x="1233" y="155"/>
                </a:lnTo>
                <a:lnTo>
                  <a:pt x="1245" y="162"/>
                </a:lnTo>
                <a:lnTo>
                  <a:pt x="1245" y="162"/>
                </a:lnTo>
                <a:lnTo>
                  <a:pt x="1265" y="177"/>
                </a:lnTo>
                <a:lnTo>
                  <a:pt x="1280" y="192"/>
                </a:lnTo>
                <a:lnTo>
                  <a:pt x="1292" y="209"/>
                </a:lnTo>
                <a:lnTo>
                  <a:pt x="1302" y="225"/>
                </a:lnTo>
                <a:lnTo>
                  <a:pt x="1310" y="242"/>
                </a:lnTo>
                <a:lnTo>
                  <a:pt x="1314" y="258"/>
                </a:lnTo>
                <a:lnTo>
                  <a:pt x="1317" y="273"/>
                </a:lnTo>
                <a:lnTo>
                  <a:pt x="1319" y="288"/>
                </a:lnTo>
                <a:lnTo>
                  <a:pt x="1319" y="303"/>
                </a:lnTo>
                <a:lnTo>
                  <a:pt x="1319" y="317"/>
                </a:lnTo>
                <a:lnTo>
                  <a:pt x="1316" y="340"/>
                </a:lnTo>
                <a:lnTo>
                  <a:pt x="1311" y="355"/>
                </a:lnTo>
                <a:lnTo>
                  <a:pt x="1310" y="359"/>
                </a:lnTo>
                <a:lnTo>
                  <a:pt x="1310" y="359"/>
                </a:lnTo>
                <a:lnTo>
                  <a:pt x="1316" y="362"/>
                </a:lnTo>
                <a:lnTo>
                  <a:pt x="1331" y="368"/>
                </a:lnTo>
                <a:lnTo>
                  <a:pt x="1353" y="380"/>
                </a:lnTo>
                <a:lnTo>
                  <a:pt x="1365" y="388"/>
                </a:lnTo>
                <a:lnTo>
                  <a:pt x="1377" y="398"/>
                </a:lnTo>
                <a:lnTo>
                  <a:pt x="1388" y="409"/>
                </a:lnTo>
                <a:lnTo>
                  <a:pt x="1400" y="421"/>
                </a:lnTo>
                <a:lnTo>
                  <a:pt x="1409" y="434"/>
                </a:lnTo>
                <a:lnTo>
                  <a:pt x="1418" y="449"/>
                </a:lnTo>
                <a:lnTo>
                  <a:pt x="1424" y="466"/>
                </a:lnTo>
                <a:lnTo>
                  <a:pt x="1428" y="485"/>
                </a:lnTo>
                <a:lnTo>
                  <a:pt x="1428" y="505"/>
                </a:lnTo>
                <a:lnTo>
                  <a:pt x="1425" y="527"/>
                </a:lnTo>
                <a:lnTo>
                  <a:pt x="1425" y="527"/>
                </a:lnTo>
                <a:lnTo>
                  <a:pt x="1424" y="539"/>
                </a:lnTo>
                <a:lnTo>
                  <a:pt x="1419" y="550"/>
                </a:lnTo>
                <a:lnTo>
                  <a:pt x="1415" y="560"/>
                </a:lnTo>
                <a:lnTo>
                  <a:pt x="1410" y="569"/>
                </a:lnTo>
                <a:lnTo>
                  <a:pt x="1404" y="578"/>
                </a:lnTo>
                <a:lnTo>
                  <a:pt x="1397" y="587"/>
                </a:lnTo>
                <a:lnTo>
                  <a:pt x="1383" y="601"/>
                </a:lnTo>
                <a:lnTo>
                  <a:pt x="1367" y="613"/>
                </a:lnTo>
                <a:lnTo>
                  <a:pt x="1350" y="623"/>
                </a:lnTo>
                <a:lnTo>
                  <a:pt x="1332" y="631"/>
                </a:lnTo>
                <a:lnTo>
                  <a:pt x="1314" y="635"/>
                </a:lnTo>
                <a:lnTo>
                  <a:pt x="1296" y="640"/>
                </a:lnTo>
                <a:lnTo>
                  <a:pt x="1278" y="643"/>
                </a:lnTo>
                <a:lnTo>
                  <a:pt x="1248" y="646"/>
                </a:lnTo>
                <a:lnTo>
                  <a:pt x="1229" y="646"/>
                </a:lnTo>
                <a:lnTo>
                  <a:pt x="1220" y="646"/>
                </a:lnTo>
                <a:lnTo>
                  <a:pt x="1220" y="646"/>
                </a:lnTo>
                <a:close/>
              </a:path>
            </a:pathLst>
          </a:custGeom>
          <a:gradFill>
            <a:gsLst>
              <a:gs pos="0">
                <a:srgbClr val="4F81BD">
                  <a:lumMod val="40000"/>
                  <a:lumOff val="60000"/>
                  <a:alpha val="90000"/>
                </a:srgbClr>
              </a:gs>
              <a:gs pos="10000">
                <a:srgbClr val="226F9E"/>
              </a:gs>
              <a:gs pos="62000">
                <a:srgbClr val="3E6CA4">
                  <a:alpha val="6000"/>
                </a:srgbClr>
              </a:gs>
              <a:gs pos="35000">
                <a:srgbClr val="4F81BD">
                  <a:lumMod val="75000"/>
                  <a:alpha val="37000"/>
                </a:srgbClr>
              </a:gs>
              <a:gs pos="98000">
                <a:srgbClr val="4F81BD">
                  <a:lumMod val="50000"/>
                  <a:alpha val="40000"/>
                </a:srgbClr>
              </a:gs>
            </a:gsLst>
            <a:lin ang="8100000" scaled="1"/>
          </a:gradFill>
          <a:ln w="9525" cap="flat" cmpd="sng" algn="ctr">
            <a:solidFill>
              <a:srgbClr val="8EB4E3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spPr>
        <p:txBody>
          <a:bodyPr lIns="129946" tIns="64973" rIns="82515" bIns="41258" anchor="t" anchorCtr="0"/>
          <a:lstStyle/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endParaRPr lang="zh-CN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610600" y="1454836"/>
            <a:ext cx="3184628" cy="1202165"/>
          </a:xfrm>
          <a:custGeom>
            <a:avLst/>
            <a:gdLst/>
            <a:ahLst/>
            <a:cxnLst>
              <a:cxn ang="0">
                <a:pos x="154" y="640"/>
              </a:cxn>
              <a:cxn ang="0">
                <a:pos x="112" y="626"/>
              </a:cxn>
              <a:cxn ang="0">
                <a:pos x="67" y="604"/>
              </a:cxn>
              <a:cxn ang="0">
                <a:pos x="25" y="563"/>
              </a:cxn>
              <a:cxn ang="0">
                <a:pos x="6" y="526"/>
              </a:cxn>
              <a:cxn ang="0">
                <a:pos x="0" y="491"/>
              </a:cxn>
              <a:cxn ang="0">
                <a:pos x="3" y="449"/>
              </a:cxn>
              <a:cxn ang="0">
                <a:pos x="10" y="419"/>
              </a:cxn>
              <a:cxn ang="0">
                <a:pos x="34" y="370"/>
              </a:cxn>
              <a:cxn ang="0">
                <a:pos x="85" y="315"/>
              </a:cxn>
              <a:cxn ang="0">
                <a:pos x="139" y="284"/>
              </a:cxn>
              <a:cxn ang="0">
                <a:pos x="187" y="269"/>
              </a:cxn>
              <a:cxn ang="0">
                <a:pos x="216" y="264"/>
              </a:cxn>
              <a:cxn ang="0">
                <a:pos x="222" y="231"/>
              </a:cxn>
              <a:cxn ang="0">
                <a:pos x="246" y="174"/>
              </a:cxn>
              <a:cxn ang="0">
                <a:pos x="298" y="108"/>
              </a:cxn>
              <a:cxn ang="0">
                <a:pos x="339" y="75"/>
              </a:cxn>
              <a:cxn ang="0">
                <a:pos x="391" y="47"/>
              </a:cxn>
              <a:cxn ang="0">
                <a:pos x="456" y="23"/>
              </a:cxn>
              <a:cxn ang="0">
                <a:pos x="535" y="6"/>
              </a:cxn>
              <a:cxn ang="0">
                <a:pos x="589" y="0"/>
              </a:cxn>
              <a:cxn ang="0">
                <a:pos x="663" y="1"/>
              </a:cxn>
              <a:cxn ang="0">
                <a:pos x="729" y="14"/>
              </a:cxn>
              <a:cxn ang="0">
                <a:pos x="803" y="38"/>
              </a:cxn>
              <a:cxn ang="0">
                <a:pos x="885" y="87"/>
              </a:cxn>
              <a:cxn ang="0">
                <a:pos x="936" y="137"/>
              </a:cxn>
              <a:cxn ang="0">
                <a:pos x="960" y="167"/>
              </a:cxn>
              <a:cxn ang="0">
                <a:pos x="1016" y="141"/>
              </a:cxn>
              <a:cxn ang="0">
                <a:pos x="1076" y="126"/>
              </a:cxn>
              <a:cxn ang="0">
                <a:pos x="1146" y="125"/>
              </a:cxn>
              <a:cxn ang="0">
                <a:pos x="1209" y="141"/>
              </a:cxn>
              <a:cxn ang="0">
                <a:pos x="1245" y="162"/>
              </a:cxn>
              <a:cxn ang="0">
                <a:pos x="1280" y="192"/>
              </a:cxn>
              <a:cxn ang="0">
                <a:pos x="1310" y="242"/>
              </a:cxn>
              <a:cxn ang="0">
                <a:pos x="1319" y="288"/>
              </a:cxn>
              <a:cxn ang="0">
                <a:pos x="1316" y="340"/>
              </a:cxn>
              <a:cxn ang="0">
                <a:pos x="1310" y="359"/>
              </a:cxn>
              <a:cxn ang="0">
                <a:pos x="1353" y="380"/>
              </a:cxn>
              <a:cxn ang="0">
                <a:pos x="1388" y="409"/>
              </a:cxn>
              <a:cxn ang="0">
                <a:pos x="1418" y="449"/>
              </a:cxn>
              <a:cxn ang="0">
                <a:pos x="1428" y="505"/>
              </a:cxn>
              <a:cxn ang="0">
                <a:pos x="1424" y="539"/>
              </a:cxn>
              <a:cxn ang="0">
                <a:pos x="1410" y="569"/>
              </a:cxn>
              <a:cxn ang="0">
                <a:pos x="1383" y="601"/>
              </a:cxn>
              <a:cxn ang="0">
                <a:pos x="1332" y="631"/>
              </a:cxn>
              <a:cxn ang="0">
                <a:pos x="1278" y="643"/>
              </a:cxn>
              <a:cxn ang="0">
                <a:pos x="1220" y="646"/>
              </a:cxn>
            </a:cxnLst>
            <a:rect l="0" t="0" r="r" b="b"/>
            <a:pathLst>
              <a:path w="1428" h="646">
                <a:moveTo>
                  <a:pt x="1220" y="646"/>
                </a:moveTo>
                <a:lnTo>
                  <a:pt x="154" y="640"/>
                </a:lnTo>
                <a:lnTo>
                  <a:pt x="154" y="640"/>
                </a:lnTo>
                <a:lnTo>
                  <a:pt x="145" y="637"/>
                </a:lnTo>
                <a:lnTo>
                  <a:pt x="126" y="632"/>
                </a:lnTo>
                <a:lnTo>
                  <a:pt x="112" y="626"/>
                </a:lnTo>
                <a:lnTo>
                  <a:pt x="99" y="620"/>
                </a:lnTo>
                <a:lnTo>
                  <a:pt x="82" y="613"/>
                </a:lnTo>
                <a:lnTo>
                  <a:pt x="67" y="604"/>
                </a:lnTo>
                <a:lnTo>
                  <a:pt x="52" y="592"/>
                </a:lnTo>
                <a:lnTo>
                  <a:pt x="37" y="578"/>
                </a:lnTo>
                <a:lnTo>
                  <a:pt x="25" y="563"/>
                </a:lnTo>
                <a:lnTo>
                  <a:pt x="15" y="545"/>
                </a:lnTo>
                <a:lnTo>
                  <a:pt x="10" y="536"/>
                </a:lnTo>
                <a:lnTo>
                  <a:pt x="6" y="526"/>
                </a:lnTo>
                <a:lnTo>
                  <a:pt x="3" y="515"/>
                </a:lnTo>
                <a:lnTo>
                  <a:pt x="1" y="503"/>
                </a:lnTo>
                <a:lnTo>
                  <a:pt x="0" y="491"/>
                </a:lnTo>
                <a:lnTo>
                  <a:pt x="0" y="478"/>
                </a:lnTo>
                <a:lnTo>
                  <a:pt x="1" y="464"/>
                </a:lnTo>
                <a:lnTo>
                  <a:pt x="3" y="449"/>
                </a:lnTo>
                <a:lnTo>
                  <a:pt x="3" y="449"/>
                </a:lnTo>
                <a:lnTo>
                  <a:pt x="6" y="434"/>
                </a:lnTo>
                <a:lnTo>
                  <a:pt x="10" y="419"/>
                </a:lnTo>
                <a:lnTo>
                  <a:pt x="16" y="406"/>
                </a:lnTo>
                <a:lnTo>
                  <a:pt x="22" y="392"/>
                </a:lnTo>
                <a:lnTo>
                  <a:pt x="34" y="370"/>
                </a:lnTo>
                <a:lnTo>
                  <a:pt x="51" y="349"/>
                </a:lnTo>
                <a:lnTo>
                  <a:pt x="67" y="331"/>
                </a:lnTo>
                <a:lnTo>
                  <a:pt x="85" y="315"/>
                </a:lnTo>
                <a:lnTo>
                  <a:pt x="103" y="303"/>
                </a:lnTo>
                <a:lnTo>
                  <a:pt x="121" y="293"/>
                </a:lnTo>
                <a:lnTo>
                  <a:pt x="139" y="284"/>
                </a:lnTo>
                <a:lnTo>
                  <a:pt x="157" y="278"/>
                </a:lnTo>
                <a:lnTo>
                  <a:pt x="172" y="273"/>
                </a:lnTo>
                <a:lnTo>
                  <a:pt x="187" y="269"/>
                </a:lnTo>
                <a:lnTo>
                  <a:pt x="207" y="266"/>
                </a:lnTo>
                <a:lnTo>
                  <a:pt x="216" y="264"/>
                </a:lnTo>
                <a:lnTo>
                  <a:pt x="216" y="264"/>
                </a:lnTo>
                <a:lnTo>
                  <a:pt x="216" y="255"/>
                </a:lnTo>
                <a:lnTo>
                  <a:pt x="219" y="245"/>
                </a:lnTo>
                <a:lnTo>
                  <a:pt x="222" y="231"/>
                </a:lnTo>
                <a:lnTo>
                  <a:pt x="228" y="213"/>
                </a:lnTo>
                <a:lnTo>
                  <a:pt x="235" y="195"/>
                </a:lnTo>
                <a:lnTo>
                  <a:pt x="246" y="174"/>
                </a:lnTo>
                <a:lnTo>
                  <a:pt x="259" y="152"/>
                </a:lnTo>
                <a:lnTo>
                  <a:pt x="277" y="131"/>
                </a:lnTo>
                <a:lnTo>
                  <a:pt x="298" y="108"/>
                </a:lnTo>
                <a:lnTo>
                  <a:pt x="310" y="96"/>
                </a:lnTo>
                <a:lnTo>
                  <a:pt x="324" y="86"/>
                </a:lnTo>
                <a:lnTo>
                  <a:pt x="339" y="75"/>
                </a:lnTo>
                <a:lnTo>
                  <a:pt x="355" y="66"/>
                </a:lnTo>
                <a:lnTo>
                  <a:pt x="372" y="56"/>
                </a:lnTo>
                <a:lnTo>
                  <a:pt x="391" y="47"/>
                </a:lnTo>
                <a:lnTo>
                  <a:pt x="411" y="38"/>
                </a:lnTo>
                <a:lnTo>
                  <a:pt x="433" y="30"/>
                </a:lnTo>
                <a:lnTo>
                  <a:pt x="456" y="23"/>
                </a:lnTo>
                <a:lnTo>
                  <a:pt x="480" y="17"/>
                </a:lnTo>
                <a:lnTo>
                  <a:pt x="507" y="11"/>
                </a:lnTo>
                <a:lnTo>
                  <a:pt x="535" y="6"/>
                </a:lnTo>
                <a:lnTo>
                  <a:pt x="535" y="6"/>
                </a:lnTo>
                <a:lnTo>
                  <a:pt x="562" y="3"/>
                </a:lnTo>
                <a:lnTo>
                  <a:pt x="589" y="0"/>
                </a:lnTo>
                <a:lnTo>
                  <a:pt x="615" y="0"/>
                </a:lnTo>
                <a:lnTo>
                  <a:pt x="641" y="0"/>
                </a:lnTo>
                <a:lnTo>
                  <a:pt x="663" y="1"/>
                </a:lnTo>
                <a:lnTo>
                  <a:pt x="687" y="4"/>
                </a:lnTo>
                <a:lnTo>
                  <a:pt x="708" y="9"/>
                </a:lnTo>
                <a:lnTo>
                  <a:pt x="729" y="14"/>
                </a:lnTo>
                <a:lnTo>
                  <a:pt x="749" y="18"/>
                </a:lnTo>
                <a:lnTo>
                  <a:pt x="768" y="24"/>
                </a:lnTo>
                <a:lnTo>
                  <a:pt x="803" y="38"/>
                </a:lnTo>
                <a:lnTo>
                  <a:pt x="833" y="54"/>
                </a:lnTo>
                <a:lnTo>
                  <a:pt x="861" y="71"/>
                </a:lnTo>
                <a:lnTo>
                  <a:pt x="885" y="87"/>
                </a:lnTo>
                <a:lnTo>
                  <a:pt x="905" y="105"/>
                </a:lnTo>
                <a:lnTo>
                  <a:pt x="923" y="122"/>
                </a:lnTo>
                <a:lnTo>
                  <a:pt x="936" y="137"/>
                </a:lnTo>
                <a:lnTo>
                  <a:pt x="954" y="159"/>
                </a:lnTo>
                <a:lnTo>
                  <a:pt x="960" y="167"/>
                </a:lnTo>
                <a:lnTo>
                  <a:pt x="960" y="167"/>
                </a:lnTo>
                <a:lnTo>
                  <a:pt x="968" y="164"/>
                </a:lnTo>
                <a:lnTo>
                  <a:pt x="986" y="153"/>
                </a:lnTo>
                <a:lnTo>
                  <a:pt x="1016" y="141"/>
                </a:lnTo>
                <a:lnTo>
                  <a:pt x="1034" y="135"/>
                </a:lnTo>
                <a:lnTo>
                  <a:pt x="1053" y="131"/>
                </a:lnTo>
                <a:lnTo>
                  <a:pt x="1076" y="126"/>
                </a:lnTo>
                <a:lnTo>
                  <a:pt x="1098" y="123"/>
                </a:lnTo>
                <a:lnTo>
                  <a:pt x="1121" y="123"/>
                </a:lnTo>
                <a:lnTo>
                  <a:pt x="1146" y="125"/>
                </a:lnTo>
                <a:lnTo>
                  <a:pt x="1170" y="128"/>
                </a:lnTo>
                <a:lnTo>
                  <a:pt x="1196" y="137"/>
                </a:lnTo>
                <a:lnTo>
                  <a:pt x="1209" y="141"/>
                </a:lnTo>
                <a:lnTo>
                  <a:pt x="1221" y="147"/>
                </a:lnTo>
                <a:lnTo>
                  <a:pt x="1233" y="155"/>
                </a:lnTo>
                <a:lnTo>
                  <a:pt x="1245" y="162"/>
                </a:lnTo>
                <a:lnTo>
                  <a:pt x="1245" y="162"/>
                </a:lnTo>
                <a:lnTo>
                  <a:pt x="1265" y="177"/>
                </a:lnTo>
                <a:lnTo>
                  <a:pt x="1280" y="192"/>
                </a:lnTo>
                <a:lnTo>
                  <a:pt x="1292" y="209"/>
                </a:lnTo>
                <a:lnTo>
                  <a:pt x="1302" y="225"/>
                </a:lnTo>
                <a:lnTo>
                  <a:pt x="1310" y="242"/>
                </a:lnTo>
                <a:lnTo>
                  <a:pt x="1314" y="258"/>
                </a:lnTo>
                <a:lnTo>
                  <a:pt x="1317" y="273"/>
                </a:lnTo>
                <a:lnTo>
                  <a:pt x="1319" y="288"/>
                </a:lnTo>
                <a:lnTo>
                  <a:pt x="1319" y="303"/>
                </a:lnTo>
                <a:lnTo>
                  <a:pt x="1319" y="317"/>
                </a:lnTo>
                <a:lnTo>
                  <a:pt x="1316" y="340"/>
                </a:lnTo>
                <a:lnTo>
                  <a:pt x="1311" y="355"/>
                </a:lnTo>
                <a:lnTo>
                  <a:pt x="1310" y="359"/>
                </a:lnTo>
                <a:lnTo>
                  <a:pt x="1310" y="359"/>
                </a:lnTo>
                <a:lnTo>
                  <a:pt x="1316" y="362"/>
                </a:lnTo>
                <a:lnTo>
                  <a:pt x="1331" y="368"/>
                </a:lnTo>
                <a:lnTo>
                  <a:pt x="1353" y="380"/>
                </a:lnTo>
                <a:lnTo>
                  <a:pt x="1365" y="388"/>
                </a:lnTo>
                <a:lnTo>
                  <a:pt x="1377" y="398"/>
                </a:lnTo>
                <a:lnTo>
                  <a:pt x="1388" y="409"/>
                </a:lnTo>
                <a:lnTo>
                  <a:pt x="1400" y="421"/>
                </a:lnTo>
                <a:lnTo>
                  <a:pt x="1409" y="434"/>
                </a:lnTo>
                <a:lnTo>
                  <a:pt x="1418" y="449"/>
                </a:lnTo>
                <a:lnTo>
                  <a:pt x="1424" y="466"/>
                </a:lnTo>
                <a:lnTo>
                  <a:pt x="1428" y="485"/>
                </a:lnTo>
                <a:lnTo>
                  <a:pt x="1428" y="505"/>
                </a:lnTo>
                <a:lnTo>
                  <a:pt x="1425" y="527"/>
                </a:lnTo>
                <a:lnTo>
                  <a:pt x="1425" y="527"/>
                </a:lnTo>
                <a:lnTo>
                  <a:pt x="1424" y="539"/>
                </a:lnTo>
                <a:lnTo>
                  <a:pt x="1419" y="550"/>
                </a:lnTo>
                <a:lnTo>
                  <a:pt x="1415" y="560"/>
                </a:lnTo>
                <a:lnTo>
                  <a:pt x="1410" y="569"/>
                </a:lnTo>
                <a:lnTo>
                  <a:pt x="1404" y="578"/>
                </a:lnTo>
                <a:lnTo>
                  <a:pt x="1397" y="587"/>
                </a:lnTo>
                <a:lnTo>
                  <a:pt x="1383" y="601"/>
                </a:lnTo>
                <a:lnTo>
                  <a:pt x="1367" y="613"/>
                </a:lnTo>
                <a:lnTo>
                  <a:pt x="1350" y="623"/>
                </a:lnTo>
                <a:lnTo>
                  <a:pt x="1332" y="631"/>
                </a:lnTo>
                <a:lnTo>
                  <a:pt x="1314" y="635"/>
                </a:lnTo>
                <a:lnTo>
                  <a:pt x="1296" y="640"/>
                </a:lnTo>
                <a:lnTo>
                  <a:pt x="1278" y="643"/>
                </a:lnTo>
                <a:lnTo>
                  <a:pt x="1248" y="646"/>
                </a:lnTo>
                <a:lnTo>
                  <a:pt x="1229" y="646"/>
                </a:lnTo>
                <a:lnTo>
                  <a:pt x="1220" y="646"/>
                </a:lnTo>
                <a:lnTo>
                  <a:pt x="1220" y="646"/>
                </a:lnTo>
                <a:close/>
              </a:path>
            </a:pathLst>
          </a:custGeom>
          <a:gradFill>
            <a:gsLst>
              <a:gs pos="0">
                <a:srgbClr val="4F81BD">
                  <a:lumMod val="40000"/>
                  <a:lumOff val="60000"/>
                  <a:alpha val="90000"/>
                </a:srgbClr>
              </a:gs>
              <a:gs pos="10000">
                <a:srgbClr val="226F9E"/>
              </a:gs>
              <a:gs pos="62000">
                <a:srgbClr val="3E6CA4">
                  <a:alpha val="6000"/>
                </a:srgbClr>
              </a:gs>
              <a:gs pos="35000">
                <a:srgbClr val="4F81BD">
                  <a:lumMod val="75000"/>
                  <a:alpha val="37000"/>
                </a:srgbClr>
              </a:gs>
              <a:gs pos="98000">
                <a:srgbClr val="4F81BD">
                  <a:lumMod val="50000"/>
                  <a:alpha val="40000"/>
                </a:srgbClr>
              </a:gs>
            </a:gsLst>
            <a:lin ang="8100000" scaled="1"/>
          </a:gradFill>
          <a:ln w="9525" cap="flat" cmpd="sng" algn="ctr">
            <a:solidFill>
              <a:srgbClr val="8EB4E3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spPr>
        <p:txBody>
          <a:bodyPr lIns="129946" tIns="64973" rIns="82515" bIns="41258" anchor="t" anchorCtr="0"/>
          <a:lstStyle/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endParaRPr lang="zh-CN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14463" cy="1325563"/>
          </a:xfrm>
        </p:spPr>
        <p:txBody>
          <a:bodyPr/>
          <a:lstStyle/>
          <a:p>
            <a:r>
              <a:rPr lang="ru-RU" b="1" dirty="0"/>
              <a:t>Услуги </a:t>
            </a:r>
            <a:r>
              <a:rPr lang="en-US" b="1" dirty="0"/>
              <a:t>MVNO</a:t>
            </a:r>
            <a:r>
              <a:rPr lang="ru-RU" b="1" dirty="0"/>
              <a:t> для нефтегазовых предприятий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40481" y="1608728"/>
            <a:ext cx="4153988" cy="128251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Газпром-Телеком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85955" y="2595154"/>
            <a:ext cx="1463040" cy="85344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MVNO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533934" y="1576673"/>
            <a:ext cx="3184628" cy="1202165"/>
          </a:xfrm>
          <a:custGeom>
            <a:avLst/>
            <a:gdLst/>
            <a:ahLst/>
            <a:cxnLst>
              <a:cxn ang="0">
                <a:pos x="154" y="640"/>
              </a:cxn>
              <a:cxn ang="0">
                <a:pos x="112" y="626"/>
              </a:cxn>
              <a:cxn ang="0">
                <a:pos x="67" y="604"/>
              </a:cxn>
              <a:cxn ang="0">
                <a:pos x="25" y="563"/>
              </a:cxn>
              <a:cxn ang="0">
                <a:pos x="6" y="526"/>
              </a:cxn>
              <a:cxn ang="0">
                <a:pos x="0" y="491"/>
              </a:cxn>
              <a:cxn ang="0">
                <a:pos x="3" y="449"/>
              </a:cxn>
              <a:cxn ang="0">
                <a:pos x="10" y="419"/>
              </a:cxn>
              <a:cxn ang="0">
                <a:pos x="34" y="370"/>
              </a:cxn>
              <a:cxn ang="0">
                <a:pos x="85" y="315"/>
              </a:cxn>
              <a:cxn ang="0">
                <a:pos x="139" y="284"/>
              </a:cxn>
              <a:cxn ang="0">
                <a:pos x="187" y="269"/>
              </a:cxn>
              <a:cxn ang="0">
                <a:pos x="216" y="264"/>
              </a:cxn>
              <a:cxn ang="0">
                <a:pos x="222" y="231"/>
              </a:cxn>
              <a:cxn ang="0">
                <a:pos x="246" y="174"/>
              </a:cxn>
              <a:cxn ang="0">
                <a:pos x="298" y="108"/>
              </a:cxn>
              <a:cxn ang="0">
                <a:pos x="339" y="75"/>
              </a:cxn>
              <a:cxn ang="0">
                <a:pos x="391" y="47"/>
              </a:cxn>
              <a:cxn ang="0">
                <a:pos x="456" y="23"/>
              </a:cxn>
              <a:cxn ang="0">
                <a:pos x="535" y="6"/>
              </a:cxn>
              <a:cxn ang="0">
                <a:pos x="589" y="0"/>
              </a:cxn>
              <a:cxn ang="0">
                <a:pos x="663" y="1"/>
              </a:cxn>
              <a:cxn ang="0">
                <a:pos x="729" y="14"/>
              </a:cxn>
              <a:cxn ang="0">
                <a:pos x="803" y="38"/>
              </a:cxn>
              <a:cxn ang="0">
                <a:pos x="885" y="87"/>
              </a:cxn>
              <a:cxn ang="0">
                <a:pos x="936" y="137"/>
              </a:cxn>
              <a:cxn ang="0">
                <a:pos x="960" y="167"/>
              </a:cxn>
              <a:cxn ang="0">
                <a:pos x="1016" y="141"/>
              </a:cxn>
              <a:cxn ang="0">
                <a:pos x="1076" y="126"/>
              </a:cxn>
              <a:cxn ang="0">
                <a:pos x="1146" y="125"/>
              </a:cxn>
              <a:cxn ang="0">
                <a:pos x="1209" y="141"/>
              </a:cxn>
              <a:cxn ang="0">
                <a:pos x="1245" y="162"/>
              </a:cxn>
              <a:cxn ang="0">
                <a:pos x="1280" y="192"/>
              </a:cxn>
              <a:cxn ang="0">
                <a:pos x="1310" y="242"/>
              </a:cxn>
              <a:cxn ang="0">
                <a:pos x="1319" y="288"/>
              </a:cxn>
              <a:cxn ang="0">
                <a:pos x="1316" y="340"/>
              </a:cxn>
              <a:cxn ang="0">
                <a:pos x="1310" y="359"/>
              </a:cxn>
              <a:cxn ang="0">
                <a:pos x="1353" y="380"/>
              </a:cxn>
              <a:cxn ang="0">
                <a:pos x="1388" y="409"/>
              </a:cxn>
              <a:cxn ang="0">
                <a:pos x="1418" y="449"/>
              </a:cxn>
              <a:cxn ang="0">
                <a:pos x="1428" y="505"/>
              </a:cxn>
              <a:cxn ang="0">
                <a:pos x="1424" y="539"/>
              </a:cxn>
              <a:cxn ang="0">
                <a:pos x="1410" y="569"/>
              </a:cxn>
              <a:cxn ang="0">
                <a:pos x="1383" y="601"/>
              </a:cxn>
              <a:cxn ang="0">
                <a:pos x="1332" y="631"/>
              </a:cxn>
              <a:cxn ang="0">
                <a:pos x="1278" y="643"/>
              </a:cxn>
              <a:cxn ang="0">
                <a:pos x="1220" y="646"/>
              </a:cxn>
            </a:cxnLst>
            <a:rect l="0" t="0" r="r" b="b"/>
            <a:pathLst>
              <a:path w="1428" h="646">
                <a:moveTo>
                  <a:pt x="1220" y="646"/>
                </a:moveTo>
                <a:lnTo>
                  <a:pt x="154" y="640"/>
                </a:lnTo>
                <a:lnTo>
                  <a:pt x="154" y="640"/>
                </a:lnTo>
                <a:lnTo>
                  <a:pt x="145" y="637"/>
                </a:lnTo>
                <a:lnTo>
                  <a:pt x="126" y="632"/>
                </a:lnTo>
                <a:lnTo>
                  <a:pt x="112" y="626"/>
                </a:lnTo>
                <a:lnTo>
                  <a:pt x="99" y="620"/>
                </a:lnTo>
                <a:lnTo>
                  <a:pt x="82" y="613"/>
                </a:lnTo>
                <a:lnTo>
                  <a:pt x="67" y="604"/>
                </a:lnTo>
                <a:lnTo>
                  <a:pt x="52" y="592"/>
                </a:lnTo>
                <a:lnTo>
                  <a:pt x="37" y="578"/>
                </a:lnTo>
                <a:lnTo>
                  <a:pt x="25" y="563"/>
                </a:lnTo>
                <a:lnTo>
                  <a:pt x="15" y="545"/>
                </a:lnTo>
                <a:lnTo>
                  <a:pt x="10" y="536"/>
                </a:lnTo>
                <a:lnTo>
                  <a:pt x="6" y="526"/>
                </a:lnTo>
                <a:lnTo>
                  <a:pt x="3" y="515"/>
                </a:lnTo>
                <a:lnTo>
                  <a:pt x="1" y="503"/>
                </a:lnTo>
                <a:lnTo>
                  <a:pt x="0" y="491"/>
                </a:lnTo>
                <a:lnTo>
                  <a:pt x="0" y="478"/>
                </a:lnTo>
                <a:lnTo>
                  <a:pt x="1" y="464"/>
                </a:lnTo>
                <a:lnTo>
                  <a:pt x="3" y="449"/>
                </a:lnTo>
                <a:lnTo>
                  <a:pt x="3" y="449"/>
                </a:lnTo>
                <a:lnTo>
                  <a:pt x="6" y="434"/>
                </a:lnTo>
                <a:lnTo>
                  <a:pt x="10" y="419"/>
                </a:lnTo>
                <a:lnTo>
                  <a:pt x="16" y="406"/>
                </a:lnTo>
                <a:lnTo>
                  <a:pt x="22" y="392"/>
                </a:lnTo>
                <a:lnTo>
                  <a:pt x="34" y="370"/>
                </a:lnTo>
                <a:lnTo>
                  <a:pt x="51" y="349"/>
                </a:lnTo>
                <a:lnTo>
                  <a:pt x="67" y="331"/>
                </a:lnTo>
                <a:lnTo>
                  <a:pt x="85" y="315"/>
                </a:lnTo>
                <a:lnTo>
                  <a:pt x="103" y="303"/>
                </a:lnTo>
                <a:lnTo>
                  <a:pt x="121" y="293"/>
                </a:lnTo>
                <a:lnTo>
                  <a:pt x="139" y="284"/>
                </a:lnTo>
                <a:lnTo>
                  <a:pt x="157" y="278"/>
                </a:lnTo>
                <a:lnTo>
                  <a:pt x="172" y="273"/>
                </a:lnTo>
                <a:lnTo>
                  <a:pt x="187" y="269"/>
                </a:lnTo>
                <a:lnTo>
                  <a:pt x="207" y="266"/>
                </a:lnTo>
                <a:lnTo>
                  <a:pt x="216" y="264"/>
                </a:lnTo>
                <a:lnTo>
                  <a:pt x="216" y="264"/>
                </a:lnTo>
                <a:lnTo>
                  <a:pt x="216" y="255"/>
                </a:lnTo>
                <a:lnTo>
                  <a:pt x="219" y="245"/>
                </a:lnTo>
                <a:lnTo>
                  <a:pt x="222" y="231"/>
                </a:lnTo>
                <a:lnTo>
                  <a:pt x="228" y="213"/>
                </a:lnTo>
                <a:lnTo>
                  <a:pt x="235" y="195"/>
                </a:lnTo>
                <a:lnTo>
                  <a:pt x="246" y="174"/>
                </a:lnTo>
                <a:lnTo>
                  <a:pt x="259" y="152"/>
                </a:lnTo>
                <a:lnTo>
                  <a:pt x="277" y="131"/>
                </a:lnTo>
                <a:lnTo>
                  <a:pt x="298" y="108"/>
                </a:lnTo>
                <a:lnTo>
                  <a:pt x="310" y="96"/>
                </a:lnTo>
                <a:lnTo>
                  <a:pt x="324" y="86"/>
                </a:lnTo>
                <a:lnTo>
                  <a:pt x="339" y="75"/>
                </a:lnTo>
                <a:lnTo>
                  <a:pt x="355" y="66"/>
                </a:lnTo>
                <a:lnTo>
                  <a:pt x="372" y="56"/>
                </a:lnTo>
                <a:lnTo>
                  <a:pt x="391" y="47"/>
                </a:lnTo>
                <a:lnTo>
                  <a:pt x="411" y="38"/>
                </a:lnTo>
                <a:lnTo>
                  <a:pt x="433" y="30"/>
                </a:lnTo>
                <a:lnTo>
                  <a:pt x="456" y="23"/>
                </a:lnTo>
                <a:lnTo>
                  <a:pt x="480" y="17"/>
                </a:lnTo>
                <a:lnTo>
                  <a:pt x="507" y="11"/>
                </a:lnTo>
                <a:lnTo>
                  <a:pt x="535" y="6"/>
                </a:lnTo>
                <a:lnTo>
                  <a:pt x="535" y="6"/>
                </a:lnTo>
                <a:lnTo>
                  <a:pt x="562" y="3"/>
                </a:lnTo>
                <a:lnTo>
                  <a:pt x="589" y="0"/>
                </a:lnTo>
                <a:lnTo>
                  <a:pt x="615" y="0"/>
                </a:lnTo>
                <a:lnTo>
                  <a:pt x="641" y="0"/>
                </a:lnTo>
                <a:lnTo>
                  <a:pt x="663" y="1"/>
                </a:lnTo>
                <a:lnTo>
                  <a:pt x="687" y="4"/>
                </a:lnTo>
                <a:lnTo>
                  <a:pt x="708" y="9"/>
                </a:lnTo>
                <a:lnTo>
                  <a:pt x="729" y="14"/>
                </a:lnTo>
                <a:lnTo>
                  <a:pt x="749" y="18"/>
                </a:lnTo>
                <a:lnTo>
                  <a:pt x="768" y="24"/>
                </a:lnTo>
                <a:lnTo>
                  <a:pt x="803" y="38"/>
                </a:lnTo>
                <a:lnTo>
                  <a:pt x="833" y="54"/>
                </a:lnTo>
                <a:lnTo>
                  <a:pt x="861" y="71"/>
                </a:lnTo>
                <a:lnTo>
                  <a:pt x="885" y="87"/>
                </a:lnTo>
                <a:lnTo>
                  <a:pt x="905" y="105"/>
                </a:lnTo>
                <a:lnTo>
                  <a:pt x="923" y="122"/>
                </a:lnTo>
                <a:lnTo>
                  <a:pt x="936" y="137"/>
                </a:lnTo>
                <a:lnTo>
                  <a:pt x="954" y="159"/>
                </a:lnTo>
                <a:lnTo>
                  <a:pt x="960" y="167"/>
                </a:lnTo>
                <a:lnTo>
                  <a:pt x="960" y="167"/>
                </a:lnTo>
                <a:lnTo>
                  <a:pt x="968" y="164"/>
                </a:lnTo>
                <a:lnTo>
                  <a:pt x="986" y="153"/>
                </a:lnTo>
                <a:lnTo>
                  <a:pt x="1016" y="141"/>
                </a:lnTo>
                <a:lnTo>
                  <a:pt x="1034" y="135"/>
                </a:lnTo>
                <a:lnTo>
                  <a:pt x="1053" y="131"/>
                </a:lnTo>
                <a:lnTo>
                  <a:pt x="1076" y="126"/>
                </a:lnTo>
                <a:lnTo>
                  <a:pt x="1098" y="123"/>
                </a:lnTo>
                <a:lnTo>
                  <a:pt x="1121" y="123"/>
                </a:lnTo>
                <a:lnTo>
                  <a:pt x="1146" y="125"/>
                </a:lnTo>
                <a:lnTo>
                  <a:pt x="1170" y="128"/>
                </a:lnTo>
                <a:lnTo>
                  <a:pt x="1196" y="137"/>
                </a:lnTo>
                <a:lnTo>
                  <a:pt x="1209" y="141"/>
                </a:lnTo>
                <a:lnTo>
                  <a:pt x="1221" y="147"/>
                </a:lnTo>
                <a:lnTo>
                  <a:pt x="1233" y="155"/>
                </a:lnTo>
                <a:lnTo>
                  <a:pt x="1245" y="162"/>
                </a:lnTo>
                <a:lnTo>
                  <a:pt x="1245" y="162"/>
                </a:lnTo>
                <a:lnTo>
                  <a:pt x="1265" y="177"/>
                </a:lnTo>
                <a:lnTo>
                  <a:pt x="1280" y="192"/>
                </a:lnTo>
                <a:lnTo>
                  <a:pt x="1292" y="209"/>
                </a:lnTo>
                <a:lnTo>
                  <a:pt x="1302" y="225"/>
                </a:lnTo>
                <a:lnTo>
                  <a:pt x="1310" y="242"/>
                </a:lnTo>
                <a:lnTo>
                  <a:pt x="1314" y="258"/>
                </a:lnTo>
                <a:lnTo>
                  <a:pt x="1317" y="273"/>
                </a:lnTo>
                <a:lnTo>
                  <a:pt x="1319" y="288"/>
                </a:lnTo>
                <a:lnTo>
                  <a:pt x="1319" y="303"/>
                </a:lnTo>
                <a:lnTo>
                  <a:pt x="1319" y="317"/>
                </a:lnTo>
                <a:lnTo>
                  <a:pt x="1316" y="340"/>
                </a:lnTo>
                <a:lnTo>
                  <a:pt x="1311" y="355"/>
                </a:lnTo>
                <a:lnTo>
                  <a:pt x="1310" y="359"/>
                </a:lnTo>
                <a:lnTo>
                  <a:pt x="1310" y="359"/>
                </a:lnTo>
                <a:lnTo>
                  <a:pt x="1316" y="362"/>
                </a:lnTo>
                <a:lnTo>
                  <a:pt x="1331" y="368"/>
                </a:lnTo>
                <a:lnTo>
                  <a:pt x="1353" y="380"/>
                </a:lnTo>
                <a:lnTo>
                  <a:pt x="1365" y="388"/>
                </a:lnTo>
                <a:lnTo>
                  <a:pt x="1377" y="398"/>
                </a:lnTo>
                <a:lnTo>
                  <a:pt x="1388" y="409"/>
                </a:lnTo>
                <a:lnTo>
                  <a:pt x="1400" y="421"/>
                </a:lnTo>
                <a:lnTo>
                  <a:pt x="1409" y="434"/>
                </a:lnTo>
                <a:lnTo>
                  <a:pt x="1418" y="449"/>
                </a:lnTo>
                <a:lnTo>
                  <a:pt x="1424" y="466"/>
                </a:lnTo>
                <a:lnTo>
                  <a:pt x="1428" y="485"/>
                </a:lnTo>
                <a:lnTo>
                  <a:pt x="1428" y="505"/>
                </a:lnTo>
                <a:lnTo>
                  <a:pt x="1425" y="527"/>
                </a:lnTo>
                <a:lnTo>
                  <a:pt x="1425" y="527"/>
                </a:lnTo>
                <a:lnTo>
                  <a:pt x="1424" y="539"/>
                </a:lnTo>
                <a:lnTo>
                  <a:pt x="1419" y="550"/>
                </a:lnTo>
                <a:lnTo>
                  <a:pt x="1415" y="560"/>
                </a:lnTo>
                <a:lnTo>
                  <a:pt x="1410" y="569"/>
                </a:lnTo>
                <a:lnTo>
                  <a:pt x="1404" y="578"/>
                </a:lnTo>
                <a:lnTo>
                  <a:pt x="1397" y="587"/>
                </a:lnTo>
                <a:lnTo>
                  <a:pt x="1383" y="601"/>
                </a:lnTo>
                <a:lnTo>
                  <a:pt x="1367" y="613"/>
                </a:lnTo>
                <a:lnTo>
                  <a:pt x="1350" y="623"/>
                </a:lnTo>
                <a:lnTo>
                  <a:pt x="1332" y="631"/>
                </a:lnTo>
                <a:lnTo>
                  <a:pt x="1314" y="635"/>
                </a:lnTo>
                <a:lnTo>
                  <a:pt x="1296" y="640"/>
                </a:lnTo>
                <a:lnTo>
                  <a:pt x="1278" y="643"/>
                </a:lnTo>
                <a:lnTo>
                  <a:pt x="1248" y="646"/>
                </a:lnTo>
                <a:lnTo>
                  <a:pt x="1229" y="646"/>
                </a:lnTo>
                <a:lnTo>
                  <a:pt x="1220" y="646"/>
                </a:lnTo>
                <a:lnTo>
                  <a:pt x="1220" y="646"/>
                </a:lnTo>
                <a:close/>
              </a:path>
            </a:pathLst>
          </a:custGeom>
          <a:gradFill>
            <a:gsLst>
              <a:gs pos="0">
                <a:srgbClr val="4F81BD">
                  <a:lumMod val="40000"/>
                  <a:lumOff val="60000"/>
                  <a:alpha val="90000"/>
                </a:srgbClr>
              </a:gs>
              <a:gs pos="10000">
                <a:srgbClr val="226F9E"/>
              </a:gs>
              <a:gs pos="62000">
                <a:srgbClr val="3E6CA4">
                  <a:alpha val="6000"/>
                </a:srgbClr>
              </a:gs>
              <a:gs pos="35000">
                <a:srgbClr val="4F81BD">
                  <a:lumMod val="75000"/>
                  <a:alpha val="37000"/>
                </a:srgbClr>
              </a:gs>
              <a:gs pos="98000">
                <a:srgbClr val="4F81BD">
                  <a:lumMod val="50000"/>
                  <a:alpha val="40000"/>
                </a:srgbClr>
              </a:gs>
            </a:gsLst>
            <a:lin ang="8100000" scaled="1"/>
          </a:gradFill>
          <a:ln w="9525" cap="flat" cmpd="sng" algn="ctr">
            <a:solidFill>
              <a:srgbClr val="8EB4E3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>
            <a:bevelT w="152400" h="50800" prst="softRound"/>
          </a:sp3d>
        </p:spPr>
        <p:txBody>
          <a:bodyPr lIns="129946" tIns="64973" rIns="82515" bIns="41258" anchor="t" anchorCtr="0"/>
          <a:lstStyle/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endParaRPr lang="ru-RU" altLang="zh-CN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r>
              <a:rPr lang="ru-RU" altLang="zh-CN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Опорная сеть </a:t>
            </a:r>
          </a:p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r>
              <a:rPr lang="ru-RU" altLang="zh-CN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Газпром-Телеком</a:t>
            </a:r>
            <a:endParaRPr lang="zh-CN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8298734" y="1648904"/>
            <a:ext cx="3184628" cy="1202165"/>
          </a:xfrm>
          <a:custGeom>
            <a:avLst/>
            <a:gdLst/>
            <a:ahLst/>
            <a:cxnLst>
              <a:cxn ang="0">
                <a:pos x="154" y="640"/>
              </a:cxn>
              <a:cxn ang="0">
                <a:pos x="112" y="626"/>
              </a:cxn>
              <a:cxn ang="0">
                <a:pos x="67" y="604"/>
              </a:cxn>
              <a:cxn ang="0">
                <a:pos x="25" y="563"/>
              </a:cxn>
              <a:cxn ang="0">
                <a:pos x="6" y="526"/>
              </a:cxn>
              <a:cxn ang="0">
                <a:pos x="0" y="491"/>
              </a:cxn>
              <a:cxn ang="0">
                <a:pos x="3" y="449"/>
              </a:cxn>
              <a:cxn ang="0">
                <a:pos x="10" y="419"/>
              </a:cxn>
              <a:cxn ang="0">
                <a:pos x="34" y="370"/>
              </a:cxn>
              <a:cxn ang="0">
                <a:pos x="85" y="315"/>
              </a:cxn>
              <a:cxn ang="0">
                <a:pos x="139" y="284"/>
              </a:cxn>
              <a:cxn ang="0">
                <a:pos x="187" y="269"/>
              </a:cxn>
              <a:cxn ang="0">
                <a:pos x="216" y="264"/>
              </a:cxn>
              <a:cxn ang="0">
                <a:pos x="222" y="231"/>
              </a:cxn>
              <a:cxn ang="0">
                <a:pos x="246" y="174"/>
              </a:cxn>
              <a:cxn ang="0">
                <a:pos x="298" y="108"/>
              </a:cxn>
              <a:cxn ang="0">
                <a:pos x="339" y="75"/>
              </a:cxn>
              <a:cxn ang="0">
                <a:pos x="391" y="47"/>
              </a:cxn>
              <a:cxn ang="0">
                <a:pos x="456" y="23"/>
              </a:cxn>
              <a:cxn ang="0">
                <a:pos x="535" y="6"/>
              </a:cxn>
              <a:cxn ang="0">
                <a:pos x="589" y="0"/>
              </a:cxn>
              <a:cxn ang="0">
                <a:pos x="663" y="1"/>
              </a:cxn>
              <a:cxn ang="0">
                <a:pos x="729" y="14"/>
              </a:cxn>
              <a:cxn ang="0">
                <a:pos x="803" y="38"/>
              </a:cxn>
              <a:cxn ang="0">
                <a:pos x="885" y="87"/>
              </a:cxn>
              <a:cxn ang="0">
                <a:pos x="936" y="137"/>
              </a:cxn>
              <a:cxn ang="0">
                <a:pos x="960" y="167"/>
              </a:cxn>
              <a:cxn ang="0">
                <a:pos x="1016" y="141"/>
              </a:cxn>
              <a:cxn ang="0">
                <a:pos x="1076" y="126"/>
              </a:cxn>
              <a:cxn ang="0">
                <a:pos x="1146" y="125"/>
              </a:cxn>
              <a:cxn ang="0">
                <a:pos x="1209" y="141"/>
              </a:cxn>
              <a:cxn ang="0">
                <a:pos x="1245" y="162"/>
              </a:cxn>
              <a:cxn ang="0">
                <a:pos x="1280" y="192"/>
              </a:cxn>
              <a:cxn ang="0">
                <a:pos x="1310" y="242"/>
              </a:cxn>
              <a:cxn ang="0">
                <a:pos x="1319" y="288"/>
              </a:cxn>
              <a:cxn ang="0">
                <a:pos x="1316" y="340"/>
              </a:cxn>
              <a:cxn ang="0">
                <a:pos x="1310" y="359"/>
              </a:cxn>
              <a:cxn ang="0">
                <a:pos x="1353" y="380"/>
              </a:cxn>
              <a:cxn ang="0">
                <a:pos x="1388" y="409"/>
              </a:cxn>
              <a:cxn ang="0">
                <a:pos x="1418" y="449"/>
              </a:cxn>
              <a:cxn ang="0">
                <a:pos x="1428" y="505"/>
              </a:cxn>
              <a:cxn ang="0">
                <a:pos x="1424" y="539"/>
              </a:cxn>
              <a:cxn ang="0">
                <a:pos x="1410" y="569"/>
              </a:cxn>
              <a:cxn ang="0">
                <a:pos x="1383" y="601"/>
              </a:cxn>
              <a:cxn ang="0">
                <a:pos x="1332" y="631"/>
              </a:cxn>
              <a:cxn ang="0">
                <a:pos x="1278" y="643"/>
              </a:cxn>
              <a:cxn ang="0">
                <a:pos x="1220" y="646"/>
              </a:cxn>
            </a:cxnLst>
            <a:rect l="0" t="0" r="r" b="b"/>
            <a:pathLst>
              <a:path w="1428" h="646">
                <a:moveTo>
                  <a:pt x="1220" y="646"/>
                </a:moveTo>
                <a:lnTo>
                  <a:pt x="154" y="640"/>
                </a:lnTo>
                <a:lnTo>
                  <a:pt x="154" y="640"/>
                </a:lnTo>
                <a:lnTo>
                  <a:pt x="145" y="637"/>
                </a:lnTo>
                <a:lnTo>
                  <a:pt x="126" y="632"/>
                </a:lnTo>
                <a:lnTo>
                  <a:pt x="112" y="626"/>
                </a:lnTo>
                <a:lnTo>
                  <a:pt x="99" y="620"/>
                </a:lnTo>
                <a:lnTo>
                  <a:pt x="82" y="613"/>
                </a:lnTo>
                <a:lnTo>
                  <a:pt x="67" y="604"/>
                </a:lnTo>
                <a:lnTo>
                  <a:pt x="52" y="592"/>
                </a:lnTo>
                <a:lnTo>
                  <a:pt x="37" y="578"/>
                </a:lnTo>
                <a:lnTo>
                  <a:pt x="25" y="563"/>
                </a:lnTo>
                <a:lnTo>
                  <a:pt x="15" y="545"/>
                </a:lnTo>
                <a:lnTo>
                  <a:pt x="10" y="536"/>
                </a:lnTo>
                <a:lnTo>
                  <a:pt x="6" y="526"/>
                </a:lnTo>
                <a:lnTo>
                  <a:pt x="3" y="515"/>
                </a:lnTo>
                <a:lnTo>
                  <a:pt x="1" y="503"/>
                </a:lnTo>
                <a:lnTo>
                  <a:pt x="0" y="491"/>
                </a:lnTo>
                <a:lnTo>
                  <a:pt x="0" y="478"/>
                </a:lnTo>
                <a:lnTo>
                  <a:pt x="1" y="464"/>
                </a:lnTo>
                <a:lnTo>
                  <a:pt x="3" y="449"/>
                </a:lnTo>
                <a:lnTo>
                  <a:pt x="3" y="449"/>
                </a:lnTo>
                <a:lnTo>
                  <a:pt x="6" y="434"/>
                </a:lnTo>
                <a:lnTo>
                  <a:pt x="10" y="419"/>
                </a:lnTo>
                <a:lnTo>
                  <a:pt x="16" y="406"/>
                </a:lnTo>
                <a:lnTo>
                  <a:pt x="22" y="392"/>
                </a:lnTo>
                <a:lnTo>
                  <a:pt x="34" y="370"/>
                </a:lnTo>
                <a:lnTo>
                  <a:pt x="51" y="349"/>
                </a:lnTo>
                <a:lnTo>
                  <a:pt x="67" y="331"/>
                </a:lnTo>
                <a:lnTo>
                  <a:pt x="85" y="315"/>
                </a:lnTo>
                <a:lnTo>
                  <a:pt x="103" y="303"/>
                </a:lnTo>
                <a:lnTo>
                  <a:pt x="121" y="293"/>
                </a:lnTo>
                <a:lnTo>
                  <a:pt x="139" y="284"/>
                </a:lnTo>
                <a:lnTo>
                  <a:pt x="157" y="278"/>
                </a:lnTo>
                <a:lnTo>
                  <a:pt x="172" y="273"/>
                </a:lnTo>
                <a:lnTo>
                  <a:pt x="187" y="269"/>
                </a:lnTo>
                <a:lnTo>
                  <a:pt x="207" y="266"/>
                </a:lnTo>
                <a:lnTo>
                  <a:pt x="216" y="264"/>
                </a:lnTo>
                <a:lnTo>
                  <a:pt x="216" y="264"/>
                </a:lnTo>
                <a:lnTo>
                  <a:pt x="216" y="255"/>
                </a:lnTo>
                <a:lnTo>
                  <a:pt x="219" y="245"/>
                </a:lnTo>
                <a:lnTo>
                  <a:pt x="222" y="231"/>
                </a:lnTo>
                <a:lnTo>
                  <a:pt x="228" y="213"/>
                </a:lnTo>
                <a:lnTo>
                  <a:pt x="235" y="195"/>
                </a:lnTo>
                <a:lnTo>
                  <a:pt x="246" y="174"/>
                </a:lnTo>
                <a:lnTo>
                  <a:pt x="259" y="152"/>
                </a:lnTo>
                <a:lnTo>
                  <a:pt x="277" y="131"/>
                </a:lnTo>
                <a:lnTo>
                  <a:pt x="298" y="108"/>
                </a:lnTo>
                <a:lnTo>
                  <a:pt x="310" y="96"/>
                </a:lnTo>
                <a:lnTo>
                  <a:pt x="324" y="86"/>
                </a:lnTo>
                <a:lnTo>
                  <a:pt x="339" y="75"/>
                </a:lnTo>
                <a:lnTo>
                  <a:pt x="355" y="66"/>
                </a:lnTo>
                <a:lnTo>
                  <a:pt x="372" y="56"/>
                </a:lnTo>
                <a:lnTo>
                  <a:pt x="391" y="47"/>
                </a:lnTo>
                <a:lnTo>
                  <a:pt x="411" y="38"/>
                </a:lnTo>
                <a:lnTo>
                  <a:pt x="433" y="30"/>
                </a:lnTo>
                <a:lnTo>
                  <a:pt x="456" y="23"/>
                </a:lnTo>
                <a:lnTo>
                  <a:pt x="480" y="17"/>
                </a:lnTo>
                <a:lnTo>
                  <a:pt x="507" y="11"/>
                </a:lnTo>
                <a:lnTo>
                  <a:pt x="535" y="6"/>
                </a:lnTo>
                <a:lnTo>
                  <a:pt x="535" y="6"/>
                </a:lnTo>
                <a:lnTo>
                  <a:pt x="562" y="3"/>
                </a:lnTo>
                <a:lnTo>
                  <a:pt x="589" y="0"/>
                </a:lnTo>
                <a:lnTo>
                  <a:pt x="615" y="0"/>
                </a:lnTo>
                <a:lnTo>
                  <a:pt x="641" y="0"/>
                </a:lnTo>
                <a:lnTo>
                  <a:pt x="663" y="1"/>
                </a:lnTo>
                <a:lnTo>
                  <a:pt x="687" y="4"/>
                </a:lnTo>
                <a:lnTo>
                  <a:pt x="708" y="9"/>
                </a:lnTo>
                <a:lnTo>
                  <a:pt x="729" y="14"/>
                </a:lnTo>
                <a:lnTo>
                  <a:pt x="749" y="18"/>
                </a:lnTo>
                <a:lnTo>
                  <a:pt x="768" y="24"/>
                </a:lnTo>
                <a:lnTo>
                  <a:pt x="803" y="38"/>
                </a:lnTo>
                <a:lnTo>
                  <a:pt x="833" y="54"/>
                </a:lnTo>
                <a:lnTo>
                  <a:pt x="861" y="71"/>
                </a:lnTo>
                <a:lnTo>
                  <a:pt x="885" y="87"/>
                </a:lnTo>
                <a:lnTo>
                  <a:pt x="905" y="105"/>
                </a:lnTo>
                <a:lnTo>
                  <a:pt x="923" y="122"/>
                </a:lnTo>
                <a:lnTo>
                  <a:pt x="936" y="137"/>
                </a:lnTo>
                <a:lnTo>
                  <a:pt x="954" y="159"/>
                </a:lnTo>
                <a:lnTo>
                  <a:pt x="960" y="167"/>
                </a:lnTo>
                <a:lnTo>
                  <a:pt x="960" y="167"/>
                </a:lnTo>
                <a:lnTo>
                  <a:pt x="968" y="164"/>
                </a:lnTo>
                <a:lnTo>
                  <a:pt x="986" y="153"/>
                </a:lnTo>
                <a:lnTo>
                  <a:pt x="1016" y="141"/>
                </a:lnTo>
                <a:lnTo>
                  <a:pt x="1034" y="135"/>
                </a:lnTo>
                <a:lnTo>
                  <a:pt x="1053" y="131"/>
                </a:lnTo>
                <a:lnTo>
                  <a:pt x="1076" y="126"/>
                </a:lnTo>
                <a:lnTo>
                  <a:pt x="1098" y="123"/>
                </a:lnTo>
                <a:lnTo>
                  <a:pt x="1121" y="123"/>
                </a:lnTo>
                <a:lnTo>
                  <a:pt x="1146" y="125"/>
                </a:lnTo>
                <a:lnTo>
                  <a:pt x="1170" y="128"/>
                </a:lnTo>
                <a:lnTo>
                  <a:pt x="1196" y="137"/>
                </a:lnTo>
                <a:lnTo>
                  <a:pt x="1209" y="141"/>
                </a:lnTo>
                <a:lnTo>
                  <a:pt x="1221" y="147"/>
                </a:lnTo>
                <a:lnTo>
                  <a:pt x="1233" y="155"/>
                </a:lnTo>
                <a:lnTo>
                  <a:pt x="1245" y="162"/>
                </a:lnTo>
                <a:lnTo>
                  <a:pt x="1245" y="162"/>
                </a:lnTo>
                <a:lnTo>
                  <a:pt x="1265" y="177"/>
                </a:lnTo>
                <a:lnTo>
                  <a:pt x="1280" y="192"/>
                </a:lnTo>
                <a:lnTo>
                  <a:pt x="1292" y="209"/>
                </a:lnTo>
                <a:lnTo>
                  <a:pt x="1302" y="225"/>
                </a:lnTo>
                <a:lnTo>
                  <a:pt x="1310" y="242"/>
                </a:lnTo>
                <a:lnTo>
                  <a:pt x="1314" y="258"/>
                </a:lnTo>
                <a:lnTo>
                  <a:pt x="1317" y="273"/>
                </a:lnTo>
                <a:lnTo>
                  <a:pt x="1319" y="288"/>
                </a:lnTo>
                <a:lnTo>
                  <a:pt x="1319" y="303"/>
                </a:lnTo>
                <a:lnTo>
                  <a:pt x="1319" y="317"/>
                </a:lnTo>
                <a:lnTo>
                  <a:pt x="1316" y="340"/>
                </a:lnTo>
                <a:lnTo>
                  <a:pt x="1311" y="355"/>
                </a:lnTo>
                <a:lnTo>
                  <a:pt x="1310" y="359"/>
                </a:lnTo>
                <a:lnTo>
                  <a:pt x="1310" y="359"/>
                </a:lnTo>
                <a:lnTo>
                  <a:pt x="1316" y="362"/>
                </a:lnTo>
                <a:lnTo>
                  <a:pt x="1331" y="368"/>
                </a:lnTo>
                <a:lnTo>
                  <a:pt x="1353" y="380"/>
                </a:lnTo>
                <a:lnTo>
                  <a:pt x="1365" y="388"/>
                </a:lnTo>
                <a:lnTo>
                  <a:pt x="1377" y="398"/>
                </a:lnTo>
                <a:lnTo>
                  <a:pt x="1388" y="409"/>
                </a:lnTo>
                <a:lnTo>
                  <a:pt x="1400" y="421"/>
                </a:lnTo>
                <a:lnTo>
                  <a:pt x="1409" y="434"/>
                </a:lnTo>
                <a:lnTo>
                  <a:pt x="1418" y="449"/>
                </a:lnTo>
                <a:lnTo>
                  <a:pt x="1424" y="466"/>
                </a:lnTo>
                <a:lnTo>
                  <a:pt x="1428" y="485"/>
                </a:lnTo>
                <a:lnTo>
                  <a:pt x="1428" y="505"/>
                </a:lnTo>
                <a:lnTo>
                  <a:pt x="1425" y="527"/>
                </a:lnTo>
                <a:lnTo>
                  <a:pt x="1425" y="527"/>
                </a:lnTo>
                <a:lnTo>
                  <a:pt x="1424" y="539"/>
                </a:lnTo>
                <a:lnTo>
                  <a:pt x="1419" y="550"/>
                </a:lnTo>
                <a:lnTo>
                  <a:pt x="1415" y="560"/>
                </a:lnTo>
                <a:lnTo>
                  <a:pt x="1410" y="569"/>
                </a:lnTo>
                <a:lnTo>
                  <a:pt x="1404" y="578"/>
                </a:lnTo>
                <a:lnTo>
                  <a:pt x="1397" y="587"/>
                </a:lnTo>
                <a:lnTo>
                  <a:pt x="1383" y="601"/>
                </a:lnTo>
                <a:lnTo>
                  <a:pt x="1367" y="613"/>
                </a:lnTo>
                <a:lnTo>
                  <a:pt x="1350" y="623"/>
                </a:lnTo>
                <a:lnTo>
                  <a:pt x="1332" y="631"/>
                </a:lnTo>
                <a:lnTo>
                  <a:pt x="1314" y="635"/>
                </a:lnTo>
                <a:lnTo>
                  <a:pt x="1296" y="640"/>
                </a:lnTo>
                <a:lnTo>
                  <a:pt x="1278" y="643"/>
                </a:lnTo>
                <a:lnTo>
                  <a:pt x="1248" y="646"/>
                </a:lnTo>
                <a:lnTo>
                  <a:pt x="1229" y="646"/>
                </a:lnTo>
                <a:lnTo>
                  <a:pt x="1220" y="646"/>
                </a:lnTo>
                <a:lnTo>
                  <a:pt x="1220" y="646"/>
                </a:lnTo>
                <a:close/>
              </a:path>
            </a:pathLst>
          </a:custGeom>
          <a:gradFill>
            <a:gsLst>
              <a:gs pos="0">
                <a:srgbClr val="4F81BD">
                  <a:lumMod val="40000"/>
                  <a:lumOff val="60000"/>
                  <a:alpha val="90000"/>
                </a:srgbClr>
              </a:gs>
              <a:gs pos="10000">
                <a:srgbClr val="226F9E"/>
              </a:gs>
              <a:gs pos="62000">
                <a:srgbClr val="3E6CA4">
                  <a:alpha val="6000"/>
                </a:srgbClr>
              </a:gs>
              <a:gs pos="35000">
                <a:srgbClr val="4F81BD">
                  <a:lumMod val="75000"/>
                  <a:alpha val="37000"/>
                </a:srgbClr>
              </a:gs>
              <a:gs pos="98000">
                <a:srgbClr val="4F81BD">
                  <a:lumMod val="50000"/>
                  <a:alpha val="40000"/>
                </a:srgbClr>
              </a:gs>
            </a:gsLst>
            <a:lin ang="8100000" scaled="1"/>
          </a:gradFill>
          <a:ln w="9525" cap="flat" cmpd="sng" algn="ctr">
            <a:solidFill>
              <a:srgbClr val="8EB4E3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>
            <a:bevelT w="152400" h="50800" prst="softRound"/>
          </a:sp3d>
        </p:spPr>
        <p:txBody>
          <a:bodyPr lIns="129946" tIns="64973" rIns="82515" bIns="41258" anchor="t" anchorCtr="0"/>
          <a:lstStyle/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</a:pPr>
            <a:r>
              <a:rPr lang="ru-RU" altLang="zh-CN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Сети </a:t>
            </a:r>
          </a:p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</a:pPr>
            <a:r>
              <a:rPr lang="ru-RU" altLang="zh-CN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мобильных </a:t>
            </a:r>
          </a:p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</a:pPr>
            <a:r>
              <a:rPr lang="ru-RU" altLang="zh-CN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операторов</a:t>
            </a:r>
            <a:endParaRPr lang="zh-CN" altLang="en-US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трелка углом 8"/>
          <p:cNvSpPr/>
          <p:nvPr/>
        </p:nvSpPr>
        <p:spPr>
          <a:xfrm flipV="1">
            <a:off x="1950720" y="2778837"/>
            <a:ext cx="3122024" cy="591379"/>
          </a:xfrm>
          <a:prstGeom prst="bentArrow">
            <a:avLst>
              <a:gd name="adj1" fmla="val 50000"/>
              <a:gd name="adj2" fmla="val 25000"/>
              <a:gd name="adj3" fmla="val 25000"/>
              <a:gd name="adj4" fmla="val 761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углом 12"/>
          <p:cNvSpPr/>
          <p:nvPr/>
        </p:nvSpPr>
        <p:spPr>
          <a:xfrm flipH="1" flipV="1">
            <a:off x="6762206" y="2726183"/>
            <a:ext cx="3296194" cy="591379"/>
          </a:xfrm>
          <a:prstGeom prst="bentArrow">
            <a:avLst>
              <a:gd name="adj1" fmla="val 50000"/>
              <a:gd name="adj2" fmla="val 25000"/>
              <a:gd name="adj3" fmla="val 25000"/>
              <a:gd name="adj4" fmla="val 761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5411" y="3604871"/>
            <a:ext cx="2087346" cy="64373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Услуги «классического» </a:t>
            </a:r>
            <a:r>
              <a:rPr lang="en-US" sz="1400" b="1" dirty="0"/>
              <a:t>MVNO</a:t>
            </a:r>
            <a:endParaRPr lang="ru-RU" sz="14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715434" y="3604871"/>
            <a:ext cx="2050867" cy="64373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Конвергентные услуги </a:t>
            </a:r>
            <a:r>
              <a:rPr lang="en-US" sz="1400" b="1" dirty="0"/>
              <a:t>UC, VC, VSaaS… </a:t>
            </a:r>
            <a:endParaRPr lang="ru-RU" sz="14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78978" y="3604871"/>
            <a:ext cx="2076993" cy="64374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Системы поддержки бизнеса, кибербезопасность</a:t>
            </a:r>
            <a:r>
              <a:rPr lang="en-US" sz="1400" b="1" dirty="0"/>
              <a:t> </a:t>
            </a:r>
            <a:endParaRPr lang="ru-RU" sz="14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68648" y="3604872"/>
            <a:ext cx="2325188" cy="6437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Профессиональная радиосвязь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eLTE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506513" y="3603225"/>
            <a:ext cx="2325188" cy="6437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Индустриальный интернет</a:t>
            </a:r>
            <a:r>
              <a:rPr lang="en-US" sz="1400" b="1" dirty="0"/>
              <a:t> </a:t>
            </a:r>
            <a:r>
              <a:rPr lang="ru-RU" sz="1400" b="1" dirty="0"/>
              <a:t>вещей </a:t>
            </a:r>
            <a:r>
              <a:rPr lang="en-US" sz="1400" b="1" dirty="0"/>
              <a:t>IoT/IIoT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997" y="5683083"/>
            <a:ext cx="1214845" cy="84841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4996851"/>
            <a:ext cx="1242065" cy="82472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21" y="4328763"/>
            <a:ext cx="1243311" cy="86026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7593" y="4328763"/>
            <a:ext cx="1177153" cy="88344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8978" y="4295920"/>
            <a:ext cx="1467822" cy="92594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456" y="5513267"/>
            <a:ext cx="1436344" cy="100840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2391" y="4259091"/>
            <a:ext cx="2088583" cy="140757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8302" y="5450429"/>
            <a:ext cx="1012298" cy="108728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61230" y="4878294"/>
            <a:ext cx="1368205" cy="94327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42846" y="4321123"/>
            <a:ext cx="1515708" cy="102533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13096" y="5042744"/>
            <a:ext cx="1382132" cy="84711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22898" y="5582572"/>
            <a:ext cx="1346814" cy="92984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02247" y="4770486"/>
            <a:ext cx="1364054" cy="854256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412147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Перспективы </a:t>
            </a:r>
            <a:r>
              <a:rPr lang="en-US" dirty="0"/>
              <a:t>MVNO</a:t>
            </a:r>
            <a:r>
              <a:rPr lang="ru-RU" dirty="0"/>
              <a:t> в нефтегазовой отрасли </a:t>
            </a:r>
          </a:p>
          <a:p>
            <a:r>
              <a:rPr lang="ru-RU" b="1" dirty="0">
                <a:solidFill>
                  <a:srgbClr val="FF0000"/>
                </a:solidFill>
              </a:rPr>
              <a:t>Конвергентный </a:t>
            </a:r>
            <a:r>
              <a:rPr lang="en-US" b="1" dirty="0">
                <a:solidFill>
                  <a:srgbClr val="FF0000"/>
                </a:solidFill>
              </a:rPr>
              <a:t>MVNO </a:t>
            </a:r>
          </a:p>
          <a:p>
            <a:r>
              <a:rPr lang="ru-RU" dirty="0"/>
              <a:t>Услуги конвергентного </a:t>
            </a:r>
            <a:r>
              <a:rPr lang="en-US" dirty="0"/>
              <a:t>MVNO</a:t>
            </a:r>
          </a:p>
          <a:p>
            <a:r>
              <a:rPr lang="ru-RU" dirty="0"/>
              <a:t>Экономика конвергентного </a:t>
            </a:r>
            <a:r>
              <a:rPr lang="en-US" dirty="0"/>
              <a:t>MVNO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506" y="3593481"/>
            <a:ext cx="4455294" cy="267317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574541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09663" cy="1325563"/>
          </a:xfrm>
        </p:spPr>
        <p:txBody>
          <a:bodyPr>
            <a:normAutofit/>
          </a:bodyPr>
          <a:lstStyle/>
          <a:p>
            <a:r>
              <a:rPr lang="ru-RU" sz="3600" b="1" dirty="0"/>
              <a:t>Конвергенция </a:t>
            </a:r>
            <a:r>
              <a:rPr lang="en-US" sz="3600" b="1" dirty="0"/>
              <a:t>FMC </a:t>
            </a:r>
            <a:r>
              <a:rPr lang="ru-RU" sz="3600" b="1" dirty="0"/>
              <a:t>приводит к конвергентному </a:t>
            </a:r>
            <a:r>
              <a:rPr lang="en-US" sz="3600" b="1" dirty="0"/>
              <a:t>MVNO</a:t>
            </a:r>
            <a:endParaRPr lang="ru-RU" sz="3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6</a:t>
            </a:fld>
            <a:endParaRPr lang="ru-RU"/>
          </a:p>
        </p:txBody>
      </p:sp>
      <p:pic>
        <p:nvPicPr>
          <p:cNvPr id="1026" name="Picture 2" descr="https://shalaginov.files.wordpress.com/2015/09/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8864065" cy="4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706754" y="1690688"/>
            <a:ext cx="7041108" cy="2689753"/>
          </a:xfrm>
          <a:prstGeom prst="roundRect">
            <a:avLst>
              <a:gd name="adj" fmla="val 398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913608" y="3728460"/>
            <a:ext cx="814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MVNO</a:t>
            </a:r>
            <a:endParaRPr lang="ru-RU" dirty="0"/>
          </a:p>
          <a:p>
            <a:pPr algn="ctr"/>
            <a:r>
              <a:rPr lang="ru-RU" dirty="0"/>
              <a:t>(</a:t>
            </a:r>
            <a:r>
              <a:rPr lang="en-US" dirty="0"/>
              <a:t>Full)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06754" y="4380441"/>
            <a:ext cx="7041108" cy="8013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946476" y="4806768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MNO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50675" y="5935044"/>
            <a:ext cx="6026331" cy="805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873291" y="5849392"/>
            <a:ext cx="3286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Корпоративная сеть</a:t>
            </a:r>
            <a:endParaRPr lang="en-US" dirty="0"/>
          </a:p>
          <a:p>
            <a:r>
              <a:rPr lang="ru-RU" dirty="0"/>
              <a:t>Индивидуальные пользователи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52203" y="5849392"/>
            <a:ext cx="90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IoT/</a:t>
            </a:r>
            <a:r>
              <a:rPr lang="en-US" dirty="0" err="1"/>
              <a:t>IIoT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976151" y="5715040"/>
            <a:ext cx="3532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Подключенный автомобиль</a:t>
            </a:r>
            <a:r>
              <a:rPr lang="en-US" dirty="0"/>
              <a:t>   </a:t>
            </a:r>
            <a:r>
              <a:rPr lang="en-US" sz="2800" b="1" dirty="0"/>
              <a:t>. . .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08363" y="2690540"/>
            <a:ext cx="660362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Управление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06773" y="2686446"/>
            <a:ext cx="660362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Управление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62543" y="2686446"/>
            <a:ext cx="660362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Управление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0399" y="2840729"/>
            <a:ext cx="34033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BSS/OSS 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66218" y="1776340"/>
            <a:ext cx="226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Голосовые услуги (класс</a:t>
            </a:r>
            <a:r>
              <a:rPr lang="en-US" sz="1200" dirty="0"/>
              <a:t>. MVNO), UC&amp;C </a:t>
            </a:r>
            <a:r>
              <a:rPr lang="ru-RU" sz="1200" dirty="0"/>
              <a:t> видеоконференция, видеонаблюдение, </a:t>
            </a:r>
            <a:r>
              <a:rPr lang="en-US" sz="1200" dirty="0"/>
              <a:t>IoT/</a:t>
            </a:r>
            <a:r>
              <a:rPr lang="en-US" sz="1200" dirty="0" err="1"/>
              <a:t>IIoT</a:t>
            </a:r>
            <a:r>
              <a:rPr lang="ru-RU" sz="1200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5459" y="2700897"/>
            <a:ext cx="187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/>
            </a:lvl1pPr>
          </a:lstStyle>
          <a:p>
            <a:r>
              <a:rPr lang="ru-RU" dirty="0"/>
              <a:t>Системы поддержки бизнеса и операций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3146" y="3387505"/>
            <a:ext cx="1651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Опорная сеть обмена трафиком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53146" y="4428626"/>
            <a:ext cx="1832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/>
            </a:lvl1pPr>
          </a:lstStyle>
          <a:p>
            <a:r>
              <a:rPr lang="ru-RU" dirty="0"/>
              <a:t>Использование услуг операторов мобильной и фиксированной связи</a:t>
            </a:r>
          </a:p>
        </p:txBody>
      </p:sp>
    </p:spTree>
    <p:extLst>
      <p:ext uri="{BB962C8B-B14F-4D97-AF65-F5344CB8AC3E}">
        <p14:creationId xmlns:p14="http://schemas.microsoft.com/office/powerpoint/2010/main" val="216913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884" y="746238"/>
            <a:ext cx="7465968" cy="53424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5216" y="746238"/>
            <a:ext cx="406765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Традиционные аппаратные платформы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34981" y="746238"/>
            <a:ext cx="40977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Виртуальные программные платформы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6072868" y="2598821"/>
            <a:ext cx="789945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005215" y="4240687"/>
            <a:ext cx="4329765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Физические устройства нужно устанавливать для каждого приложения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Реализация зависит от поставщика оборудования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Высокая стоимость затрат на разработку</a:t>
            </a:r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2005216" y="1482291"/>
            <a:ext cx="198969" cy="2598821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3908" y="2258632"/>
            <a:ext cx="163130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Множество различных сетевых</a:t>
            </a:r>
          </a:p>
          <a:p>
            <a:pPr algn="r"/>
            <a:r>
              <a:rPr lang="ru-RU" dirty="0"/>
              <a:t>устройств</a:t>
            </a:r>
          </a:p>
        </p:txBody>
      </p:sp>
      <p:sp>
        <p:nvSpPr>
          <p:cNvPr id="11" name="Левая фигурная скобка 10"/>
          <p:cNvSpPr/>
          <p:nvPr/>
        </p:nvSpPr>
        <p:spPr>
          <a:xfrm flipH="1">
            <a:off x="9598357" y="3160833"/>
            <a:ext cx="299987" cy="18301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941550" y="3614236"/>
            <a:ext cx="1848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Только три стандартных вида устройств</a:t>
            </a:r>
          </a:p>
          <a:p>
            <a:r>
              <a:rPr lang="ru-RU" dirty="0"/>
              <a:t>(</a:t>
            </a:r>
            <a:r>
              <a:rPr lang="en-US" dirty="0"/>
              <a:t>COTS)</a:t>
            </a:r>
            <a:endParaRPr lang="ru-RU" dirty="0"/>
          </a:p>
        </p:txBody>
      </p:sp>
      <p:sp>
        <p:nvSpPr>
          <p:cNvPr id="13" name="Левая фигурная скобка 12"/>
          <p:cNvSpPr/>
          <p:nvPr/>
        </p:nvSpPr>
        <p:spPr>
          <a:xfrm flipH="1">
            <a:off x="9573714" y="1304806"/>
            <a:ext cx="299987" cy="144031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890661" y="5496025"/>
            <a:ext cx="1174282" cy="592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873701" y="1546550"/>
            <a:ext cx="1848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Программная реализация сетевых функций</a:t>
            </a:r>
          </a:p>
        </p:txBody>
      </p:sp>
    </p:spTree>
    <p:extLst>
      <p:ext uri="{BB962C8B-B14F-4D97-AF65-F5344CB8AC3E}">
        <p14:creationId xmlns:p14="http://schemas.microsoft.com/office/powerpoint/2010/main" val="3525145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Архитектура конвергентного </a:t>
            </a:r>
            <a:r>
              <a:rPr lang="en-US" b="1" dirty="0"/>
              <a:t>MNVO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1980" y="2005012"/>
            <a:ext cx="7778620" cy="435133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33303" y="1820346"/>
            <a:ext cx="2926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Коммуникационные услуги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9810" y="1818243"/>
            <a:ext cx="273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Информационные услуги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2013" y="5482513"/>
            <a:ext cx="7584142" cy="73540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222310" y="5665550"/>
            <a:ext cx="2507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Сетевой оператор </a:t>
            </a:r>
            <a:r>
              <a:rPr lang="en-US" dirty="0"/>
              <a:t>MNO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726102" y="5765206"/>
            <a:ext cx="1133708" cy="246221"/>
          </a:xfrm>
          <a:prstGeom prst="rect">
            <a:avLst/>
          </a:prstGeom>
          <a:solidFill>
            <a:srgbClr val="00AFCA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Сети доступа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0600" y="1893673"/>
            <a:ext cx="30355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Цифровая трансформация и виртуализация функций сети </a:t>
            </a:r>
            <a:r>
              <a:rPr lang="en-US" dirty="0"/>
              <a:t>(NFV) </a:t>
            </a:r>
            <a:r>
              <a:rPr lang="ru-RU" dirty="0"/>
              <a:t>ведут к появлению конвергентных </a:t>
            </a:r>
            <a:r>
              <a:rPr lang="en-US" dirty="0"/>
              <a:t>MVNO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226830" y="4503748"/>
            <a:ext cx="2624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Интегрированная аппаратная инфраструктура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8033085" y="4790592"/>
            <a:ext cx="872560" cy="96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226830" y="3752708"/>
            <a:ext cx="2624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Единая программная платформа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8046155" y="4079463"/>
            <a:ext cx="872560" cy="96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8108007" y="5839368"/>
            <a:ext cx="872560" cy="96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62013" y="3195588"/>
            <a:ext cx="7584142" cy="2289504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36935" y="570365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MNO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61457" y="3969719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MVNO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969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33" y="1000053"/>
            <a:ext cx="6927079" cy="28947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561" y="1217939"/>
            <a:ext cx="2809354" cy="21519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538" y="1217939"/>
            <a:ext cx="3555683" cy="2663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43677" y="1874160"/>
            <a:ext cx="766083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Хранение данных </a:t>
            </a:r>
          </a:p>
          <a:p>
            <a:pPr algn="ctr"/>
            <a:r>
              <a:rPr lang="ru-RU" sz="1000" dirty="0"/>
              <a:t>(</a:t>
            </a:r>
            <a:r>
              <a:rPr lang="en-US" sz="1000" dirty="0"/>
              <a:t>storage)</a:t>
            </a:r>
            <a:endParaRPr lang="ru-RU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8265321" y="2938904"/>
            <a:ext cx="87867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Питание и охлаждение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3707537"/>
            <a:ext cx="96252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Система управления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0758" y="2938904"/>
            <a:ext cx="76608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Сеть (</a:t>
            </a:r>
            <a:r>
              <a:rPr lang="en-US" sz="1000" dirty="0"/>
              <a:t>Network</a:t>
            </a:r>
            <a:r>
              <a:rPr lang="ru-RU" sz="1000" dirty="0"/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86376" y="1830068"/>
            <a:ext cx="76608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Серверы</a:t>
            </a:r>
          </a:p>
          <a:p>
            <a:pPr algn="ctr"/>
            <a:r>
              <a:rPr lang="ru-RU" sz="1000" dirty="0"/>
              <a:t>(</a:t>
            </a:r>
            <a:r>
              <a:rPr lang="en-US" sz="1000" dirty="0"/>
              <a:t>Server)</a:t>
            </a:r>
            <a:endParaRPr lang="ru-RU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288" y="1893410"/>
            <a:ext cx="766083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Хранение данных </a:t>
            </a:r>
          </a:p>
          <a:p>
            <a:pPr algn="ctr"/>
            <a:r>
              <a:rPr lang="ru-RU" sz="1000" dirty="0"/>
              <a:t>(</a:t>
            </a:r>
            <a:r>
              <a:rPr lang="en-US" sz="1000" dirty="0"/>
              <a:t>storage)</a:t>
            </a:r>
            <a:endParaRPr lang="ru-RU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300026" y="1412841"/>
            <a:ext cx="76608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Серверы</a:t>
            </a:r>
          </a:p>
          <a:p>
            <a:pPr algn="ctr"/>
            <a:r>
              <a:rPr lang="ru-RU" sz="1000" dirty="0"/>
              <a:t>(</a:t>
            </a:r>
            <a:r>
              <a:rPr lang="en-US" sz="1000" dirty="0"/>
              <a:t>Server)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323288" y="2583744"/>
            <a:ext cx="76608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Сеть (</a:t>
            </a:r>
            <a:r>
              <a:rPr lang="en-US" sz="1000" dirty="0"/>
              <a:t>Network</a:t>
            </a:r>
            <a:r>
              <a:rPr lang="ru-RU" sz="10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0692" y="3101401"/>
            <a:ext cx="87867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Питание и охлаждение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6222" y="3707537"/>
            <a:ext cx="237644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Гипер</a:t>
            </a:r>
            <a:r>
              <a:rPr lang="ru-RU" dirty="0"/>
              <a:t>-конвергентная инфраструктура </a:t>
            </a:r>
            <a:r>
              <a:rPr lang="en-US" dirty="0"/>
              <a:t>HCI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750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b="1" dirty="0">
                <a:sym typeface="Symbol" pitchFamily="18" charset="2"/>
              </a:rPr>
              <a:t>Конвергентная аппаратная платформа </a:t>
            </a:r>
            <a:r>
              <a:rPr lang="en-US" altLang="zh-CN" b="1" dirty="0">
                <a:sym typeface="Symbol" pitchFamily="18" charset="2"/>
              </a:rPr>
              <a:t>HCI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8902" y="1448554"/>
            <a:ext cx="10515600" cy="4351338"/>
          </a:xfrm>
        </p:spPr>
        <p:txBody>
          <a:bodyPr/>
          <a:lstStyle/>
          <a:p>
            <a:r>
              <a:rPr lang="en-US" dirty="0"/>
              <a:t>HCI – Hyper Converged Infrastructure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81302" y="5979279"/>
            <a:ext cx="2743200" cy="365125"/>
          </a:xfrm>
        </p:spPr>
        <p:txBody>
          <a:bodyPr/>
          <a:lstStyle/>
          <a:p>
            <a:fld id="{0FFF56B9-48D5-4E30-B2FB-9CD18E2BF275}" type="slidenum">
              <a:rPr lang="ru-RU" smtClean="0"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688" y="1998161"/>
            <a:ext cx="5558654" cy="41636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94712" y="2970687"/>
            <a:ext cx="8563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76AFD8"/>
                </a:solidFill>
              </a:rPr>
              <a:t>Серверы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42904" y="4692006"/>
            <a:ext cx="52379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76AFD8"/>
                </a:solidFill>
              </a:rPr>
              <a:t>Сеть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6319" y="5854064"/>
            <a:ext cx="17593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76AFD8"/>
                </a:solidFill>
              </a:rPr>
              <a:t>Система управления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941" y="4738173"/>
            <a:ext cx="12529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76AFD8"/>
                </a:solidFill>
              </a:rPr>
              <a:t>Питание и охлаждение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40263" y="2959228"/>
            <a:ext cx="9976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76AFD8"/>
                </a:solidFill>
              </a:rPr>
              <a:t>Система хранения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6644757" y="3347906"/>
            <a:ext cx="529389" cy="732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579" y="1989774"/>
            <a:ext cx="3042686" cy="24621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61487" y="4451901"/>
            <a:ext cx="42796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Конвергентная платформа «Все в одном»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Сервер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Хранение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Питание и охлаждение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Управление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0043" y="1228007"/>
            <a:ext cx="3907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«Строительный кубик»</a:t>
            </a:r>
          </a:p>
          <a:p>
            <a:pPr algn="ctr"/>
            <a:r>
              <a:rPr lang="ru-RU" dirty="0"/>
              <a:t>(сервер</a:t>
            </a:r>
            <a:r>
              <a:rPr lang="en-US" dirty="0"/>
              <a:t>+</a:t>
            </a:r>
            <a:r>
              <a:rPr lang="ru-RU" dirty="0"/>
              <a:t>память</a:t>
            </a:r>
            <a:r>
              <a:rPr lang="en-US" dirty="0"/>
              <a:t>+</a:t>
            </a:r>
            <a:r>
              <a:rPr lang="ru-RU" dirty="0"/>
              <a:t>сеть</a:t>
            </a:r>
            <a:r>
              <a:rPr lang="en-US" dirty="0"/>
              <a:t>) </a:t>
            </a:r>
            <a:r>
              <a:rPr lang="ru-RU" dirty="0"/>
              <a:t>для расширения системы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10196479" y="1998161"/>
            <a:ext cx="612764" cy="32943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315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Перспективы </a:t>
            </a:r>
            <a:r>
              <a:rPr lang="en-US" dirty="0"/>
              <a:t>MVNO</a:t>
            </a:r>
            <a:r>
              <a:rPr lang="ru-RU" dirty="0"/>
              <a:t> в нефтегазовой отрасли </a:t>
            </a:r>
          </a:p>
          <a:p>
            <a:r>
              <a:rPr lang="ru-RU" dirty="0"/>
              <a:t>Конвергентный </a:t>
            </a:r>
            <a:r>
              <a:rPr lang="en-US" dirty="0"/>
              <a:t>MVNO </a:t>
            </a:r>
          </a:p>
          <a:p>
            <a:r>
              <a:rPr lang="ru-RU" b="1" dirty="0">
                <a:solidFill>
                  <a:srgbClr val="FF0000"/>
                </a:solidFill>
              </a:rPr>
              <a:t>Услуги конвергентного </a:t>
            </a:r>
            <a:r>
              <a:rPr lang="en-US" b="1" dirty="0">
                <a:solidFill>
                  <a:srgbClr val="FF0000"/>
                </a:solidFill>
              </a:rPr>
              <a:t>MVNO</a:t>
            </a:r>
          </a:p>
          <a:p>
            <a:pPr lvl="1"/>
            <a:r>
              <a:rPr lang="ru-RU" dirty="0"/>
              <a:t>Унифицированные коммуникации </a:t>
            </a:r>
            <a:r>
              <a:rPr lang="en-US" dirty="0"/>
              <a:t>UC</a:t>
            </a:r>
            <a:r>
              <a:rPr lang="ru-RU" dirty="0"/>
              <a:t> </a:t>
            </a:r>
            <a:endParaRPr lang="en-US" dirty="0"/>
          </a:p>
          <a:p>
            <a:pPr lvl="1"/>
            <a:r>
              <a:rPr lang="ru-RU" dirty="0"/>
              <a:t>Видеонаблюдение как услуга </a:t>
            </a:r>
            <a:r>
              <a:rPr lang="en-US" dirty="0"/>
              <a:t>VSaaS</a:t>
            </a:r>
            <a:endParaRPr lang="ru-RU" dirty="0"/>
          </a:p>
          <a:p>
            <a:pPr lvl="1"/>
            <a:r>
              <a:rPr lang="ru-RU" dirty="0"/>
              <a:t>Система поддержки бизнеса как услуга </a:t>
            </a:r>
            <a:r>
              <a:rPr lang="en-US" dirty="0" err="1"/>
              <a:t>BSaaS</a:t>
            </a:r>
            <a:r>
              <a:rPr lang="en-US" dirty="0"/>
              <a:t>, </a:t>
            </a:r>
            <a:r>
              <a:rPr lang="ru-RU" dirty="0"/>
              <a:t>кибербезопасность</a:t>
            </a:r>
          </a:p>
          <a:p>
            <a:pPr lvl="1"/>
            <a:r>
              <a:rPr lang="ru-RU" dirty="0"/>
              <a:t>Система персональной мобильной радиосвязи (ПМР) </a:t>
            </a:r>
            <a:r>
              <a:rPr lang="en-US" dirty="0"/>
              <a:t>eLTE </a:t>
            </a:r>
            <a:endParaRPr lang="ru-RU" dirty="0"/>
          </a:p>
          <a:p>
            <a:pPr lvl="1"/>
            <a:r>
              <a:rPr lang="ru-RU" dirty="0"/>
              <a:t>Индустриальный Интернет Вещей </a:t>
            </a:r>
            <a:r>
              <a:rPr lang="en-US" dirty="0"/>
              <a:t>IIoT</a:t>
            </a:r>
          </a:p>
          <a:p>
            <a:r>
              <a:rPr lang="ru-RU" dirty="0"/>
              <a:t>Экономика конвергентного </a:t>
            </a:r>
            <a:r>
              <a:rPr lang="en-US" dirty="0"/>
              <a:t>MVNO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938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9749" cy="1325563"/>
          </a:xfrm>
        </p:spPr>
        <p:txBody>
          <a:bodyPr>
            <a:normAutofit/>
          </a:bodyPr>
          <a:lstStyle/>
          <a:p>
            <a:r>
              <a:rPr lang="ru-RU" sz="4000" b="1" dirty="0"/>
              <a:t>Конвергентные услуги унифицированной связи </a:t>
            </a:r>
            <a:r>
              <a:rPr lang="en-US" sz="4000" b="1" dirty="0"/>
              <a:t>UC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12</a:t>
            </a:fld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347" y="1838381"/>
            <a:ext cx="3827970" cy="324290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818633" y="1672831"/>
            <a:ext cx="207445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Было…</a:t>
            </a:r>
          </a:p>
          <a:p>
            <a:pPr algn="ctr"/>
            <a:r>
              <a:rPr lang="ru-RU" sz="1600" dirty="0"/>
              <a:t>Разделённые услуги и приложения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51456" y="1669001"/>
            <a:ext cx="207445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Стало…</a:t>
            </a:r>
          </a:p>
          <a:p>
            <a:pPr algn="ctr"/>
            <a:r>
              <a:rPr lang="ru-RU" sz="1600" dirty="0"/>
              <a:t>Все услуги в едином приложении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32" y="1321001"/>
            <a:ext cx="6786380" cy="490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08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469" y="9562"/>
            <a:ext cx="11012355" cy="1325563"/>
          </a:xfrm>
        </p:spPr>
        <p:txBody>
          <a:bodyPr/>
          <a:lstStyle/>
          <a:p>
            <a:r>
              <a:rPr lang="en-US" b="1" dirty="0"/>
              <a:t>VSaaS: </a:t>
            </a:r>
            <a:r>
              <a:rPr lang="ru-RU" b="1" dirty="0"/>
              <a:t>Облачное видеонаблюдение как услуга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13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30" y="1658745"/>
            <a:ext cx="1934801" cy="28620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705" y="2137907"/>
            <a:ext cx="1108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MNO</a:t>
            </a:r>
            <a:r>
              <a:rPr lang="ru-RU" dirty="0"/>
              <a:t>/</a:t>
            </a:r>
          </a:p>
          <a:p>
            <a:pPr algn="r"/>
            <a:r>
              <a:rPr lang="ru-RU" dirty="0"/>
              <a:t>Интернет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1" y="1430001"/>
            <a:ext cx="3282627" cy="3319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20101" y="2276406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MVNO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16659" y="1011959"/>
            <a:ext cx="2538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Традиционные системы</a:t>
            </a:r>
          </a:p>
          <a:p>
            <a:pPr algn="ctr"/>
            <a:r>
              <a:rPr lang="en-US" dirty="0"/>
              <a:t>DVR/NVR/VMS</a:t>
            </a:r>
            <a:r>
              <a:rPr lang="ru-RU" dirty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67553" y="1011959"/>
            <a:ext cx="2815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Облачные системы</a:t>
            </a:r>
            <a:r>
              <a:rPr lang="en-US" dirty="0"/>
              <a:t> VSaaS</a:t>
            </a:r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024005"/>
              </p:ext>
            </p:extLst>
          </p:nvPr>
        </p:nvGraphicFramePr>
        <p:xfrm>
          <a:off x="2884915" y="1085241"/>
          <a:ext cx="6031102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5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Экономическая эффективность 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1. Установка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Долгий и сложный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процесс,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ребуется команда квалифицированных ИТ-инженеров и высокие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CAPEX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Развертывание «по требованию».</a:t>
                      </a:r>
                      <a:r>
                        <a:rPr lang="en-US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Требуется только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установить видеокамеры и подключить их к интерфейсу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MVNO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Поддержка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Высокие, непрогнозируемые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затраты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OPEX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частый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upgrade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штат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специалистов.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 системы от облачного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MVNO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ОРЕХ точно прогнозируется.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209169"/>
              </p:ext>
            </p:extLst>
          </p:nvPr>
        </p:nvGraphicFramePr>
        <p:xfrm>
          <a:off x="2873456" y="3343131"/>
          <a:ext cx="6044122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2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2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Техническая эффективность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1.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Гибкость</a:t>
                      </a:r>
                      <a:r>
                        <a:rPr lang="ru-RU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Ограниченный объем хранения.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расширении -  закупка доп. оборудования.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VSaaS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имеют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высокую утилизацию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системы 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хранения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multi-tenancy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Добавление и администрирование видеокамер 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Ручное подключение и конфигурация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видеокамер. Проблемы совместимости. 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Автоматическая конфигурация. Локализация неисправностей.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691839"/>
              </p:ext>
            </p:extLst>
          </p:nvPr>
        </p:nvGraphicFramePr>
        <p:xfrm>
          <a:off x="286331" y="5391043"/>
          <a:ext cx="11183412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1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1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ru-RU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Срок жизни, безопасность, надежность 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Ограниченное время морального и физического старения. Проприетарные интерфейсы,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ручная м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одификация.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Сложная конфигурация информационной зашиты. Надёжность достигается резервированием серверов и систем хранения (затраты). </a:t>
                      </a: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Быстрая технологическая эволюция,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срок жизни неограничен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Открытые </a:t>
                      </a:r>
                      <a:r>
                        <a:rPr lang="en-US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API </a:t>
                      </a:r>
                      <a:r>
                        <a:rPr lang="ru-RU" sz="12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видеоаналитики. Отсутствие уязвимостей кибербезопасности. Резервирование – неотъемлемое свойство облачных систем, в особенности распределенных (нет специальных затрат). Более высокий уровень устойчивости к авариям. </a:t>
                      </a:r>
                    </a:p>
                  </a:txBody>
                  <a:tcP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01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438" y="1563774"/>
            <a:ext cx="10993125" cy="4382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Архитектура</a:t>
            </a:r>
            <a:r>
              <a:rPr lang="en-US" b="1" dirty="0"/>
              <a:t> VSaaS</a:t>
            </a:r>
            <a:r>
              <a:rPr lang="ru-RU" b="1" dirty="0"/>
              <a:t> (на примере </a:t>
            </a:r>
            <a:r>
              <a:rPr lang="en-US" b="1" dirty="0" err="1"/>
              <a:t>Ivideon</a:t>
            </a:r>
            <a:r>
              <a:rPr lang="en-US" b="1" dirty="0"/>
              <a:t>) 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54438" y="1563774"/>
            <a:ext cx="18417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Передача видео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50795" y="1563774"/>
            <a:ext cx="18624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Просмотр видео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479959"/>
            <a:ext cx="91871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B0F0"/>
                </a:solidFill>
              </a:rPr>
              <a:t>Для дома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427326"/>
            <a:ext cx="130356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B0F0"/>
                </a:solidFill>
              </a:rPr>
              <a:t>Для СМБ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1" y="4281956"/>
            <a:ext cx="14814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B0F0"/>
                </a:solidFill>
              </a:rPr>
              <a:t>Для большого предприятия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26592" y="2581560"/>
            <a:ext cx="14461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B0F0"/>
                </a:solidFill>
              </a:rPr>
              <a:t>Личный кабинет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26592" y="3538151"/>
            <a:ext cx="176902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B0F0"/>
                </a:solidFill>
              </a:rPr>
              <a:t>Приложения под любую ОС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26592" y="4849964"/>
            <a:ext cx="210929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B0F0"/>
                </a:solidFill>
              </a:rPr>
              <a:t>Мобильные приложения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5136586"/>
            <a:ext cx="188758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B0F0"/>
                </a:solidFill>
              </a:rPr>
              <a:t>Для розничной торговли</a:t>
            </a:r>
          </a:p>
        </p:txBody>
      </p:sp>
    </p:spTree>
    <p:extLst>
      <p:ext uri="{BB962C8B-B14F-4D97-AF65-F5344CB8AC3E}">
        <p14:creationId xmlns:p14="http://schemas.microsoft.com/office/powerpoint/2010/main" val="2039852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76" y="510139"/>
            <a:ext cx="10567100" cy="56966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60238" y="3534283"/>
            <a:ext cx="237644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Служба извещений</a:t>
            </a:r>
          </a:p>
          <a:p>
            <a:pPr algn="ctr"/>
            <a:r>
              <a:rPr lang="ru-RU" dirty="0"/>
              <a:t>СМС/</a:t>
            </a:r>
            <a:r>
              <a:rPr lang="ru-RU" dirty="0" err="1"/>
              <a:t>Эл.почта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035" y="4467932"/>
            <a:ext cx="23764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Видеоархив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56213" y="3811282"/>
            <a:ext cx="1741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Веб-интерфейс</a:t>
            </a:r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3235036" y="804616"/>
            <a:ext cx="2241740" cy="1501541"/>
          </a:xfrm>
          <a:custGeom>
            <a:avLst/>
            <a:gdLst/>
            <a:ahLst/>
            <a:cxnLst>
              <a:cxn ang="0">
                <a:pos x="154" y="640"/>
              </a:cxn>
              <a:cxn ang="0">
                <a:pos x="112" y="626"/>
              </a:cxn>
              <a:cxn ang="0">
                <a:pos x="67" y="604"/>
              </a:cxn>
              <a:cxn ang="0">
                <a:pos x="25" y="563"/>
              </a:cxn>
              <a:cxn ang="0">
                <a:pos x="6" y="526"/>
              </a:cxn>
              <a:cxn ang="0">
                <a:pos x="0" y="491"/>
              </a:cxn>
              <a:cxn ang="0">
                <a:pos x="3" y="449"/>
              </a:cxn>
              <a:cxn ang="0">
                <a:pos x="10" y="419"/>
              </a:cxn>
              <a:cxn ang="0">
                <a:pos x="34" y="370"/>
              </a:cxn>
              <a:cxn ang="0">
                <a:pos x="85" y="315"/>
              </a:cxn>
              <a:cxn ang="0">
                <a:pos x="139" y="284"/>
              </a:cxn>
              <a:cxn ang="0">
                <a:pos x="187" y="269"/>
              </a:cxn>
              <a:cxn ang="0">
                <a:pos x="216" y="264"/>
              </a:cxn>
              <a:cxn ang="0">
                <a:pos x="222" y="231"/>
              </a:cxn>
              <a:cxn ang="0">
                <a:pos x="246" y="174"/>
              </a:cxn>
              <a:cxn ang="0">
                <a:pos x="298" y="108"/>
              </a:cxn>
              <a:cxn ang="0">
                <a:pos x="339" y="75"/>
              </a:cxn>
              <a:cxn ang="0">
                <a:pos x="391" y="47"/>
              </a:cxn>
              <a:cxn ang="0">
                <a:pos x="456" y="23"/>
              </a:cxn>
              <a:cxn ang="0">
                <a:pos x="535" y="6"/>
              </a:cxn>
              <a:cxn ang="0">
                <a:pos x="589" y="0"/>
              </a:cxn>
              <a:cxn ang="0">
                <a:pos x="663" y="1"/>
              </a:cxn>
              <a:cxn ang="0">
                <a:pos x="729" y="14"/>
              </a:cxn>
              <a:cxn ang="0">
                <a:pos x="803" y="38"/>
              </a:cxn>
              <a:cxn ang="0">
                <a:pos x="885" y="87"/>
              </a:cxn>
              <a:cxn ang="0">
                <a:pos x="936" y="137"/>
              </a:cxn>
              <a:cxn ang="0">
                <a:pos x="960" y="167"/>
              </a:cxn>
              <a:cxn ang="0">
                <a:pos x="1016" y="141"/>
              </a:cxn>
              <a:cxn ang="0">
                <a:pos x="1076" y="126"/>
              </a:cxn>
              <a:cxn ang="0">
                <a:pos x="1146" y="125"/>
              </a:cxn>
              <a:cxn ang="0">
                <a:pos x="1209" y="141"/>
              </a:cxn>
              <a:cxn ang="0">
                <a:pos x="1245" y="162"/>
              </a:cxn>
              <a:cxn ang="0">
                <a:pos x="1280" y="192"/>
              </a:cxn>
              <a:cxn ang="0">
                <a:pos x="1310" y="242"/>
              </a:cxn>
              <a:cxn ang="0">
                <a:pos x="1319" y="288"/>
              </a:cxn>
              <a:cxn ang="0">
                <a:pos x="1316" y="340"/>
              </a:cxn>
              <a:cxn ang="0">
                <a:pos x="1310" y="359"/>
              </a:cxn>
              <a:cxn ang="0">
                <a:pos x="1353" y="380"/>
              </a:cxn>
              <a:cxn ang="0">
                <a:pos x="1388" y="409"/>
              </a:cxn>
              <a:cxn ang="0">
                <a:pos x="1418" y="449"/>
              </a:cxn>
              <a:cxn ang="0">
                <a:pos x="1428" y="505"/>
              </a:cxn>
              <a:cxn ang="0">
                <a:pos x="1424" y="539"/>
              </a:cxn>
              <a:cxn ang="0">
                <a:pos x="1410" y="569"/>
              </a:cxn>
              <a:cxn ang="0">
                <a:pos x="1383" y="601"/>
              </a:cxn>
              <a:cxn ang="0">
                <a:pos x="1332" y="631"/>
              </a:cxn>
              <a:cxn ang="0">
                <a:pos x="1278" y="643"/>
              </a:cxn>
              <a:cxn ang="0">
                <a:pos x="1220" y="646"/>
              </a:cxn>
            </a:cxnLst>
            <a:rect l="0" t="0" r="r" b="b"/>
            <a:pathLst>
              <a:path w="1428" h="646">
                <a:moveTo>
                  <a:pt x="1220" y="646"/>
                </a:moveTo>
                <a:lnTo>
                  <a:pt x="154" y="640"/>
                </a:lnTo>
                <a:lnTo>
                  <a:pt x="154" y="640"/>
                </a:lnTo>
                <a:lnTo>
                  <a:pt x="145" y="637"/>
                </a:lnTo>
                <a:lnTo>
                  <a:pt x="126" y="632"/>
                </a:lnTo>
                <a:lnTo>
                  <a:pt x="112" y="626"/>
                </a:lnTo>
                <a:lnTo>
                  <a:pt x="99" y="620"/>
                </a:lnTo>
                <a:lnTo>
                  <a:pt x="82" y="613"/>
                </a:lnTo>
                <a:lnTo>
                  <a:pt x="67" y="604"/>
                </a:lnTo>
                <a:lnTo>
                  <a:pt x="52" y="592"/>
                </a:lnTo>
                <a:lnTo>
                  <a:pt x="37" y="578"/>
                </a:lnTo>
                <a:lnTo>
                  <a:pt x="25" y="563"/>
                </a:lnTo>
                <a:lnTo>
                  <a:pt x="15" y="545"/>
                </a:lnTo>
                <a:lnTo>
                  <a:pt x="10" y="536"/>
                </a:lnTo>
                <a:lnTo>
                  <a:pt x="6" y="526"/>
                </a:lnTo>
                <a:lnTo>
                  <a:pt x="3" y="515"/>
                </a:lnTo>
                <a:lnTo>
                  <a:pt x="1" y="503"/>
                </a:lnTo>
                <a:lnTo>
                  <a:pt x="0" y="491"/>
                </a:lnTo>
                <a:lnTo>
                  <a:pt x="0" y="478"/>
                </a:lnTo>
                <a:lnTo>
                  <a:pt x="1" y="464"/>
                </a:lnTo>
                <a:lnTo>
                  <a:pt x="3" y="449"/>
                </a:lnTo>
                <a:lnTo>
                  <a:pt x="3" y="449"/>
                </a:lnTo>
                <a:lnTo>
                  <a:pt x="6" y="434"/>
                </a:lnTo>
                <a:lnTo>
                  <a:pt x="10" y="419"/>
                </a:lnTo>
                <a:lnTo>
                  <a:pt x="16" y="406"/>
                </a:lnTo>
                <a:lnTo>
                  <a:pt x="22" y="392"/>
                </a:lnTo>
                <a:lnTo>
                  <a:pt x="34" y="370"/>
                </a:lnTo>
                <a:lnTo>
                  <a:pt x="51" y="349"/>
                </a:lnTo>
                <a:lnTo>
                  <a:pt x="67" y="331"/>
                </a:lnTo>
                <a:lnTo>
                  <a:pt x="85" y="315"/>
                </a:lnTo>
                <a:lnTo>
                  <a:pt x="103" y="303"/>
                </a:lnTo>
                <a:lnTo>
                  <a:pt x="121" y="293"/>
                </a:lnTo>
                <a:lnTo>
                  <a:pt x="139" y="284"/>
                </a:lnTo>
                <a:lnTo>
                  <a:pt x="157" y="278"/>
                </a:lnTo>
                <a:lnTo>
                  <a:pt x="172" y="273"/>
                </a:lnTo>
                <a:lnTo>
                  <a:pt x="187" y="269"/>
                </a:lnTo>
                <a:lnTo>
                  <a:pt x="207" y="266"/>
                </a:lnTo>
                <a:lnTo>
                  <a:pt x="216" y="264"/>
                </a:lnTo>
                <a:lnTo>
                  <a:pt x="216" y="264"/>
                </a:lnTo>
                <a:lnTo>
                  <a:pt x="216" y="255"/>
                </a:lnTo>
                <a:lnTo>
                  <a:pt x="219" y="245"/>
                </a:lnTo>
                <a:lnTo>
                  <a:pt x="222" y="231"/>
                </a:lnTo>
                <a:lnTo>
                  <a:pt x="228" y="213"/>
                </a:lnTo>
                <a:lnTo>
                  <a:pt x="235" y="195"/>
                </a:lnTo>
                <a:lnTo>
                  <a:pt x="246" y="174"/>
                </a:lnTo>
                <a:lnTo>
                  <a:pt x="259" y="152"/>
                </a:lnTo>
                <a:lnTo>
                  <a:pt x="277" y="131"/>
                </a:lnTo>
                <a:lnTo>
                  <a:pt x="298" y="108"/>
                </a:lnTo>
                <a:lnTo>
                  <a:pt x="310" y="96"/>
                </a:lnTo>
                <a:lnTo>
                  <a:pt x="324" y="86"/>
                </a:lnTo>
                <a:lnTo>
                  <a:pt x="339" y="75"/>
                </a:lnTo>
                <a:lnTo>
                  <a:pt x="355" y="66"/>
                </a:lnTo>
                <a:lnTo>
                  <a:pt x="372" y="56"/>
                </a:lnTo>
                <a:lnTo>
                  <a:pt x="391" y="47"/>
                </a:lnTo>
                <a:lnTo>
                  <a:pt x="411" y="38"/>
                </a:lnTo>
                <a:lnTo>
                  <a:pt x="433" y="30"/>
                </a:lnTo>
                <a:lnTo>
                  <a:pt x="456" y="23"/>
                </a:lnTo>
                <a:lnTo>
                  <a:pt x="480" y="17"/>
                </a:lnTo>
                <a:lnTo>
                  <a:pt x="507" y="11"/>
                </a:lnTo>
                <a:lnTo>
                  <a:pt x="535" y="6"/>
                </a:lnTo>
                <a:lnTo>
                  <a:pt x="535" y="6"/>
                </a:lnTo>
                <a:lnTo>
                  <a:pt x="562" y="3"/>
                </a:lnTo>
                <a:lnTo>
                  <a:pt x="589" y="0"/>
                </a:lnTo>
                <a:lnTo>
                  <a:pt x="615" y="0"/>
                </a:lnTo>
                <a:lnTo>
                  <a:pt x="641" y="0"/>
                </a:lnTo>
                <a:lnTo>
                  <a:pt x="663" y="1"/>
                </a:lnTo>
                <a:lnTo>
                  <a:pt x="687" y="4"/>
                </a:lnTo>
                <a:lnTo>
                  <a:pt x="708" y="9"/>
                </a:lnTo>
                <a:lnTo>
                  <a:pt x="729" y="14"/>
                </a:lnTo>
                <a:lnTo>
                  <a:pt x="749" y="18"/>
                </a:lnTo>
                <a:lnTo>
                  <a:pt x="768" y="24"/>
                </a:lnTo>
                <a:lnTo>
                  <a:pt x="803" y="38"/>
                </a:lnTo>
                <a:lnTo>
                  <a:pt x="833" y="54"/>
                </a:lnTo>
                <a:lnTo>
                  <a:pt x="861" y="71"/>
                </a:lnTo>
                <a:lnTo>
                  <a:pt x="885" y="87"/>
                </a:lnTo>
                <a:lnTo>
                  <a:pt x="905" y="105"/>
                </a:lnTo>
                <a:lnTo>
                  <a:pt x="923" y="122"/>
                </a:lnTo>
                <a:lnTo>
                  <a:pt x="936" y="137"/>
                </a:lnTo>
                <a:lnTo>
                  <a:pt x="954" y="159"/>
                </a:lnTo>
                <a:lnTo>
                  <a:pt x="960" y="167"/>
                </a:lnTo>
                <a:lnTo>
                  <a:pt x="960" y="167"/>
                </a:lnTo>
                <a:lnTo>
                  <a:pt x="968" y="164"/>
                </a:lnTo>
                <a:lnTo>
                  <a:pt x="986" y="153"/>
                </a:lnTo>
                <a:lnTo>
                  <a:pt x="1016" y="141"/>
                </a:lnTo>
                <a:lnTo>
                  <a:pt x="1034" y="135"/>
                </a:lnTo>
                <a:lnTo>
                  <a:pt x="1053" y="131"/>
                </a:lnTo>
                <a:lnTo>
                  <a:pt x="1076" y="126"/>
                </a:lnTo>
                <a:lnTo>
                  <a:pt x="1098" y="123"/>
                </a:lnTo>
                <a:lnTo>
                  <a:pt x="1121" y="123"/>
                </a:lnTo>
                <a:lnTo>
                  <a:pt x="1146" y="125"/>
                </a:lnTo>
                <a:lnTo>
                  <a:pt x="1170" y="128"/>
                </a:lnTo>
                <a:lnTo>
                  <a:pt x="1196" y="137"/>
                </a:lnTo>
                <a:lnTo>
                  <a:pt x="1209" y="141"/>
                </a:lnTo>
                <a:lnTo>
                  <a:pt x="1221" y="147"/>
                </a:lnTo>
                <a:lnTo>
                  <a:pt x="1233" y="155"/>
                </a:lnTo>
                <a:lnTo>
                  <a:pt x="1245" y="162"/>
                </a:lnTo>
                <a:lnTo>
                  <a:pt x="1245" y="162"/>
                </a:lnTo>
                <a:lnTo>
                  <a:pt x="1265" y="177"/>
                </a:lnTo>
                <a:lnTo>
                  <a:pt x="1280" y="192"/>
                </a:lnTo>
                <a:lnTo>
                  <a:pt x="1292" y="209"/>
                </a:lnTo>
                <a:lnTo>
                  <a:pt x="1302" y="225"/>
                </a:lnTo>
                <a:lnTo>
                  <a:pt x="1310" y="242"/>
                </a:lnTo>
                <a:lnTo>
                  <a:pt x="1314" y="258"/>
                </a:lnTo>
                <a:lnTo>
                  <a:pt x="1317" y="273"/>
                </a:lnTo>
                <a:lnTo>
                  <a:pt x="1319" y="288"/>
                </a:lnTo>
                <a:lnTo>
                  <a:pt x="1319" y="303"/>
                </a:lnTo>
                <a:lnTo>
                  <a:pt x="1319" y="317"/>
                </a:lnTo>
                <a:lnTo>
                  <a:pt x="1316" y="340"/>
                </a:lnTo>
                <a:lnTo>
                  <a:pt x="1311" y="355"/>
                </a:lnTo>
                <a:lnTo>
                  <a:pt x="1310" y="359"/>
                </a:lnTo>
                <a:lnTo>
                  <a:pt x="1310" y="359"/>
                </a:lnTo>
                <a:lnTo>
                  <a:pt x="1316" y="362"/>
                </a:lnTo>
                <a:lnTo>
                  <a:pt x="1331" y="368"/>
                </a:lnTo>
                <a:lnTo>
                  <a:pt x="1353" y="380"/>
                </a:lnTo>
                <a:lnTo>
                  <a:pt x="1365" y="388"/>
                </a:lnTo>
                <a:lnTo>
                  <a:pt x="1377" y="398"/>
                </a:lnTo>
                <a:lnTo>
                  <a:pt x="1388" y="409"/>
                </a:lnTo>
                <a:lnTo>
                  <a:pt x="1400" y="421"/>
                </a:lnTo>
                <a:lnTo>
                  <a:pt x="1409" y="434"/>
                </a:lnTo>
                <a:lnTo>
                  <a:pt x="1418" y="449"/>
                </a:lnTo>
                <a:lnTo>
                  <a:pt x="1424" y="466"/>
                </a:lnTo>
                <a:lnTo>
                  <a:pt x="1428" y="485"/>
                </a:lnTo>
                <a:lnTo>
                  <a:pt x="1428" y="505"/>
                </a:lnTo>
                <a:lnTo>
                  <a:pt x="1425" y="527"/>
                </a:lnTo>
                <a:lnTo>
                  <a:pt x="1425" y="527"/>
                </a:lnTo>
                <a:lnTo>
                  <a:pt x="1424" y="539"/>
                </a:lnTo>
                <a:lnTo>
                  <a:pt x="1419" y="550"/>
                </a:lnTo>
                <a:lnTo>
                  <a:pt x="1415" y="560"/>
                </a:lnTo>
                <a:lnTo>
                  <a:pt x="1410" y="569"/>
                </a:lnTo>
                <a:lnTo>
                  <a:pt x="1404" y="578"/>
                </a:lnTo>
                <a:lnTo>
                  <a:pt x="1397" y="587"/>
                </a:lnTo>
                <a:lnTo>
                  <a:pt x="1383" y="601"/>
                </a:lnTo>
                <a:lnTo>
                  <a:pt x="1367" y="613"/>
                </a:lnTo>
                <a:lnTo>
                  <a:pt x="1350" y="623"/>
                </a:lnTo>
                <a:lnTo>
                  <a:pt x="1332" y="631"/>
                </a:lnTo>
                <a:lnTo>
                  <a:pt x="1314" y="635"/>
                </a:lnTo>
                <a:lnTo>
                  <a:pt x="1296" y="640"/>
                </a:lnTo>
                <a:lnTo>
                  <a:pt x="1278" y="643"/>
                </a:lnTo>
                <a:lnTo>
                  <a:pt x="1248" y="646"/>
                </a:lnTo>
                <a:lnTo>
                  <a:pt x="1229" y="646"/>
                </a:lnTo>
                <a:lnTo>
                  <a:pt x="1220" y="646"/>
                </a:lnTo>
                <a:lnTo>
                  <a:pt x="1220" y="646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rgbClr val="8EB4E3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>
            <a:bevelT w="152400" h="50800" prst="softRound"/>
          </a:sp3d>
        </p:spPr>
        <p:txBody>
          <a:bodyPr lIns="129946" tIns="64973" rIns="82515" bIns="41258" anchor="t" anchorCtr="0"/>
          <a:lstStyle/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endParaRPr lang="ru-RU" altLang="zh-CN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endParaRPr lang="en-US" altLang="zh-CN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785845">
              <a:lnSpc>
                <a:spcPct val="105000"/>
              </a:lnSpc>
              <a:buClr>
                <a:srgbClr val="CC9900"/>
              </a:buClr>
              <a:buSzPct val="50000"/>
              <a:buNone/>
              <a:defRPr/>
            </a:pPr>
            <a:r>
              <a:rPr lang="en-US" altLang="zh-CN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MVNO</a:t>
            </a:r>
            <a:endParaRPr lang="zh-CN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7439" y="2510268"/>
            <a:ext cx="2758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Платформа облачного видеонаблюдения</a:t>
            </a:r>
          </a:p>
        </p:txBody>
      </p:sp>
    </p:spTree>
    <p:extLst>
      <p:ext uri="{BB962C8B-B14F-4D97-AF65-F5344CB8AC3E}">
        <p14:creationId xmlns:p14="http://schemas.microsoft.com/office/powerpoint/2010/main" val="3975738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93379" cy="1325563"/>
          </a:xfrm>
        </p:spPr>
        <p:txBody>
          <a:bodyPr>
            <a:normAutofit/>
          </a:bodyPr>
          <a:lstStyle/>
          <a:p>
            <a:r>
              <a:rPr lang="ru-RU" sz="3600" b="1" dirty="0"/>
              <a:t>Система поддержки бизнеса как услуга </a:t>
            </a:r>
            <a:r>
              <a:rPr lang="en-US" sz="3600" b="1" dirty="0"/>
              <a:t>BSSaaS </a:t>
            </a:r>
            <a:br>
              <a:rPr lang="ru-RU" sz="3600" b="1" dirty="0"/>
            </a:br>
            <a:r>
              <a:rPr lang="en-US" sz="3600" b="1" dirty="0"/>
              <a:t>(BSS-as-a-Service)</a:t>
            </a:r>
            <a:r>
              <a:rPr lang="ru-RU" sz="3600" b="1" dirty="0"/>
              <a:t> 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582" y="1500414"/>
            <a:ext cx="8145620" cy="494141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13898" y="1571939"/>
            <a:ext cx="109709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929395"/>
                </a:solidFill>
              </a:rPr>
              <a:t>Услуги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5662" y="5823859"/>
            <a:ext cx="173554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BA8DF"/>
                </a:solidFill>
              </a:rPr>
              <a:t>Платформа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6052" y="1927727"/>
            <a:ext cx="106742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solidFill>
                  <a:srgbClr val="1BA8DF"/>
                </a:solidFill>
              </a:rPr>
              <a:t>Разработка бизнес-</a:t>
            </a:r>
          </a:p>
          <a:p>
            <a:pPr algn="r"/>
            <a:r>
              <a:rPr lang="ru-RU" sz="1400" dirty="0">
                <a:solidFill>
                  <a:srgbClr val="1BA8DF"/>
                </a:solidFill>
              </a:rPr>
              <a:t>процессов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4646" y="2368710"/>
            <a:ext cx="154966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1BA8DF"/>
                </a:solidFill>
              </a:rPr>
              <a:t>взаимодействия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4646" y="1933675"/>
            <a:ext cx="106365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1BA8DF"/>
                </a:solidFill>
              </a:rPr>
              <a:t>Различные каналы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5585" y="2181994"/>
            <a:ext cx="46144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800" dirty="0">
              <a:solidFill>
                <a:srgbClr val="1BA8D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79072" y="3971124"/>
            <a:ext cx="12504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818284"/>
                </a:solidFill>
              </a:rPr>
              <a:t>Тарификация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3629" y="3759632"/>
            <a:ext cx="15240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1BA8DF"/>
                </a:solidFill>
              </a:rPr>
              <a:t>Основной бизнес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1113" y="4466114"/>
            <a:ext cx="647959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>
                <a:solidFill>
                  <a:srgbClr val="818284"/>
                </a:solidFill>
              </a:rPr>
              <a:t>Биллинг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26695" y="4761049"/>
            <a:ext cx="130067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>
                <a:solidFill>
                  <a:srgbClr val="818284"/>
                </a:solidFill>
              </a:rPr>
              <a:t>Взаиморасчёты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9232" y="4871339"/>
            <a:ext cx="147439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1BA8DF"/>
                </a:solidFill>
              </a:rPr>
              <a:t>Инфраструктура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42323" y="1744988"/>
            <a:ext cx="36969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Система поддержка бизнеса </a:t>
            </a:r>
            <a:r>
              <a:rPr lang="en-US" dirty="0"/>
              <a:t>BSS (Business Support System) – </a:t>
            </a:r>
            <a:r>
              <a:rPr lang="ru-RU" dirty="0"/>
              <a:t>важная часть организационной структуры </a:t>
            </a:r>
            <a:r>
              <a:rPr lang="en-US" dirty="0"/>
              <a:t>MVNO</a:t>
            </a:r>
            <a:r>
              <a:rPr lang="ru-RU" dirty="0"/>
              <a:t>. Вывод </a:t>
            </a:r>
            <a:r>
              <a:rPr lang="en-US" dirty="0"/>
              <a:t>BSS </a:t>
            </a:r>
            <a:r>
              <a:rPr lang="ru-RU" dirty="0"/>
              <a:t>в облако позволяет достичь существенной экономии ОРЕХ бизнеса корпорации.   </a:t>
            </a:r>
          </a:p>
        </p:txBody>
      </p:sp>
      <p:sp>
        <p:nvSpPr>
          <p:cNvPr id="20" name="Нашивка 19"/>
          <p:cNvSpPr/>
          <p:nvPr/>
        </p:nvSpPr>
        <p:spPr>
          <a:xfrm>
            <a:off x="6981671" y="1571939"/>
            <a:ext cx="547882" cy="46166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62068" y="3859831"/>
            <a:ext cx="28020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Облачные системы </a:t>
            </a:r>
            <a:r>
              <a:rPr lang="en-US" dirty="0"/>
              <a:t>BSS </a:t>
            </a:r>
            <a:r>
              <a:rPr lang="ru-RU" dirty="0"/>
              <a:t>можно использовать и в других отраслях: </a:t>
            </a:r>
          </a:p>
          <a:p>
            <a:pPr algn="r"/>
            <a:r>
              <a:rPr lang="ru-RU" dirty="0"/>
              <a:t>ЖКХ, управления городским транспортом, такси, сетями быстрого питания, гостиничными сетями и т.д. ... </a:t>
            </a:r>
          </a:p>
        </p:txBody>
      </p:sp>
      <p:sp>
        <p:nvSpPr>
          <p:cNvPr id="22" name="Нашивка 21"/>
          <p:cNvSpPr/>
          <p:nvPr/>
        </p:nvSpPr>
        <p:spPr>
          <a:xfrm rot="10800000">
            <a:off x="11079859" y="4118894"/>
            <a:ext cx="547882" cy="46166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82627" y="3803474"/>
            <a:ext cx="1466605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solidFill>
                  <a:srgbClr val="1BA8DF"/>
                </a:solidFill>
              </a:rPr>
              <a:t>Поддержка </a:t>
            </a:r>
          </a:p>
          <a:p>
            <a:r>
              <a:rPr lang="ru-RU" sz="1400" dirty="0">
                <a:solidFill>
                  <a:srgbClr val="1BA8DF"/>
                </a:solidFill>
              </a:rPr>
              <a:t>бизнес-операций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24630" y="2075870"/>
            <a:ext cx="13583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29395"/>
                </a:solidFill>
              </a:rPr>
              <a:t>Предоплата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35928" y="2633962"/>
            <a:ext cx="13051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29395"/>
                </a:solidFill>
              </a:rPr>
              <a:t>Постоплата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35338" y="3110950"/>
            <a:ext cx="1578584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>
                <a:solidFill>
                  <a:srgbClr val="929395"/>
                </a:solidFill>
              </a:rPr>
              <a:t>Онлайн-</a:t>
            </a:r>
          </a:p>
          <a:p>
            <a:pPr algn="ctr"/>
            <a:r>
              <a:rPr lang="ru-RU" sz="1600" dirty="0">
                <a:solidFill>
                  <a:srgbClr val="929395"/>
                </a:solidFill>
              </a:rPr>
              <a:t>тарификация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62412" y="3767894"/>
            <a:ext cx="9957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929395"/>
                </a:solidFill>
              </a:rPr>
              <a:t>Биллинг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8400" y="4435336"/>
            <a:ext cx="154015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dirty="0">
                <a:solidFill>
                  <a:srgbClr val="818284"/>
                </a:solidFill>
              </a:rPr>
              <a:t>Взаиморасчёты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92252" y="5259564"/>
            <a:ext cx="250264" cy="1852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800" dirty="0">
              <a:solidFill>
                <a:srgbClr val="1BA8D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29244" y="5020713"/>
            <a:ext cx="1203157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>
                <a:solidFill>
                  <a:srgbClr val="818284"/>
                </a:solidFill>
              </a:rPr>
              <a:t>Поддержка клиентов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74280" y="3815302"/>
            <a:ext cx="869149" cy="369332"/>
          </a:xfrm>
          <a:prstGeom prst="rect">
            <a:avLst/>
          </a:prstGeom>
          <a:solidFill>
            <a:srgbClr val="1BA8DF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BSSaaS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1470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601" y="300529"/>
            <a:ext cx="11459308" cy="1325563"/>
          </a:xfrm>
        </p:spPr>
        <p:txBody>
          <a:bodyPr>
            <a:normAutofit/>
          </a:bodyPr>
          <a:lstStyle/>
          <a:p>
            <a:r>
              <a:rPr lang="ru-RU" sz="3200" b="1" dirty="0"/>
              <a:t>Услуги информационной безопасности конвергентного </a:t>
            </a:r>
            <a:r>
              <a:rPr lang="en-US" sz="3200" b="1" dirty="0"/>
              <a:t>MVNO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17</a:t>
            </a:fld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32322" y="1594619"/>
            <a:ext cx="10515600" cy="4351338"/>
          </a:xfrm>
        </p:spPr>
        <p:txBody>
          <a:bodyPr/>
          <a:lstStyle/>
          <a:p>
            <a:r>
              <a:rPr lang="en-US" b="1" dirty="0"/>
              <a:t>Security-as-a-Service: SECaaS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07" y="1757077"/>
            <a:ext cx="4768481" cy="4320088"/>
          </a:xfrm>
          <a:prstGeom prst="rect">
            <a:avLst/>
          </a:prstGeom>
        </p:spPr>
      </p:pic>
      <p:grpSp>
        <p:nvGrpSpPr>
          <p:cNvPr id="26" name="Группа 25"/>
          <p:cNvGrpSpPr/>
          <p:nvPr/>
        </p:nvGrpSpPr>
        <p:grpSpPr>
          <a:xfrm>
            <a:off x="446225" y="2434211"/>
            <a:ext cx="6300884" cy="3890013"/>
            <a:chOff x="446225" y="2434211"/>
            <a:chExt cx="6300884" cy="3890013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458" y="2434211"/>
              <a:ext cx="5090962" cy="372621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079257" y="2453461"/>
              <a:ext cx="3147863" cy="523220"/>
            </a:xfrm>
            <a:prstGeom prst="rect">
              <a:avLst/>
            </a:prstGeom>
            <a:gradFill flip="none" rotWithShape="1">
              <a:gsLst>
                <a:gs pos="0">
                  <a:srgbClr val="6E94E1"/>
                </a:gs>
                <a:gs pos="0">
                  <a:srgbClr val="6F96E2"/>
                </a:gs>
                <a:gs pos="100000">
                  <a:srgbClr val="4F79CA"/>
                </a:gs>
                <a:gs pos="100000">
                  <a:srgbClr val="5A6E93"/>
                </a:gs>
              </a:gsLst>
              <a:lin ang="0" scaled="1"/>
              <a:tileRect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Платформа информационной безопасности конвергентного 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MVNO</a:t>
              </a:r>
              <a:endPara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04185" y="2976680"/>
              <a:ext cx="2858703" cy="218907"/>
            </a:xfrm>
            <a:prstGeom prst="rect">
              <a:avLst/>
            </a:prstGeom>
            <a:solidFill>
              <a:srgbClr val="80AECE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Обнаружение угроз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04185" y="3224461"/>
              <a:ext cx="2858703" cy="218907"/>
            </a:xfrm>
            <a:prstGeom prst="rect">
              <a:avLst/>
            </a:prstGeom>
            <a:solidFill>
              <a:srgbClr val="80AECE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Оповещения своевременные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04184" y="3465900"/>
              <a:ext cx="2858703" cy="218907"/>
            </a:xfrm>
            <a:prstGeom prst="rect">
              <a:avLst/>
            </a:prstGeom>
            <a:solidFill>
              <a:srgbClr val="80AECE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Администрирование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04185" y="2995930"/>
              <a:ext cx="2858703" cy="218907"/>
            </a:xfrm>
            <a:prstGeom prst="rect">
              <a:avLst/>
            </a:prstGeom>
            <a:solidFill>
              <a:srgbClr val="80AECE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Обнаружение угроз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15206" y="3773636"/>
              <a:ext cx="1977661" cy="215444"/>
            </a:xfrm>
            <a:prstGeom prst="rect">
              <a:avLst/>
            </a:prstGeom>
            <a:gradFill>
              <a:gsLst>
                <a:gs pos="0">
                  <a:srgbClr val="6F9100"/>
                </a:gs>
                <a:gs pos="100000">
                  <a:srgbClr val="8BAD38"/>
                </a:gs>
              </a:gsLst>
              <a:lin ang="0" scaled="1"/>
            </a:gra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«Склад данных»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53706" y="4245875"/>
              <a:ext cx="851506" cy="430887"/>
            </a:xfrm>
            <a:prstGeom prst="rect">
              <a:avLst/>
            </a:prstGeom>
            <a:solidFill>
              <a:srgbClr val="FF7C00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</a:rPr>
                <a:t>Сбор данных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53706" y="5140680"/>
              <a:ext cx="774505" cy="307777"/>
            </a:xfrm>
            <a:prstGeom prst="rect">
              <a:avLst/>
            </a:prstGeom>
            <a:solidFill>
              <a:srgbClr val="FF7C00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</a:rPr>
                <a:t>«Сырые» данные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66931" y="4019283"/>
              <a:ext cx="983688" cy="884070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lIns="144000" tIns="72000" rIns="144000" bIns="72000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База данных </a:t>
              </a:r>
            </a:p>
            <a:p>
              <a:pPr algn="ctr"/>
              <a:r>
                <a:rPr lang="ru-RU" sz="1200" b="1" dirty="0">
                  <a:solidFill>
                    <a:schemeClr val="bg1"/>
                  </a:solidFill>
                </a:rPr>
                <a:t>опера-</a:t>
              </a:r>
              <a:r>
                <a:rPr lang="ru-RU" sz="1200" b="1" dirty="0" err="1">
                  <a:solidFill>
                    <a:schemeClr val="bg1"/>
                  </a:solidFill>
                </a:rPr>
                <a:t>тивная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Блок-схема: магнитный диск 20"/>
            <p:cNvSpPr/>
            <p:nvPr/>
          </p:nvSpPr>
          <p:spPr>
            <a:xfrm>
              <a:off x="3304036" y="4976440"/>
              <a:ext cx="988831" cy="592955"/>
            </a:xfrm>
            <a:prstGeom prst="flowChartMagneticDisk">
              <a:avLst/>
            </a:prstGeom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База знаний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466122" y="3719969"/>
              <a:ext cx="616017" cy="196522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/>
                <a:t>Предиктивный анализ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6225" y="5777485"/>
              <a:ext cx="1491715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dirty="0"/>
                <a:t>Внешние пользователи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55394" y="5677893"/>
              <a:ext cx="1491715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ru-RU" sz="1400" dirty="0"/>
                <a:t>Пользователи корпоративной сети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9984058" y="1706986"/>
            <a:ext cx="136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Менеджер по безопасности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15990" y="4879070"/>
            <a:ext cx="136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Менеджер по безопасности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343570" y="5448457"/>
            <a:ext cx="860941" cy="369332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SECaaS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228596" y="3903415"/>
            <a:ext cx="1017523" cy="369332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Газпром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638762" y="2459052"/>
            <a:ext cx="1491715" cy="646331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ru-RU" sz="1400" dirty="0"/>
              <a:t>Пользователи корпоративной сети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14777" y="3195587"/>
            <a:ext cx="1491715" cy="430887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ru-RU" sz="1400" dirty="0"/>
              <a:t>Пользователи внешней сети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41545" y="2851366"/>
            <a:ext cx="1491715" cy="21544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41502" y="5616338"/>
            <a:ext cx="1058091" cy="123111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ru-RU" sz="800" b="1" dirty="0">
                <a:solidFill>
                  <a:srgbClr val="8DA139"/>
                </a:solidFill>
              </a:rPr>
              <a:t>Данные сенсоров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74160" y="5777485"/>
            <a:ext cx="925999" cy="123111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ru-RU" sz="800" b="1" dirty="0">
                <a:solidFill>
                  <a:srgbClr val="D2270F"/>
                </a:solidFill>
              </a:rPr>
              <a:t>Оповещения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92468" y="5938632"/>
            <a:ext cx="2104406" cy="123111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ru-RU" sz="800" b="1" dirty="0">
                <a:solidFill>
                  <a:srgbClr val="C94429"/>
                </a:solidFill>
              </a:rPr>
              <a:t>Управление статусом в реальном времени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18901" y="2859300"/>
            <a:ext cx="1038668" cy="430887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ru-RU" sz="1400" dirty="0"/>
              <a:t>Дочерние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837849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835" y="3159438"/>
            <a:ext cx="4331539" cy="26056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3367" cy="13255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Применение ПМР </a:t>
            </a:r>
            <a:r>
              <a:rPr lang="en-US" b="1" dirty="0"/>
              <a:t>eLTE </a:t>
            </a:r>
            <a:r>
              <a:rPr lang="ru-RU" b="1" dirty="0"/>
              <a:t>на нефтедобывающих платформах в Северном море (компания </a:t>
            </a:r>
            <a:r>
              <a:rPr lang="en-US" b="1" dirty="0"/>
              <a:t>Tampnet)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6445" y="2111349"/>
            <a:ext cx="7634162" cy="386275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18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74720" y="2299474"/>
            <a:ext cx="226437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Антенна с высокой чувствительностью </a:t>
            </a:r>
            <a:r>
              <a:rPr lang="en-US" sz="1400" dirty="0"/>
              <a:t>&gt; </a:t>
            </a:r>
            <a:r>
              <a:rPr lang="ru-RU" sz="1400" dirty="0"/>
              <a:t>18 дБ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6044" y="3264702"/>
            <a:ext cx="133456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Радиомодуль </a:t>
            </a:r>
            <a:r>
              <a:rPr lang="en-US" sz="1400" dirty="0"/>
              <a:t>RRU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867037" y="3882275"/>
            <a:ext cx="101357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Базовая станция 80Вт, </a:t>
            </a:r>
            <a:endParaRPr lang="en-US" sz="1400" dirty="0"/>
          </a:p>
          <a:p>
            <a:r>
              <a:rPr lang="ru-RU" sz="1400" dirty="0"/>
              <a:t>-</a:t>
            </a:r>
            <a:r>
              <a:rPr lang="en-US" sz="1400" dirty="0"/>
              <a:t> </a:t>
            </a:r>
            <a:r>
              <a:rPr lang="ru-RU" sz="1400" dirty="0"/>
              <a:t>130 дБ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8781" y="4210466"/>
            <a:ext cx="1619794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Терминалы: фиксированный и мобильный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8781" y="3414071"/>
            <a:ext cx="14266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Опорная сеть </a:t>
            </a:r>
            <a:r>
              <a:rPr lang="en-US" sz="1400" dirty="0"/>
              <a:t>eLTE MVNO 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2952" y="4760315"/>
            <a:ext cx="816429" cy="307777"/>
          </a:xfrm>
          <a:prstGeom prst="rect">
            <a:avLst/>
          </a:prstGeom>
          <a:solidFill>
            <a:srgbClr val="FDD9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Гора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2954" y="5298926"/>
            <a:ext cx="1807067" cy="215444"/>
          </a:xfrm>
          <a:prstGeom prst="rect">
            <a:avLst/>
          </a:prstGeom>
          <a:solidFill>
            <a:srgbClr val="FDD946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/>
              <a:t>Прибрежный шельф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2952" y="5537501"/>
            <a:ext cx="6947376" cy="215444"/>
          </a:xfrm>
          <a:prstGeom prst="rect">
            <a:avLst/>
          </a:prstGeom>
          <a:solidFill>
            <a:srgbClr val="FDD946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/>
              <a:t>Дальность связи – до 40 км в открытом море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12" y="1705110"/>
            <a:ext cx="1851742" cy="131936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914524" y="3219517"/>
            <a:ext cx="2213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http://www.tampnet.com/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839890" y="2568217"/>
            <a:ext cx="210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Карта покрытия сети </a:t>
            </a:r>
            <a:r>
              <a:rPr lang="en-US" sz="1400" dirty="0"/>
              <a:t>eLTE </a:t>
            </a:r>
            <a:r>
              <a:rPr lang="ru-RU" sz="1400" dirty="0"/>
              <a:t>компании </a:t>
            </a:r>
            <a:r>
              <a:rPr lang="en-US" sz="1400" dirty="0"/>
              <a:t>Tampnet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12323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Мобильная система ПМР </a:t>
            </a:r>
            <a:r>
              <a:rPr lang="en-US" dirty="0"/>
              <a:t>eLTE Rapid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19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46" y="4049401"/>
            <a:ext cx="8620797" cy="19097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703" y="1760357"/>
            <a:ext cx="6163491" cy="20782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631" y="1485250"/>
            <a:ext cx="2534930" cy="23533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3023" y="2685162"/>
            <a:ext cx="1297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Антенный модуль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38802" y="1595156"/>
            <a:ext cx="1297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Антенна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4208" y="2315830"/>
            <a:ext cx="1297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Терминалы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8892" y="2961193"/>
            <a:ext cx="1297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Питание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58997" y="3759120"/>
            <a:ext cx="1297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Базовая станция</a:t>
            </a:r>
          </a:p>
        </p:txBody>
      </p:sp>
    </p:spTree>
    <p:extLst>
      <p:ext uri="{BB962C8B-B14F-4D97-AF65-F5344CB8AC3E}">
        <p14:creationId xmlns:p14="http://schemas.microsoft.com/office/powerpoint/2010/main" val="834252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Перспективы </a:t>
            </a:r>
            <a:r>
              <a:rPr lang="en-US" dirty="0"/>
              <a:t>MVNO IoT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17740"/>
            <a:ext cx="7180727" cy="354147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20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4786926"/>
            <a:ext cx="7174584" cy="19407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54728" y="1317740"/>
            <a:ext cx="345547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 разным оценкам, к 2020 году к Интернету будет подключены </a:t>
            </a:r>
            <a:r>
              <a:rPr lang="ru-RU" sz="2000" b="1" dirty="0">
                <a:solidFill>
                  <a:srgbClr val="FF0000"/>
                </a:solidFill>
              </a:rPr>
              <a:t>от 26 до 212 млрд устройств </a:t>
            </a:r>
            <a:r>
              <a:rPr lang="en-US" sz="2000" b="1" dirty="0">
                <a:solidFill>
                  <a:srgbClr val="FF0000"/>
                </a:solidFill>
              </a:rPr>
              <a:t>IoT</a:t>
            </a:r>
            <a:r>
              <a:rPr lang="ru-RU" dirty="0"/>
              <a:t>, обменивающихся между собой информацией.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Объем рынка для </a:t>
            </a:r>
            <a:r>
              <a:rPr lang="en-US" dirty="0"/>
              <a:t>IoT </a:t>
            </a:r>
            <a:r>
              <a:rPr lang="ru-RU" dirty="0"/>
              <a:t>оценивается </a:t>
            </a:r>
            <a:r>
              <a:rPr lang="ru-RU" sz="2000" b="1" dirty="0">
                <a:solidFill>
                  <a:srgbClr val="FF0000"/>
                </a:solidFill>
              </a:rPr>
              <a:t>от 8,9 до 14,4 трлн долларов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Сегмент </a:t>
            </a:r>
            <a:r>
              <a:rPr lang="en-US" dirty="0"/>
              <a:t>IoT </a:t>
            </a:r>
            <a:r>
              <a:rPr lang="ru-RU" dirty="0"/>
              <a:t>для корпоративных </a:t>
            </a:r>
            <a:r>
              <a:rPr lang="en-US" dirty="0"/>
              <a:t>MVNO</a:t>
            </a:r>
            <a:r>
              <a:rPr lang="ru-RU" dirty="0"/>
              <a:t> в нефтегазовом секторе является </a:t>
            </a:r>
            <a:r>
              <a:rPr lang="ru-RU" sz="2000" b="1" dirty="0">
                <a:solidFill>
                  <a:srgbClr val="FF0000"/>
                </a:solidFill>
              </a:rPr>
              <a:t>очень перспективным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873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 descr="D:\z 素材\data center.JPG"/>
          <p:cNvPicPr>
            <a:picLocks noChangeAspect="1" noChangeArrowheads="1"/>
          </p:cNvPicPr>
          <p:nvPr/>
        </p:nvPicPr>
        <p:blipFill>
          <a:blip r:embed="rId2" cstate="print"/>
          <a:srcRect t="9429" b="10571"/>
          <a:stretch>
            <a:fillRect/>
          </a:stretch>
        </p:blipFill>
        <p:spPr bwMode="auto">
          <a:xfrm>
            <a:off x="1366673" y="1809851"/>
            <a:ext cx="1967059" cy="87757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12" y="-172203"/>
            <a:ext cx="10515600" cy="1325563"/>
          </a:xfrm>
        </p:spPr>
        <p:txBody>
          <a:bodyPr/>
          <a:lstStyle/>
          <a:p>
            <a:r>
              <a:rPr lang="ru-RU" b="1" dirty="0"/>
              <a:t>Бизнес-кейс </a:t>
            </a:r>
            <a:r>
              <a:rPr lang="en-US" b="1" dirty="0"/>
              <a:t>MVNO IoT </a:t>
            </a:r>
            <a:r>
              <a:rPr lang="ru-RU" b="1" dirty="0"/>
              <a:t>в строительстве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11618" y="5866156"/>
            <a:ext cx="2743200" cy="365125"/>
          </a:xfrm>
        </p:spPr>
        <p:txBody>
          <a:bodyPr/>
          <a:lstStyle/>
          <a:p>
            <a:fld id="{0FFF56B9-48D5-4E30-B2FB-9CD18E2BF275}" type="slidenum">
              <a:rPr lang="ru-RU" smtClean="0"/>
              <a:t>21</a:t>
            </a:fld>
            <a:endParaRPr lang="ru-RU"/>
          </a:p>
        </p:txBody>
      </p:sp>
      <p:pic>
        <p:nvPicPr>
          <p:cNvPr id="7" name="Picture 76" descr="ScreenHunter_29 Nov. 02 14.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578" y="3045263"/>
            <a:ext cx="2955966" cy="1903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组合 1048"/>
          <p:cNvGrpSpPr/>
          <p:nvPr/>
        </p:nvGrpSpPr>
        <p:grpSpPr>
          <a:xfrm>
            <a:off x="6140147" y="3984740"/>
            <a:ext cx="2807975" cy="1313729"/>
            <a:chOff x="-2601913" y="3322638"/>
            <a:chExt cx="3032126" cy="1412875"/>
          </a:xfrm>
          <a:solidFill>
            <a:schemeClr val="tx2"/>
          </a:solidFill>
        </p:grpSpPr>
        <p:sp>
          <p:nvSpPr>
            <p:cNvPr id="10" name="Freeform 21"/>
            <p:cNvSpPr>
              <a:spLocks/>
            </p:cNvSpPr>
            <p:nvPr/>
          </p:nvSpPr>
          <p:spPr bwMode="auto">
            <a:xfrm>
              <a:off x="-820737" y="4300538"/>
              <a:ext cx="1250950" cy="168275"/>
            </a:xfrm>
            <a:custGeom>
              <a:avLst/>
              <a:gdLst>
                <a:gd name="T0" fmla="*/ 36 w 788"/>
                <a:gd name="T1" fmla="*/ 0 h 106"/>
                <a:gd name="T2" fmla="*/ 30 w 788"/>
                <a:gd name="T3" fmla="*/ 0 h 106"/>
                <a:gd name="T4" fmla="*/ 16 w 788"/>
                <a:gd name="T5" fmla="*/ 6 h 106"/>
                <a:gd name="T6" fmla="*/ 6 w 788"/>
                <a:gd name="T7" fmla="*/ 16 h 106"/>
                <a:gd name="T8" fmla="*/ 0 w 788"/>
                <a:gd name="T9" fmla="*/ 30 h 106"/>
                <a:gd name="T10" fmla="*/ 0 w 788"/>
                <a:gd name="T11" fmla="*/ 70 h 106"/>
                <a:gd name="T12" fmla="*/ 0 w 788"/>
                <a:gd name="T13" fmla="*/ 78 h 106"/>
                <a:gd name="T14" fmla="*/ 6 w 788"/>
                <a:gd name="T15" fmla="*/ 90 h 106"/>
                <a:gd name="T16" fmla="*/ 16 w 788"/>
                <a:gd name="T17" fmla="*/ 100 h 106"/>
                <a:gd name="T18" fmla="*/ 30 w 788"/>
                <a:gd name="T19" fmla="*/ 106 h 106"/>
                <a:gd name="T20" fmla="*/ 58 w 788"/>
                <a:gd name="T21" fmla="*/ 106 h 106"/>
                <a:gd name="T22" fmla="*/ 66 w 788"/>
                <a:gd name="T23" fmla="*/ 88 h 106"/>
                <a:gd name="T24" fmla="*/ 90 w 788"/>
                <a:gd name="T25" fmla="*/ 54 h 106"/>
                <a:gd name="T26" fmla="*/ 124 w 788"/>
                <a:gd name="T27" fmla="*/ 30 h 106"/>
                <a:gd name="T28" fmla="*/ 164 w 788"/>
                <a:gd name="T29" fmla="*/ 18 h 106"/>
                <a:gd name="T30" fmla="*/ 184 w 788"/>
                <a:gd name="T31" fmla="*/ 16 h 106"/>
                <a:gd name="T32" fmla="*/ 226 w 788"/>
                <a:gd name="T33" fmla="*/ 22 h 106"/>
                <a:gd name="T34" fmla="*/ 264 w 788"/>
                <a:gd name="T35" fmla="*/ 42 h 106"/>
                <a:gd name="T36" fmla="*/ 292 w 788"/>
                <a:gd name="T37" fmla="*/ 70 h 106"/>
                <a:gd name="T38" fmla="*/ 312 w 788"/>
                <a:gd name="T39" fmla="*/ 106 h 106"/>
                <a:gd name="T40" fmla="*/ 398 w 788"/>
                <a:gd name="T41" fmla="*/ 106 h 106"/>
                <a:gd name="T42" fmla="*/ 420 w 788"/>
                <a:gd name="T43" fmla="*/ 72 h 106"/>
                <a:gd name="T44" fmla="*/ 450 w 788"/>
                <a:gd name="T45" fmla="*/ 44 h 106"/>
                <a:gd name="T46" fmla="*/ 488 w 788"/>
                <a:gd name="T47" fmla="*/ 26 h 106"/>
                <a:gd name="T48" fmla="*/ 530 w 788"/>
                <a:gd name="T49" fmla="*/ 20 h 106"/>
                <a:gd name="T50" fmla="*/ 552 w 788"/>
                <a:gd name="T51" fmla="*/ 22 h 106"/>
                <a:gd name="T52" fmla="*/ 592 w 788"/>
                <a:gd name="T53" fmla="*/ 34 h 106"/>
                <a:gd name="T54" fmla="*/ 626 w 788"/>
                <a:gd name="T55" fmla="*/ 58 h 106"/>
                <a:gd name="T56" fmla="*/ 654 w 788"/>
                <a:gd name="T57" fmla="*/ 88 h 106"/>
                <a:gd name="T58" fmla="*/ 750 w 788"/>
                <a:gd name="T59" fmla="*/ 106 h 106"/>
                <a:gd name="T60" fmla="*/ 758 w 788"/>
                <a:gd name="T61" fmla="*/ 106 h 106"/>
                <a:gd name="T62" fmla="*/ 770 w 788"/>
                <a:gd name="T63" fmla="*/ 100 h 106"/>
                <a:gd name="T64" fmla="*/ 780 w 788"/>
                <a:gd name="T65" fmla="*/ 90 h 106"/>
                <a:gd name="T66" fmla="*/ 786 w 788"/>
                <a:gd name="T67" fmla="*/ 78 h 106"/>
                <a:gd name="T68" fmla="*/ 788 w 788"/>
                <a:gd name="T69" fmla="*/ 36 h 106"/>
                <a:gd name="T70" fmla="*/ 786 w 788"/>
                <a:gd name="T71" fmla="*/ 30 h 106"/>
                <a:gd name="T72" fmla="*/ 780 w 788"/>
                <a:gd name="T73" fmla="*/ 16 h 106"/>
                <a:gd name="T74" fmla="*/ 770 w 788"/>
                <a:gd name="T75" fmla="*/ 6 h 106"/>
                <a:gd name="T76" fmla="*/ 758 w 788"/>
                <a:gd name="T77" fmla="*/ 0 h 106"/>
                <a:gd name="T78" fmla="*/ 750 w 788"/>
                <a:gd name="T7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8" h="106">
                  <a:moveTo>
                    <a:pt x="750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8"/>
                  </a:lnTo>
                  <a:lnTo>
                    <a:pt x="2" y="84"/>
                  </a:lnTo>
                  <a:lnTo>
                    <a:pt x="6" y="90"/>
                  </a:lnTo>
                  <a:lnTo>
                    <a:pt x="10" y="96"/>
                  </a:lnTo>
                  <a:lnTo>
                    <a:pt x="16" y="100"/>
                  </a:lnTo>
                  <a:lnTo>
                    <a:pt x="22" y="104"/>
                  </a:lnTo>
                  <a:lnTo>
                    <a:pt x="30" y="106"/>
                  </a:lnTo>
                  <a:lnTo>
                    <a:pt x="36" y="106"/>
                  </a:lnTo>
                  <a:lnTo>
                    <a:pt x="58" y="106"/>
                  </a:lnTo>
                  <a:lnTo>
                    <a:pt x="58" y="106"/>
                  </a:lnTo>
                  <a:lnTo>
                    <a:pt x="66" y="88"/>
                  </a:lnTo>
                  <a:lnTo>
                    <a:pt x="78" y="70"/>
                  </a:lnTo>
                  <a:lnTo>
                    <a:pt x="90" y="54"/>
                  </a:lnTo>
                  <a:lnTo>
                    <a:pt x="106" y="42"/>
                  </a:lnTo>
                  <a:lnTo>
                    <a:pt x="124" y="30"/>
                  </a:lnTo>
                  <a:lnTo>
                    <a:pt x="142" y="22"/>
                  </a:lnTo>
                  <a:lnTo>
                    <a:pt x="164" y="18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206" y="18"/>
                  </a:lnTo>
                  <a:lnTo>
                    <a:pt x="226" y="22"/>
                  </a:lnTo>
                  <a:lnTo>
                    <a:pt x="246" y="30"/>
                  </a:lnTo>
                  <a:lnTo>
                    <a:pt x="264" y="42"/>
                  </a:lnTo>
                  <a:lnTo>
                    <a:pt x="280" y="54"/>
                  </a:lnTo>
                  <a:lnTo>
                    <a:pt x="292" y="70"/>
                  </a:lnTo>
                  <a:lnTo>
                    <a:pt x="304" y="88"/>
                  </a:lnTo>
                  <a:lnTo>
                    <a:pt x="312" y="106"/>
                  </a:lnTo>
                  <a:lnTo>
                    <a:pt x="398" y="106"/>
                  </a:lnTo>
                  <a:lnTo>
                    <a:pt x="398" y="106"/>
                  </a:lnTo>
                  <a:lnTo>
                    <a:pt x="408" y="88"/>
                  </a:lnTo>
                  <a:lnTo>
                    <a:pt x="420" y="72"/>
                  </a:lnTo>
                  <a:lnTo>
                    <a:pt x="434" y="58"/>
                  </a:lnTo>
                  <a:lnTo>
                    <a:pt x="450" y="44"/>
                  </a:lnTo>
                  <a:lnTo>
                    <a:pt x="468" y="34"/>
                  </a:lnTo>
                  <a:lnTo>
                    <a:pt x="488" y="26"/>
                  </a:lnTo>
                  <a:lnTo>
                    <a:pt x="508" y="22"/>
                  </a:lnTo>
                  <a:lnTo>
                    <a:pt x="530" y="20"/>
                  </a:lnTo>
                  <a:lnTo>
                    <a:pt x="530" y="20"/>
                  </a:lnTo>
                  <a:lnTo>
                    <a:pt x="552" y="22"/>
                  </a:lnTo>
                  <a:lnTo>
                    <a:pt x="574" y="26"/>
                  </a:lnTo>
                  <a:lnTo>
                    <a:pt x="592" y="34"/>
                  </a:lnTo>
                  <a:lnTo>
                    <a:pt x="610" y="44"/>
                  </a:lnTo>
                  <a:lnTo>
                    <a:pt x="626" y="58"/>
                  </a:lnTo>
                  <a:lnTo>
                    <a:pt x="642" y="72"/>
                  </a:lnTo>
                  <a:lnTo>
                    <a:pt x="654" y="88"/>
                  </a:lnTo>
                  <a:lnTo>
                    <a:pt x="664" y="106"/>
                  </a:lnTo>
                  <a:lnTo>
                    <a:pt x="750" y="106"/>
                  </a:lnTo>
                  <a:lnTo>
                    <a:pt x="750" y="106"/>
                  </a:lnTo>
                  <a:lnTo>
                    <a:pt x="758" y="106"/>
                  </a:lnTo>
                  <a:lnTo>
                    <a:pt x="764" y="104"/>
                  </a:lnTo>
                  <a:lnTo>
                    <a:pt x="770" y="100"/>
                  </a:lnTo>
                  <a:lnTo>
                    <a:pt x="776" y="96"/>
                  </a:lnTo>
                  <a:lnTo>
                    <a:pt x="780" y="90"/>
                  </a:lnTo>
                  <a:lnTo>
                    <a:pt x="784" y="84"/>
                  </a:lnTo>
                  <a:lnTo>
                    <a:pt x="786" y="78"/>
                  </a:lnTo>
                  <a:lnTo>
                    <a:pt x="788" y="70"/>
                  </a:lnTo>
                  <a:lnTo>
                    <a:pt x="788" y="36"/>
                  </a:lnTo>
                  <a:lnTo>
                    <a:pt x="788" y="36"/>
                  </a:lnTo>
                  <a:lnTo>
                    <a:pt x="786" y="30"/>
                  </a:lnTo>
                  <a:lnTo>
                    <a:pt x="784" y="22"/>
                  </a:lnTo>
                  <a:lnTo>
                    <a:pt x="780" y="16"/>
                  </a:lnTo>
                  <a:lnTo>
                    <a:pt x="776" y="10"/>
                  </a:lnTo>
                  <a:lnTo>
                    <a:pt x="770" y="6"/>
                  </a:lnTo>
                  <a:lnTo>
                    <a:pt x="764" y="2"/>
                  </a:lnTo>
                  <a:lnTo>
                    <a:pt x="758" y="0"/>
                  </a:lnTo>
                  <a:lnTo>
                    <a:pt x="750" y="0"/>
                  </a:lnTo>
                  <a:lnTo>
                    <a:pt x="750" y="0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1" name="Freeform 22"/>
            <p:cNvSpPr>
              <a:spLocks noEditPoints="1"/>
            </p:cNvSpPr>
            <p:nvPr/>
          </p:nvSpPr>
          <p:spPr bwMode="auto">
            <a:xfrm>
              <a:off x="-2468563" y="4370388"/>
              <a:ext cx="365125" cy="365125"/>
            </a:xfrm>
            <a:custGeom>
              <a:avLst/>
              <a:gdLst>
                <a:gd name="T0" fmla="*/ 116 w 230"/>
                <a:gd name="T1" fmla="*/ 0 h 230"/>
                <a:gd name="T2" fmla="*/ 70 w 230"/>
                <a:gd name="T3" fmla="*/ 10 h 230"/>
                <a:gd name="T4" fmla="*/ 34 w 230"/>
                <a:gd name="T5" fmla="*/ 34 h 230"/>
                <a:gd name="T6" fmla="*/ 10 w 230"/>
                <a:gd name="T7" fmla="*/ 70 h 230"/>
                <a:gd name="T8" fmla="*/ 0 w 230"/>
                <a:gd name="T9" fmla="*/ 116 h 230"/>
                <a:gd name="T10" fmla="*/ 2 w 230"/>
                <a:gd name="T11" fmla="*/ 138 h 230"/>
                <a:gd name="T12" fmla="*/ 20 w 230"/>
                <a:gd name="T13" fmla="*/ 180 h 230"/>
                <a:gd name="T14" fmla="*/ 52 w 230"/>
                <a:gd name="T15" fmla="*/ 210 h 230"/>
                <a:gd name="T16" fmla="*/ 92 w 230"/>
                <a:gd name="T17" fmla="*/ 228 h 230"/>
                <a:gd name="T18" fmla="*/ 116 w 230"/>
                <a:gd name="T19" fmla="*/ 230 h 230"/>
                <a:gd name="T20" fmla="*/ 160 w 230"/>
                <a:gd name="T21" fmla="*/ 222 h 230"/>
                <a:gd name="T22" fmla="*/ 196 w 230"/>
                <a:gd name="T23" fmla="*/ 196 h 230"/>
                <a:gd name="T24" fmla="*/ 222 w 230"/>
                <a:gd name="T25" fmla="*/ 160 h 230"/>
                <a:gd name="T26" fmla="*/ 230 w 230"/>
                <a:gd name="T27" fmla="*/ 116 h 230"/>
                <a:gd name="T28" fmla="*/ 228 w 230"/>
                <a:gd name="T29" fmla="*/ 92 h 230"/>
                <a:gd name="T30" fmla="*/ 210 w 230"/>
                <a:gd name="T31" fmla="*/ 52 h 230"/>
                <a:gd name="T32" fmla="*/ 180 w 230"/>
                <a:gd name="T33" fmla="*/ 20 h 230"/>
                <a:gd name="T34" fmla="*/ 138 w 230"/>
                <a:gd name="T35" fmla="*/ 4 h 230"/>
                <a:gd name="T36" fmla="*/ 116 w 230"/>
                <a:gd name="T37" fmla="*/ 0 h 230"/>
                <a:gd name="T38" fmla="*/ 116 w 230"/>
                <a:gd name="T39" fmla="*/ 174 h 230"/>
                <a:gd name="T40" fmla="*/ 92 w 230"/>
                <a:gd name="T41" fmla="*/ 170 h 230"/>
                <a:gd name="T42" fmla="*/ 74 w 230"/>
                <a:gd name="T43" fmla="*/ 158 h 230"/>
                <a:gd name="T44" fmla="*/ 60 w 230"/>
                <a:gd name="T45" fmla="*/ 138 h 230"/>
                <a:gd name="T46" fmla="*/ 56 w 230"/>
                <a:gd name="T47" fmla="*/ 116 h 230"/>
                <a:gd name="T48" fmla="*/ 58 w 230"/>
                <a:gd name="T49" fmla="*/ 104 h 230"/>
                <a:gd name="T50" fmla="*/ 66 w 230"/>
                <a:gd name="T51" fmla="*/ 82 h 230"/>
                <a:gd name="T52" fmla="*/ 82 w 230"/>
                <a:gd name="T53" fmla="*/ 66 h 230"/>
                <a:gd name="T54" fmla="*/ 104 w 230"/>
                <a:gd name="T55" fmla="*/ 58 h 230"/>
                <a:gd name="T56" fmla="*/ 116 w 230"/>
                <a:gd name="T57" fmla="*/ 56 h 230"/>
                <a:gd name="T58" fmla="*/ 138 w 230"/>
                <a:gd name="T59" fmla="*/ 62 h 230"/>
                <a:gd name="T60" fmla="*/ 158 w 230"/>
                <a:gd name="T61" fmla="*/ 74 h 230"/>
                <a:gd name="T62" fmla="*/ 170 w 230"/>
                <a:gd name="T63" fmla="*/ 92 h 230"/>
                <a:gd name="T64" fmla="*/ 174 w 230"/>
                <a:gd name="T65" fmla="*/ 116 h 230"/>
                <a:gd name="T66" fmla="*/ 174 w 230"/>
                <a:gd name="T67" fmla="*/ 128 h 230"/>
                <a:gd name="T68" fmla="*/ 164 w 230"/>
                <a:gd name="T69" fmla="*/ 148 h 230"/>
                <a:gd name="T70" fmla="*/ 148 w 230"/>
                <a:gd name="T71" fmla="*/ 164 h 230"/>
                <a:gd name="T72" fmla="*/ 128 w 230"/>
                <a:gd name="T73" fmla="*/ 174 h 230"/>
                <a:gd name="T74" fmla="*/ 116 w 230"/>
                <a:gd name="T75" fmla="*/ 17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" h="230">
                  <a:moveTo>
                    <a:pt x="116" y="0"/>
                  </a:moveTo>
                  <a:lnTo>
                    <a:pt x="116" y="0"/>
                  </a:lnTo>
                  <a:lnTo>
                    <a:pt x="92" y="4"/>
                  </a:lnTo>
                  <a:lnTo>
                    <a:pt x="70" y="10"/>
                  </a:lnTo>
                  <a:lnTo>
                    <a:pt x="52" y="20"/>
                  </a:lnTo>
                  <a:lnTo>
                    <a:pt x="34" y="34"/>
                  </a:lnTo>
                  <a:lnTo>
                    <a:pt x="20" y="52"/>
                  </a:lnTo>
                  <a:lnTo>
                    <a:pt x="10" y="70"/>
                  </a:lnTo>
                  <a:lnTo>
                    <a:pt x="2" y="92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38"/>
                  </a:lnTo>
                  <a:lnTo>
                    <a:pt x="10" y="160"/>
                  </a:lnTo>
                  <a:lnTo>
                    <a:pt x="20" y="180"/>
                  </a:lnTo>
                  <a:lnTo>
                    <a:pt x="34" y="196"/>
                  </a:lnTo>
                  <a:lnTo>
                    <a:pt x="52" y="210"/>
                  </a:lnTo>
                  <a:lnTo>
                    <a:pt x="70" y="222"/>
                  </a:lnTo>
                  <a:lnTo>
                    <a:pt x="92" y="228"/>
                  </a:lnTo>
                  <a:lnTo>
                    <a:pt x="116" y="230"/>
                  </a:lnTo>
                  <a:lnTo>
                    <a:pt x="116" y="230"/>
                  </a:lnTo>
                  <a:lnTo>
                    <a:pt x="138" y="228"/>
                  </a:lnTo>
                  <a:lnTo>
                    <a:pt x="160" y="222"/>
                  </a:lnTo>
                  <a:lnTo>
                    <a:pt x="180" y="210"/>
                  </a:lnTo>
                  <a:lnTo>
                    <a:pt x="196" y="196"/>
                  </a:lnTo>
                  <a:lnTo>
                    <a:pt x="210" y="180"/>
                  </a:lnTo>
                  <a:lnTo>
                    <a:pt x="222" y="160"/>
                  </a:lnTo>
                  <a:lnTo>
                    <a:pt x="228" y="138"/>
                  </a:lnTo>
                  <a:lnTo>
                    <a:pt x="230" y="116"/>
                  </a:lnTo>
                  <a:lnTo>
                    <a:pt x="230" y="116"/>
                  </a:lnTo>
                  <a:lnTo>
                    <a:pt x="228" y="92"/>
                  </a:lnTo>
                  <a:lnTo>
                    <a:pt x="222" y="70"/>
                  </a:lnTo>
                  <a:lnTo>
                    <a:pt x="210" y="52"/>
                  </a:lnTo>
                  <a:lnTo>
                    <a:pt x="196" y="34"/>
                  </a:lnTo>
                  <a:lnTo>
                    <a:pt x="180" y="20"/>
                  </a:lnTo>
                  <a:lnTo>
                    <a:pt x="160" y="10"/>
                  </a:lnTo>
                  <a:lnTo>
                    <a:pt x="138" y="4"/>
                  </a:lnTo>
                  <a:lnTo>
                    <a:pt x="116" y="0"/>
                  </a:lnTo>
                  <a:lnTo>
                    <a:pt x="116" y="0"/>
                  </a:lnTo>
                  <a:close/>
                  <a:moveTo>
                    <a:pt x="116" y="174"/>
                  </a:moveTo>
                  <a:lnTo>
                    <a:pt x="116" y="174"/>
                  </a:lnTo>
                  <a:lnTo>
                    <a:pt x="104" y="174"/>
                  </a:lnTo>
                  <a:lnTo>
                    <a:pt x="92" y="170"/>
                  </a:lnTo>
                  <a:lnTo>
                    <a:pt x="82" y="164"/>
                  </a:lnTo>
                  <a:lnTo>
                    <a:pt x="74" y="158"/>
                  </a:lnTo>
                  <a:lnTo>
                    <a:pt x="66" y="148"/>
                  </a:lnTo>
                  <a:lnTo>
                    <a:pt x="60" y="138"/>
                  </a:lnTo>
                  <a:lnTo>
                    <a:pt x="58" y="128"/>
                  </a:lnTo>
                  <a:lnTo>
                    <a:pt x="56" y="116"/>
                  </a:lnTo>
                  <a:lnTo>
                    <a:pt x="56" y="116"/>
                  </a:lnTo>
                  <a:lnTo>
                    <a:pt x="58" y="104"/>
                  </a:lnTo>
                  <a:lnTo>
                    <a:pt x="60" y="92"/>
                  </a:lnTo>
                  <a:lnTo>
                    <a:pt x="66" y="82"/>
                  </a:lnTo>
                  <a:lnTo>
                    <a:pt x="74" y="74"/>
                  </a:lnTo>
                  <a:lnTo>
                    <a:pt x="82" y="66"/>
                  </a:lnTo>
                  <a:lnTo>
                    <a:pt x="92" y="62"/>
                  </a:lnTo>
                  <a:lnTo>
                    <a:pt x="104" y="58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8" y="58"/>
                  </a:lnTo>
                  <a:lnTo>
                    <a:pt x="138" y="62"/>
                  </a:lnTo>
                  <a:lnTo>
                    <a:pt x="148" y="66"/>
                  </a:lnTo>
                  <a:lnTo>
                    <a:pt x="158" y="74"/>
                  </a:lnTo>
                  <a:lnTo>
                    <a:pt x="164" y="82"/>
                  </a:lnTo>
                  <a:lnTo>
                    <a:pt x="170" y="92"/>
                  </a:lnTo>
                  <a:lnTo>
                    <a:pt x="174" y="104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4" y="128"/>
                  </a:lnTo>
                  <a:lnTo>
                    <a:pt x="170" y="138"/>
                  </a:lnTo>
                  <a:lnTo>
                    <a:pt x="164" y="148"/>
                  </a:lnTo>
                  <a:lnTo>
                    <a:pt x="158" y="158"/>
                  </a:lnTo>
                  <a:lnTo>
                    <a:pt x="148" y="164"/>
                  </a:lnTo>
                  <a:lnTo>
                    <a:pt x="138" y="170"/>
                  </a:lnTo>
                  <a:lnTo>
                    <a:pt x="128" y="174"/>
                  </a:lnTo>
                  <a:lnTo>
                    <a:pt x="116" y="174"/>
                  </a:lnTo>
                  <a:lnTo>
                    <a:pt x="116" y="174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2" name="Freeform 23"/>
            <p:cNvSpPr>
              <a:spLocks noEditPoints="1"/>
            </p:cNvSpPr>
            <p:nvPr/>
          </p:nvSpPr>
          <p:spPr bwMode="auto">
            <a:xfrm>
              <a:off x="-160337" y="4370388"/>
              <a:ext cx="365125" cy="365125"/>
            </a:xfrm>
            <a:custGeom>
              <a:avLst/>
              <a:gdLst>
                <a:gd name="T0" fmla="*/ 114 w 230"/>
                <a:gd name="T1" fmla="*/ 0 h 230"/>
                <a:gd name="T2" fmla="*/ 70 w 230"/>
                <a:gd name="T3" fmla="*/ 10 h 230"/>
                <a:gd name="T4" fmla="*/ 34 w 230"/>
                <a:gd name="T5" fmla="*/ 34 h 230"/>
                <a:gd name="T6" fmla="*/ 8 w 230"/>
                <a:gd name="T7" fmla="*/ 70 h 230"/>
                <a:gd name="T8" fmla="*/ 0 w 230"/>
                <a:gd name="T9" fmla="*/ 116 h 230"/>
                <a:gd name="T10" fmla="*/ 2 w 230"/>
                <a:gd name="T11" fmla="*/ 138 h 230"/>
                <a:gd name="T12" fmla="*/ 20 w 230"/>
                <a:gd name="T13" fmla="*/ 180 h 230"/>
                <a:gd name="T14" fmla="*/ 50 w 230"/>
                <a:gd name="T15" fmla="*/ 210 h 230"/>
                <a:gd name="T16" fmla="*/ 92 w 230"/>
                <a:gd name="T17" fmla="*/ 228 h 230"/>
                <a:gd name="T18" fmla="*/ 114 w 230"/>
                <a:gd name="T19" fmla="*/ 230 h 230"/>
                <a:gd name="T20" fmla="*/ 160 w 230"/>
                <a:gd name="T21" fmla="*/ 222 h 230"/>
                <a:gd name="T22" fmla="*/ 196 w 230"/>
                <a:gd name="T23" fmla="*/ 196 h 230"/>
                <a:gd name="T24" fmla="*/ 220 w 230"/>
                <a:gd name="T25" fmla="*/ 160 h 230"/>
                <a:gd name="T26" fmla="*/ 230 w 230"/>
                <a:gd name="T27" fmla="*/ 116 h 230"/>
                <a:gd name="T28" fmla="*/ 228 w 230"/>
                <a:gd name="T29" fmla="*/ 92 h 230"/>
                <a:gd name="T30" fmla="*/ 210 w 230"/>
                <a:gd name="T31" fmla="*/ 52 h 230"/>
                <a:gd name="T32" fmla="*/ 178 w 230"/>
                <a:gd name="T33" fmla="*/ 20 h 230"/>
                <a:gd name="T34" fmla="*/ 138 w 230"/>
                <a:gd name="T35" fmla="*/ 4 h 230"/>
                <a:gd name="T36" fmla="*/ 114 w 230"/>
                <a:gd name="T37" fmla="*/ 0 h 230"/>
                <a:gd name="T38" fmla="*/ 114 w 230"/>
                <a:gd name="T39" fmla="*/ 174 h 230"/>
                <a:gd name="T40" fmla="*/ 92 w 230"/>
                <a:gd name="T41" fmla="*/ 170 h 230"/>
                <a:gd name="T42" fmla="*/ 72 w 230"/>
                <a:gd name="T43" fmla="*/ 158 h 230"/>
                <a:gd name="T44" fmla="*/ 60 w 230"/>
                <a:gd name="T45" fmla="*/ 138 h 230"/>
                <a:gd name="T46" fmla="*/ 56 w 230"/>
                <a:gd name="T47" fmla="*/ 116 h 230"/>
                <a:gd name="T48" fmla="*/ 56 w 230"/>
                <a:gd name="T49" fmla="*/ 104 h 230"/>
                <a:gd name="T50" fmla="*/ 66 w 230"/>
                <a:gd name="T51" fmla="*/ 82 h 230"/>
                <a:gd name="T52" fmla="*/ 82 w 230"/>
                <a:gd name="T53" fmla="*/ 66 h 230"/>
                <a:gd name="T54" fmla="*/ 102 w 230"/>
                <a:gd name="T55" fmla="*/ 58 h 230"/>
                <a:gd name="T56" fmla="*/ 114 w 230"/>
                <a:gd name="T57" fmla="*/ 56 h 230"/>
                <a:gd name="T58" fmla="*/ 138 w 230"/>
                <a:gd name="T59" fmla="*/ 62 h 230"/>
                <a:gd name="T60" fmla="*/ 156 w 230"/>
                <a:gd name="T61" fmla="*/ 74 h 230"/>
                <a:gd name="T62" fmla="*/ 170 w 230"/>
                <a:gd name="T63" fmla="*/ 92 h 230"/>
                <a:gd name="T64" fmla="*/ 174 w 230"/>
                <a:gd name="T65" fmla="*/ 116 h 230"/>
                <a:gd name="T66" fmla="*/ 172 w 230"/>
                <a:gd name="T67" fmla="*/ 128 h 230"/>
                <a:gd name="T68" fmla="*/ 164 w 230"/>
                <a:gd name="T69" fmla="*/ 148 h 230"/>
                <a:gd name="T70" fmla="*/ 148 w 230"/>
                <a:gd name="T71" fmla="*/ 164 h 230"/>
                <a:gd name="T72" fmla="*/ 126 w 230"/>
                <a:gd name="T73" fmla="*/ 174 h 230"/>
                <a:gd name="T74" fmla="*/ 114 w 230"/>
                <a:gd name="T75" fmla="*/ 17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" h="230">
                  <a:moveTo>
                    <a:pt x="114" y="0"/>
                  </a:moveTo>
                  <a:lnTo>
                    <a:pt x="114" y="0"/>
                  </a:lnTo>
                  <a:lnTo>
                    <a:pt x="92" y="4"/>
                  </a:lnTo>
                  <a:lnTo>
                    <a:pt x="70" y="10"/>
                  </a:lnTo>
                  <a:lnTo>
                    <a:pt x="50" y="20"/>
                  </a:lnTo>
                  <a:lnTo>
                    <a:pt x="34" y="34"/>
                  </a:lnTo>
                  <a:lnTo>
                    <a:pt x="20" y="52"/>
                  </a:lnTo>
                  <a:lnTo>
                    <a:pt x="8" y="70"/>
                  </a:lnTo>
                  <a:lnTo>
                    <a:pt x="2" y="92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38"/>
                  </a:lnTo>
                  <a:lnTo>
                    <a:pt x="8" y="160"/>
                  </a:lnTo>
                  <a:lnTo>
                    <a:pt x="20" y="180"/>
                  </a:lnTo>
                  <a:lnTo>
                    <a:pt x="34" y="196"/>
                  </a:lnTo>
                  <a:lnTo>
                    <a:pt x="50" y="210"/>
                  </a:lnTo>
                  <a:lnTo>
                    <a:pt x="70" y="222"/>
                  </a:lnTo>
                  <a:lnTo>
                    <a:pt x="92" y="228"/>
                  </a:lnTo>
                  <a:lnTo>
                    <a:pt x="114" y="230"/>
                  </a:lnTo>
                  <a:lnTo>
                    <a:pt x="114" y="230"/>
                  </a:lnTo>
                  <a:lnTo>
                    <a:pt x="138" y="228"/>
                  </a:lnTo>
                  <a:lnTo>
                    <a:pt x="160" y="222"/>
                  </a:lnTo>
                  <a:lnTo>
                    <a:pt x="178" y="210"/>
                  </a:lnTo>
                  <a:lnTo>
                    <a:pt x="196" y="196"/>
                  </a:lnTo>
                  <a:lnTo>
                    <a:pt x="210" y="180"/>
                  </a:lnTo>
                  <a:lnTo>
                    <a:pt x="220" y="160"/>
                  </a:lnTo>
                  <a:lnTo>
                    <a:pt x="228" y="138"/>
                  </a:lnTo>
                  <a:lnTo>
                    <a:pt x="230" y="116"/>
                  </a:lnTo>
                  <a:lnTo>
                    <a:pt x="230" y="116"/>
                  </a:lnTo>
                  <a:lnTo>
                    <a:pt x="228" y="92"/>
                  </a:lnTo>
                  <a:lnTo>
                    <a:pt x="220" y="70"/>
                  </a:lnTo>
                  <a:lnTo>
                    <a:pt x="210" y="52"/>
                  </a:lnTo>
                  <a:lnTo>
                    <a:pt x="196" y="34"/>
                  </a:lnTo>
                  <a:lnTo>
                    <a:pt x="178" y="20"/>
                  </a:lnTo>
                  <a:lnTo>
                    <a:pt x="160" y="10"/>
                  </a:lnTo>
                  <a:lnTo>
                    <a:pt x="138" y="4"/>
                  </a:lnTo>
                  <a:lnTo>
                    <a:pt x="114" y="0"/>
                  </a:lnTo>
                  <a:lnTo>
                    <a:pt x="114" y="0"/>
                  </a:lnTo>
                  <a:close/>
                  <a:moveTo>
                    <a:pt x="114" y="174"/>
                  </a:moveTo>
                  <a:lnTo>
                    <a:pt x="114" y="174"/>
                  </a:lnTo>
                  <a:lnTo>
                    <a:pt x="102" y="174"/>
                  </a:lnTo>
                  <a:lnTo>
                    <a:pt x="92" y="170"/>
                  </a:lnTo>
                  <a:lnTo>
                    <a:pt x="82" y="164"/>
                  </a:lnTo>
                  <a:lnTo>
                    <a:pt x="72" y="158"/>
                  </a:lnTo>
                  <a:lnTo>
                    <a:pt x="66" y="148"/>
                  </a:lnTo>
                  <a:lnTo>
                    <a:pt x="60" y="138"/>
                  </a:lnTo>
                  <a:lnTo>
                    <a:pt x="56" y="128"/>
                  </a:lnTo>
                  <a:lnTo>
                    <a:pt x="56" y="116"/>
                  </a:lnTo>
                  <a:lnTo>
                    <a:pt x="56" y="116"/>
                  </a:lnTo>
                  <a:lnTo>
                    <a:pt x="56" y="104"/>
                  </a:lnTo>
                  <a:lnTo>
                    <a:pt x="60" y="92"/>
                  </a:lnTo>
                  <a:lnTo>
                    <a:pt x="66" y="82"/>
                  </a:lnTo>
                  <a:lnTo>
                    <a:pt x="72" y="74"/>
                  </a:lnTo>
                  <a:lnTo>
                    <a:pt x="82" y="66"/>
                  </a:lnTo>
                  <a:lnTo>
                    <a:pt x="92" y="62"/>
                  </a:lnTo>
                  <a:lnTo>
                    <a:pt x="102" y="58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26" y="58"/>
                  </a:lnTo>
                  <a:lnTo>
                    <a:pt x="138" y="62"/>
                  </a:lnTo>
                  <a:lnTo>
                    <a:pt x="148" y="66"/>
                  </a:lnTo>
                  <a:lnTo>
                    <a:pt x="156" y="74"/>
                  </a:lnTo>
                  <a:lnTo>
                    <a:pt x="164" y="82"/>
                  </a:lnTo>
                  <a:lnTo>
                    <a:pt x="170" y="92"/>
                  </a:lnTo>
                  <a:lnTo>
                    <a:pt x="172" y="104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2" y="128"/>
                  </a:lnTo>
                  <a:lnTo>
                    <a:pt x="170" y="138"/>
                  </a:lnTo>
                  <a:lnTo>
                    <a:pt x="164" y="148"/>
                  </a:lnTo>
                  <a:lnTo>
                    <a:pt x="156" y="158"/>
                  </a:lnTo>
                  <a:lnTo>
                    <a:pt x="148" y="164"/>
                  </a:lnTo>
                  <a:lnTo>
                    <a:pt x="138" y="170"/>
                  </a:lnTo>
                  <a:lnTo>
                    <a:pt x="126" y="174"/>
                  </a:lnTo>
                  <a:lnTo>
                    <a:pt x="114" y="174"/>
                  </a:lnTo>
                  <a:lnTo>
                    <a:pt x="114" y="174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3" name="Freeform 24"/>
            <p:cNvSpPr>
              <a:spLocks noEditPoints="1"/>
            </p:cNvSpPr>
            <p:nvPr/>
          </p:nvSpPr>
          <p:spPr bwMode="auto">
            <a:xfrm>
              <a:off x="-709612" y="4370388"/>
              <a:ext cx="365125" cy="365125"/>
            </a:xfrm>
            <a:custGeom>
              <a:avLst/>
              <a:gdLst>
                <a:gd name="T0" fmla="*/ 116 w 230"/>
                <a:gd name="T1" fmla="*/ 0 h 230"/>
                <a:gd name="T2" fmla="*/ 72 w 230"/>
                <a:gd name="T3" fmla="*/ 10 h 230"/>
                <a:gd name="T4" fmla="*/ 34 w 230"/>
                <a:gd name="T5" fmla="*/ 34 h 230"/>
                <a:gd name="T6" fmla="*/ 10 w 230"/>
                <a:gd name="T7" fmla="*/ 70 h 230"/>
                <a:gd name="T8" fmla="*/ 0 w 230"/>
                <a:gd name="T9" fmla="*/ 114 h 230"/>
                <a:gd name="T10" fmla="*/ 2 w 230"/>
                <a:gd name="T11" fmla="*/ 138 h 230"/>
                <a:gd name="T12" fmla="*/ 20 w 230"/>
                <a:gd name="T13" fmla="*/ 178 h 230"/>
                <a:gd name="T14" fmla="*/ 50 w 230"/>
                <a:gd name="T15" fmla="*/ 210 h 230"/>
                <a:gd name="T16" fmla="*/ 90 w 230"/>
                <a:gd name="T17" fmla="*/ 228 h 230"/>
                <a:gd name="T18" fmla="*/ 114 w 230"/>
                <a:gd name="T19" fmla="*/ 230 h 230"/>
                <a:gd name="T20" fmla="*/ 158 w 230"/>
                <a:gd name="T21" fmla="*/ 222 h 230"/>
                <a:gd name="T22" fmla="*/ 196 w 230"/>
                <a:gd name="T23" fmla="*/ 198 h 230"/>
                <a:gd name="T24" fmla="*/ 220 w 230"/>
                <a:gd name="T25" fmla="*/ 162 h 230"/>
                <a:gd name="T26" fmla="*/ 230 w 230"/>
                <a:gd name="T27" fmla="*/ 116 h 230"/>
                <a:gd name="T28" fmla="*/ 228 w 230"/>
                <a:gd name="T29" fmla="*/ 94 h 230"/>
                <a:gd name="T30" fmla="*/ 210 w 230"/>
                <a:gd name="T31" fmla="*/ 52 h 230"/>
                <a:gd name="T32" fmla="*/ 180 w 230"/>
                <a:gd name="T33" fmla="*/ 20 h 230"/>
                <a:gd name="T34" fmla="*/ 138 w 230"/>
                <a:gd name="T35" fmla="*/ 4 h 230"/>
                <a:gd name="T36" fmla="*/ 116 w 230"/>
                <a:gd name="T37" fmla="*/ 0 h 230"/>
                <a:gd name="T38" fmla="*/ 114 w 230"/>
                <a:gd name="T39" fmla="*/ 174 h 230"/>
                <a:gd name="T40" fmla="*/ 92 w 230"/>
                <a:gd name="T41" fmla="*/ 170 h 230"/>
                <a:gd name="T42" fmla="*/ 72 w 230"/>
                <a:gd name="T43" fmla="*/ 158 h 230"/>
                <a:gd name="T44" fmla="*/ 60 w 230"/>
                <a:gd name="T45" fmla="*/ 138 h 230"/>
                <a:gd name="T46" fmla="*/ 56 w 230"/>
                <a:gd name="T47" fmla="*/ 116 h 230"/>
                <a:gd name="T48" fmla="*/ 56 w 230"/>
                <a:gd name="T49" fmla="*/ 104 h 230"/>
                <a:gd name="T50" fmla="*/ 66 w 230"/>
                <a:gd name="T51" fmla="*/ 82 h 230"/>
                <a:gd name="T52" fmla="*/ 82 w 230"/>
                <a:gd name="T53" fmla="*/ 66 h 230"/>
                <a:gd name="T54" fmla="*/ 104 w 230"/>
                <a:gd name="T55" fmla="*/ 58 h 230"/>
                <a:gd name="T56" fmla="*/ 116 w 230"/>
                <a:gd name="T57" fmla="*/ 56 h 230"/>
                <a:gd name="T58" fmla="*/ 138 w 230"/>
                <a:gd name="T59" fmla="*/ 62 h 230"/>
                <a:gd name="T60" fmla="*/ 158 w 230"/>
                <a:gd name="T61" fmla="*/ 74 h 230"/>
                <a:gd name="T62" fmla="*/ 170 w 230"/>
                <a:gd name="T63" fmla="*/ 92 h 230"/>
                <a:gd name="T64" fmla="*/ 174 w 230"/>
                <a:gd name="T65" fmla="*/ 116 h 230"/>
                <a:gd name="T66" fmla="*/ 172 w 230"/>
                <a:gd name="T67" fmla="*/ 128 h 230"/>
                <a:gd name="T68" fmla="*/ 164 w 230"/>
                <a:gd name="T69" fmla="*/ 150 h 230"/>
                <a:gd name="T70" fmla="*/ 148 w 230"/>
                <a:gd name="T71" fmla="*/ 164 h 230"/>
                <a:gd name="T72" fmla="*/ 126 w 230"/>
                <a:gd name="T73" fmla="*/ 174 h 230"/>
                <a:gd name="T74" fmla="*/ 114 w 230"/>
                <a:gd name="T75" fmla="*/ 17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" h="230">
                  <a:moveTo>
                    <a:pt x="116" y="0"/>
                  </a:moveTo>
                  <a:lnTo>
                    <a:pt x="116" y="0"/>
                  </a:lnTo>
                  <a:lnTo>
                    <a:pt x="92" y="2"/>
                  </a:lnTo>
                  <a:lnTo>
                    <a:pt x="72" y="10"/>
                  </a:lnTo>
                  <a:lnTo>
                    <a:pt x="52" y="20"/>
                  </a:lnTo>
                  <a:lnTo>
                    <a:pt x="34" y="34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2" y="9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38"/>
                  </a:lnTo>
                  <a:lnTo>
                    <a:pt x="8" y="160"/>
                  </a:lnTo>
                  <a:lnTo>
                    <a:pt x="20" y="178"/>
                  </a:lnTo>
                  <a:lnTo>
                    <a:pt x="32" y="196"/>
                  </a:lnTo>
                  <a:lnTo>
                    <a:pt x="50" y="210"/>
                  </a:lnTo>
                  <a:lnTo>
                    <a:pt x="70" y="220"/>
                  </a:lnTo>
                  <a:lnTo>
                    <a:pt x="90" y="228"/>
                  </a:lnTo>
                  <a:lnTo>
                    <a:pt x="114" y="230"/>
                  </a:lnTo>
                  <a:lnTo>
                    <a:pt x="114" y="230"/>
                  </a:lnTo>
                  <a:lnTo>
                    <a:pt x="136" y="228"/>
                  </a:lnTo>
                  <a:lnTo>
                    <a:pt x="158" y="222"/>
                  </a:lnTo>
                  <a:lnTo>
                    <a:pt x="178" y="212"/>
                  </a:lnTo>
                  <a:lnTo>
                    <a:pt x="196" y="198"/>
                  </a:lnTo>
                  <a:lnTo>
                    <a:pt x="210" y="180"/>
                  </a:lnTo>
                  <a:lnTo>
                    <a:pt x="220" y="162"/>
                  </a:lnTo>
                  <a:lnTo>
                    <a:pt x="228" y="140"/>
                  </a:lnTo>
                  <a:lnTo>
                    <a:pt x="230" y="116"/>
                  </a:lnTo>
                  <a:lnTo>
                    <a:pt x="230" y="116"/>
                  </a:lnTo>
                  <a:lnTo>
                    <a:pt x="228" y="94"/>
                  </a:lnTo>
                  <a:lnTo>
                    <a:pt x="220" y="72"/>
                  </a:lnTo>
                  <a:lnTo>
                    <a:pt x="210" y="52"/>
                  </a:lnTo>
                  <a:lnTo>
                    <a:pt x="196" y="36"/>
                  </a:lnTo>
                  <a:lnTo>
                    <a:pt x="180" y="20"/>
                  </a:lnTo>
                  <a:lnTo>
                    <a:pt x="160" y="10"/>
                  </a:lnTo>
                  <a:lnTo>
                    <a:pt x="138" y="4"/>
                  </a:lnTo>
                  <a:lnTo>
                    <a:pt x="116" y="0"/>
                  </a:lnTo>
                  <a:lnTo>
                    <a:pt x="116" y="0"/>
                  </a:lnTo>
                  <a:close/>
                  <a:moveTo>
                    <a:pt x="114" y="174"/>
                  </a:moveTo>
                  <a:lnTo>
                    <a:pt x="114" y="174"/>
                  </a:lnTo>
                  <a:lnTo>
                    <a:pt x="102" y="174"/>
                  </a:lnTo>
                  <a:lnTo>
                    <a:pt x="92" y="170"/>
                  </a:lnTo>
                  <a:lnTo>
                    <a:pt x="82" y="164"/>
                  </a:lnTo>
                  <a:lnTo>
                    <a:pt x="72" y="158"/>
                  </a:lnTo>
                  <a:lnTo>
                    <a:pt x="66" y="148"/>
                  </a:lnTo>
                  <a:lnTo>
                    <a:pt x="60" y="138"/>
                  </a:lnTo>
                  <a:lnTo>
                    <a:pt x="56" y="126"/>
                  </a:lnTo>
                  <a:lnTo>
                    <a:pt x="56" y="116"/>
                  </a:lnTo>
                  <a:lnTo>
                    <a:pt x="56" y="116"/>
                  </a:lnTo>
                  <a:lnTo>
                    <a:pt x="56" y="104"/>
                  </a:lnTo>
                  <a:lnTo>
                    <a:pt x="60" y="92"/>
                  </a:lnTo>
                  <a:lnTo>
                    <a:pt x="66" y="82"/>
                  </a:lnTo>
                  <a:lnTo>
                    <a:pt x="74" y="74"/>
                  </a:lnTo>
                  <a:lnTo>
                    <a:pt x="82" y="66"/>
                  </a:lnTo>
                  <a:lnTo>
                    <a:pt x="92" y="60"/>
                  </a:lnTo>
                  <a:lnTo>
                    <a:pt x="104" y="58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8" y="58"/>
                  </a:lnTo>
                  <a:lnTo>
                    <a:pt x="138" y="62"/>
                  </a:lnTo>
                  <a:lnTo>
                    <a:pt x="148" y="66"/>
                  </a:lnTo>
                  <a:lnTo>
                    <a:pt x="158" y="74"/>
                  </a:lnTo>
                  <a:lnTo>
                    <a:pt x="164" y="82"/>
                  </a:lnTo>
                  <a:lnTo>
                    <a:pt x="170" y="92"/>
                  </a:lnTo>
                  <a:lnTo>
                    <a:pt x="172" y="104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2" y="128"/>
                  </a:lnTo>
                  <a:lnTo>
                    <a:pt x="170" y="140"/>
                  </a:lnTo>
                  <a:lnTo>
                    <a:pt x="164" y="150"/>
                  </a:lnTo>
                  <a:lnTo>
                    <a:pt x="156" y="158"/>
                  </a:lnTo>
                  <a:lnTo>
                    <a:pt x="148" y="164"/>
                  </a:lnTo>
                  <a:lnTo>
                    <a:pt x="138" y="170"/>
                  </a:lnTo>
                  <a:lnTo>
                    <a:pt x="126" y="174"/>
                  </a:lnTo>
                  <a:lnTo>
                    <a:pt x="114" y="174"/>
                  </a:lnTo>
                  <a:lnTo>
                    <a:pt x="114" y="174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-1395413" y="3322638"/>
              <a:ext cx="1695451" cy="876300"/>
            </a:xfrm>
            <a:custGeom>
              <a:avLst/>
              <a:gdLst>
                <a:gd name="T0" fmla="*/ 1056 w 1068"/>
                <a:gd name="T1" fmla="*/ 148 h 552"/>
                <a:gd name="T2" fmla="*/ 1038 w 1068"/>
                <a:gd name="T3" fmla="*/ 80 h 552"/>
                <a:gd name="T4" fmla="*/ 1024 w 1068"/>
                <a:gd name="T5" fmla="*/ 42 h 552"/>
                <a:gd name="T6" fmla="*/ 1010 w 1068"/>
                <a:gd name="T7" fmla="*/ 22 h 552"/>
                <a:gd name="T8" fmla="*/ 1002 w 1068"/>
                <a:gd name="T9" fmla="*/ 16 h 552"/>
                <a:gd name="T10" fmla="*/ 980 w 1068"/>
                <a:gd name="T11" fmla="*/ 10 h 552"/>
                <a:gd name="T12" fmla="*/ 934 w 1068"/>
                <a:gd name="T13" fmla="*/ 4 h 552"/>
                <a:gd name="T14" fmla="*/ 776 w 1068"/>
                <a:gd name="T15" fmla="*/ 0 h 552"/>
                <a:gd name="T16" fmla="*/ 618 w 1068"/>
                <a:gd name="T17" fmla="*/ 2 h 552"/>
                <a:gd name="T18" fmla="*/ 478 w 1068"/>
                <a:gd name="T19" fmla="*/ 8 h 552"/>
                <a:gd name="T20" fmla="*/ 452 w 1068"/>
                <a:gd name="T21" fmla="*/ 12 h 552"/>
                <a:gd name="T22" fmla="*/ 362 w 1068"/>
                <a:gd name="T23" fmla="*/ 42 h 552"/>
                <a:gd name="T24" fmla="*/ 20 w 1068"/>
                <a:gd name="T25" fmla="*/ 174 h 552"/>
                <a:gd name="T26" fmla="*/ 10 w 1068"/>
                <a:gd name="T27" fmla="*/ 180 h 552"/>
                <a:gd name="T28" fmla="*/ 0 w 1068"/>
                <a:gd name="T29" fmla="*/ 198 h 552"/>
                <a:gd name="T30" fmla="*/ 62 w 1068"/>
                <a:gd name="T31" fmla="*/ 520 h 552"/>
                <a:gd name="T32" fmla="*/ 66 w 1068"/>
                <a:gd name="T33" fmla="*/ 530 h 552"/>
                <a:gd name="T34" fmla="*/ 80 w 1068"/>
                <a:gd name="T35" fmla="*/ 544 h 552"/>
                <a:gd name="T36" fmla="*/ 92 w 1068"/>
                <a:gd name="T37" fmla="*/ 546 h 552"/>
                <a:gd name="T38" fmla="*/ 246 w 1068"/>
                <a:gd name="T39" fmla="*/ 552 h 552"/>
                <a:gd name="T40" fmla="*/ 246 w 1068"/>
                <a:gd name="T41" fmla="*/ 552 h 552"/>
                <a:gd name="T42" fmla="*/ 302 w 1068"/>
                <a:gd name="T43" fmla="*/ 550 h 552"/>
                <a:gd name="T44" fmla="*/ 420 w 1068"/>
                <a:gd name="T45" fmla="*/ 542 h 552"/>
                <a:gd name="T46" fmla="*/ 468 w 1068"/>
                <a:gd name="T47" fmla="*/ 534 h 552"/>
                <a:gd name="T48" fmla="*/ 538 w 1068"/>
                <a:gd name="T49" fmla="*/ 518 h 552"/>
                <a:gd name="T50" fmla="*/ 694 w 1068"/>
                <a:gd name="T51" fmla="*/ 478 h 552"/>
                <a:gd name="T52" fmla="*/ 798 w 1068"/>
                <a:gd name="T53" fmla="*/ 446 h 552"/>
                <a:gd name="T54" fmla="*/ 842 w 1068"/>
                <a:gd name="T55" fmla="*/ 428 h 552"/>
                <a:gd name="T56" fmla="*/ 964 w 1068"/>
                <a:gd name="T57" fmla="*/ 374 h 552"/>
                <a:gd name="T58" fmla="*/ 1028 w 1068"/>
                <a:gd name="T59" fmla="*/ 336 h 552"/>
                <a:gd name="T60" fmla="*/ 1056 w 1068"/>
                <a:gd name="T61" fmla="*/ 312 h 552"/>
                <a:gd name="T62" fmla="*/ 1064 w 1068"/>
                <a:gd name="T63" fmla="*/ 298 h 552"/>
                <a:gd name="T64" fmla="*/ 1068 w 1068"/>
                <a:gd name="T65" fmla="*/ 282 h 552"/>
                <a:gd name="T66" fmla="*/ 1068 w 1068"/>
                <a:gd name="T67" fmla="*/ 244 h 552"/>
                <a:gd name="T68" fmla="*/ 1062 w 1068"/>
                <a:gd name="T69" fmla="*/ 180 h 552"/>
                <a:gd name="T70" fmla="*/ 1056 w 1068"/>
                <a:gd name="T71" fmla="*/ 148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8" h="552">
                  <a:moveTo>
                    <a:pt x="1056" y="148"/>
                  </a:moveTo>
                  <a:lnTo>
                    <a:pt x="1056" y="148"/>
                  </a:lnTo>
                  <a:lnTo>
                    <a:pt x="1046" y="110"/>
                  </a:lnTo>
                  <a:lnTo>
                    <a:pt x="1038" y="80"/>
                  </a:lnTo>
                  <a:lnTo>
                    <a:pt x="1030" y="58"/>
                  </a:lnTo>
                  <a:lnTo>
                    <a:pt x="1024" y="42"/>
                  </a:lnTo>
                  <a:lnTo>
                    <a:pt x="1016" y="30"/>
                  </a:lnTo>
                  <a:lnTo>
                    <a:pt x="1010" y="22"/>
                  </a:lnTo>
                  <a:lnTo>
                    <a:pt x="1002" y="16"/>
                  </a:lnTo>
                  <a:lnTo>
                    <a:pt x="1002" y="16"/>
                  </a:lnTo>
                  <a:lnTo>
                    <a:pt x="992" y="12"/>
                  </a:lnTo>
                  <a:lnTo>
                    <a:pt x="980" y="10"/>
                  </a:lnTo>
                  <a:lnTo>
                    <a:pt x="962" y="6"/>
                  </a:lnTo>
                  <a:lnTo>
                    <a:pt x="934" y="4"/>
                  </a:lnTo>
                  <a:lnTo>
                    <a:pt x="894" y="2"/>
                  </a:lnTo>
                  <a:lnTo>
                    <a:pt x="776" y="0"/>
                  </a:lnTo>
                  <a:lnTo>
                    <a:pt x="776" y="0"/>
                  </a:lnTo>
                  <a:lnTo>
                    <a:pt x="618" y="2"/>
                  </a:lnTo>
                  <a:lnTo>
                    <a:pt x="516" y="6"/>
                  </a:lnTo>
                  <a:lnTo>
                    <a:pt x="478" y="8"/>
                  </a:lnTo>
                  <a:lnTo>
                    <a:pt x="452" y="12"/>
                  </a:lnTo>
                  <a:lnTo>
                    <a:pt x="452" y="12"/>
                  </a:lnTo>
                  <a:lnTo>
                    <a:pt x="418" y="24"/>
                  </a:lnTo>
                  <a:lnTo>
                    <a:pt x="362" y="42"/>
                  </a:lnTo>
                  <a:lnTo>
                    <a:pt x="220" y="96"/>
                  </a:lnTo>
                  <a:lnTo>
                    <a:pt x="20" y="174"/>
                  </a:lnTo>
                  <a:lnTo>
                    <a:pt x="20" y="174"/>
                  </a:lnTo>
                  <a:lnTo>
                    <a:pt x="10" y="180"/>
                  </a:lnTo>
                  <a:lnTo>
                    <a:pt x="2" y="188"/>
                  </a:lnTo>
                  <a:lnTo>
                    <a:pt x="0" y="198"/>
                  </a:lnTo>
                  <a:lnTo>
                    <a:pt x="0" y="210"/>
                  </a:lnTo>
                  <a:lnTo>
                    <a:pt x="62" y="520"/>
                  </a:lnTo>
                  <a:lnTo>
                    <a:pt x="62" y="520"/>
                  </a:lnTo>
                  <a:lnTo>
                    <a:pt x="66" y="530"/>
                  </a:lnTo>
                  <a:lnTo>
                    <a:pt x="72" y="538"/>
                  </a:lnTo>
                  <a:lnTo>
                    <a:pt x="80" y="544"/>
                  </a:lnTo>
                  <a:lnTo>
                    <a:pt x="92" y="546"/>
                  </a:lnTo>
                  <a:lnTo>
                    <a:pt x="92" y="546"/>
                  </a:lnTo>
                  <a:lnTo>
                    <a:pt x="164" y="550"/>
                  </a:lnTo>
                  <a:lnTo>
                    <a:pt x="246" y="552"/>
                  </a:lnTo>
                  <a:lnTo>
                    <a:pt x="246" y="552"/>
                  </a:lnTo>
                  <a:lnTo>
                    <a:pt x="246" y="552"/>
                  </a:lnTo>
                  <a:lnTo>
                    <a:pt x="246" y="552"/>
                  </a:lnTo>
                  <a:lnTo>
                    <a:pt x="302" y="550"/>
                  </a:lnTo>
                  <a:lnTo>
                    <a:pt x="362" y="548"/>
                  </a:lnTo>
                  <a:lnTo>
                    <a:pt x="420" y="542"/>
                  </a:lnTo>
                  <a:lnTo>
                    <a:pt x="446" y="540"/>
                  </a:lnTo>
                  <a:lnTo>
                    <a:pt x="468" y="534"/>
                  </a:lnTo>
                  <a:lnTo>
                    <a:pt x="468" y="534"/>
                  </a:lnTo>
                  <a:lnTo>
                    <a:pt x="538" y="518"/>
                  </a:lnTo>
                  <a:lnTo>
                    <a:pt x="640" y="492"/>
                  </a:lnTo>
                  <a:lnTo>
                    <a:pt x="694" y="478"/>
                  </a:lnTo>
                  <a:lnTo>
                    <a:pt x="748" y="462"/>
                  </a:lnTo>
                  <a:lnTo>
                    <a:pt x="798" y="446"/>
                  </a:lnTo>
                  <a:lnTo>
                    <a:pt x="842" y="428"/>
                  </a:lnTo>
                  <a:lnTo>
                    <a:pt x="842" y="428"/>
                  </a:lnTo>
                  <a:lnTo>
                    <a:pt x="912" y="398"/>
                  </a:lnTo>
                  <a:lnTo>
                    <a:pt x="964" y="374"/>
                  </a:lnTo>
                  <a:lnTo>
                    <a:pt x="1002" y="354"/>
                  </a:lnTo>
                  <a:lnTo>
                    <a:pt x="1028" y="336"/>
                  </a:lnTo>
                  <a:lnTo>
                    <a:pt x="1046" y="324"/>
                  </a:lnTo>
                  <a:lnTo>
                    <a:pt x="1056" y="312"/>
                  </a:lnTo>
                  <a:lnTo>
                    <a:pt x="1062" y="304"/>
                  </a:lnTo>
                  <a:lnTo>
                    <a:pt x="1064" y="298"/>
                  </a:lnTo>
                  <a:lnTo>
                    <a:pt x="1064" y="298"/>
                  </a:lnTo>
                  <a:lnTo>
                    <a:pt x="1068" y="282"/>
                  </a:lnTo>
                  <a:lnTo>
                    <a:pt x="1068" y="264"/>
                  </a:lnTo>
                  <a:lnTo>
                    <a:pt x="1068" y="244"/>
                  </a:lnTo>
                  <a:lnTo>
                    <a:pt x="1066" y="222"/>
                  </a:lnTo>
                  <a:lnTo>
                    <a:pt x="1062" y="180"/>
                  </a:lnTo>
                  <a:lnTo>
                    <a:pt x="1056" y="148"/>
                  </a:lnTo>
                  <a:lnTo>
                    <a:pt x="1056" y="148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-1296988" y="4249738"/>
              <a:ext cx="438150" cy="273050"/>
            </a:xfrm>
            <a:custGeom>
              <a:avLst/>
              <a:gdLst>
                <a:gd name="T0" fmla="*/ 220 w 276"/>
                <a:gd name="T1" fmla="*/ 0 h 172"/>
                <a:gd name="T2" fmla="*/ 56 w 276"/>
                <a:gd name="T3" fmla="*/ 0 h 172"/>
                <a:gd name="T4" fmla="*/ 56 w 276"/>
                <a:gd name="T5" fmla="*/ 0 h 172"/>
                <a:gd name="T6" fmla="*/ 44 w 276"/>
                <a:gd name="T7" fmla="*/ 0 h 172"/>
                <a:gd name="T8" fmla="*/ 34 w 276"/>
                <a:gd name="T9" fmla="*/ 4 h 172"/>
                <a:gd name="T10" fmla="*/ 24 w 276"/>
                <a:gd name="T11" fmla="*/ 8 h 172"/>
                <a:gd name="T12" fmla="*/ 16 w 276"/>
                <a:gd name="T13" fmla="*/ 16 h 172"/>
                <a:gd name="T14" fmla="*/ 10 w 276"/>
                <a:gd name="T15" fmla="*/ 24 h 172"/>
                <a:gd name="T16" fmla="*/ 4 w 276"/>
                <a:gd name="T17" fmla="*/ 34 h 172"/>
                <a:gd name="T18" fmla="*/ 0 w 276"/>
                <a:gd name="T19" fmla="*/ 44 h 172"/>
                <a:gd name="T20" fmla="*/ 0 w 276"/>
                <a:gd name="T21" fmla="*/ 56 h 172"/>
                <a:gd name="T22" fmla="*/ 0 w 276"/>
                <a:gd name="T23" fmla="*/ 116 h 172"/>
                <a:gd name="T24" fmla="*/ 0 w 276"/>
                <a:gd name="T25" fmla="*/ 116 h 172"/>
                <a:gd name="T26" fmla="*/ 0 w 276"/>
                <a:gd name="T27" fmla="*/ 126 h 172"/>
                <a:gd name="T28" fmla="*/ 4 w 276"/>
                <a:gd name="T29" fmla="*/ 136 h 172"/>
                <a:gd name="T30" fmla="*/ 10 w 276"/>
                <a:gd name="T31" fmla="*/ 146 h 172"/>
                <a:gd name="T32" fmla="*/ 16 w 276"/>
                <a:gd name="T33" fmla="*/ 154 h 172"/>
                <a:gd name="T34" fmla="*/ 24 w 276"/>
                <a:gd name="T35" fmla="*/ 162 h 172"/>
                <a:gd name="T36" fmla="*/ 34 w 276"/>
                <a:gd name="T37" fmla="*/ 166 h 172"/>
                <a:gd name="T38" fmla="*/ 44 w 276"/>
                <a:gd name="T39" fmla="*/ 170 h 172"/>
                <a:gd name="T40" fmla="*/ 56 w 276"/>
                <a:gd name="T41" fmla="*/ 172 h 172"/>
                <a:gd name="T42" fmla="*/ 220 w 276"/>
                <a:gd name="T43" fmla="*/ 172 h 172"/>
                <a:gd name="T44" fmla="*/ 220 w 276"/>
                <a:gd name="T45" fmla="*/ 172 h 172"/>
                <a:gd name="T46" fmla="*/ 232 w 276"/>
                <a:gd name="T47" fmla="*/ 170 h 172"/>
                <a:gd name="T48" fmla="*/ 242 w 276"/>
                <a:gd name="T49" fmla="*/ 166 h 172"/>
                <a:gd name="T50" fmla="*/ 252 w 276"/>
                <a:gd name="T51" fmla="*/ 162 h 172"/>
                <a:gd name="T52" fmla="*/ 260 w 276"/>
                <a:gd name="T53" fmla="*/ 154 h 172"/>
                <a:gd name="T54" fmla="*/ 268 w 276"/>
                <a:gd name="T55" fmla="*/ 146 h 172"/>
                <a:gd name="T56" fmla="*/ 272 w 276"/>
                <a:gd name="T57" fmla="*/ 136 h 172"/>
                <a:gd name="T58" fmla="*/ 276 w 276"/>
                <a:gd name="T59" fmla="*/ 126 h 172"/>
                <a:gd name="T60" fmla="*/ 276 w 276"/>
                <a:gd name="T61" fmla="*/ 116 h 172"/>
                <a:gd name="T62" fmla="*/ 276 w 276"/>
                <a:gd name="T63" fmla="*/ 56 h 172"/>
                <a:gd name="T64" fmla="*/ 276 w 276"/>
                <a:gd name="T65" fmla="*/ 56 h 172"/>
                <a:gd name="T66" fmla="*/ 276 w 276"/>
                <a:gd name="T67" fmla="*/ 44 h 172"/>
                <a:gd name="T68" fmla="*/ 272 w 276"/>
                <a:gd name="T69" fmla="*/ 34 h 172"/>
                <a:gd name="T70" fmla="*/ 268 w 276"/>
                <a:gd name="T71" fmla="*/ 24 h 172"/>
                <a:gd name="T72" fmla="*/ 260 w 276"/>
                <a:gd name="T73" fmla="*/ 16 h 172"/>
                <a:gd name="T74" fmla="*/ 252 w 276"/>
                <a:gd name="T75" fmla="*/ 8 h 172"/>
                <a:gd name="T76" fmla="*/ 242 w 276"/>
                <a:gd name="T77" fmla="*/ 4 h 172"/>
                <a:gd name="T78" fmla="*/ 232 w 276"/>
                <a:gd name="T79" fmla="*/ 0 h 172"/>
                <a:gd name="T80" fmla="*/ 220 w 276"/>
                <a:gd name="T81" fmla="*/ 0 h 172"/>
                <a:gd name="T82" fmla="*/ 220 w 276"/>
                <a:gd name="T8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6" h="172">
                  <a:moveTo>
                    <a:pt x="220" y="0"/>
                  </a:moveTo>
                  <a:lnTo>
                    <a:pt x="56" y="0"/>
                  </a:lnTo>
                  <a:lnTo>
                    <a:pt x="56" y="0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26"/>
                  </a:lnTo>
                  <a:lnTo>
                    <a:pt x="4" y="136"/>
                  </a:lnTo>
                  <a:lnTo>
                    <a:pt x="10" y="146"/>
                  </a:lnTo>
                  <a:lnTo>
                    <a:pt x="16" y="154"/>
                  </a:lnTo>
                  <a:lnTo>
                    <a:pt x="24" y="162"/>
                  </a:lnTo>
                  <a:lnTo>
                    <a:pt x="34" y="166"/>
                  </a:lnTo>
                  <a:lnTo>
                    <a:pt x="44" y="170"/>
                  </a:lnTo>
                  <a:lnTo>
                    <a:pt x="56" y="172"/>
                  </a:lnTo>
                  <a:lnTo>
                    <a:pt x="220" y="172"/>
                  </a:lnTo>
                  <a:lnTo>
                    <a:pt x="220" y="172"/>
                  </a:lnTo>
                  <a:lnTo>
                    <a:pt x="232" y="170"/>
                  </a:lnTo>
                  <a:lnTo>
                    <a:pt x="242" y="166"/>
                  </a:lnTo>
                  <a:lnTo>
                    <a:pt x="252" y="162"/>
                  </a:lnTo>
                  <a:lnTo>
                    <a:pt x="260" y="154"/>
                  </a:lnTo>
                  <a:lnTo>
                    <a:pt x="268" y="146"/>
                  </a:lnTo>
                  <a:lnTo>
                    <a:pt x="272" y="136"/>
                  </a:lnTo>
                  <a:lnTo>
                    <a:pt x="276" y="126"/>
                  </a:lnTo>
                  <a:lnTo>
                    <a:pt x="276" y="116"/>
                  </a:lnTo>
                  <a:lnTo>
                    <a:pt x="276" y="56"/>
                  </a:lnTo>
                  <a:lnTo>
                    <a:pt x="276" y="56"/>
                  </a:lnTo>
                  <a:lnTo>
                    <a:pt x="276" y="44"/>
                  </a:lnTo>
                  <a:lnTo>
                    <a:pt x="272" y="34"/>
                  </a:lnTo>
                  <a:lnTo>
                    <a:pt x="268" y="24"/>
                  </a:lnTo>
                  <a:lnTo>
                    <a:pt x="260" y="16"/>
                  </a:lnTo>
                  <a:lnTo>
                    <a:pt x="252" y="8"/>
                  </a:lnTo>
                  <a:lnTo>
                    <a:pt x="242" y="4"/>
                  </a:lnTo>
                  <a:lnTo>
                    <a:pt x="232" y="0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6" name="Freeform 27"/>
            <p:cNvSpPr>
              <a:spLocks noEditPoints="1"/>
            </p:cNvSpPr>
            <p:nvPr/>
          </p:nvSpPr>
          <p:spPr bwMode="auto">
            <a:xfrm>
              <a:off x="-2601913" y="3430588"/>
              <a:ext cx="1273175" cy="1038225"/>
            </a:xfrm>
            <a:custGeom>
              <a:avLst/>
              <a:gdLst>
                <a:gd name="T0" fmla="*/ 542 w 802"/>
                <a:gd name="T1" fmla="*/ 56 h 654"/>
                <a:gd name="T2" fmla="*/ 538 w 802"/>
                <a:gd name="T3" fmla="*/ 34 h 654"/>
                <a:gd name="T4" fmla="*/ 518 w 802"/>
                <a:gd name="T5" fmla="*/ 10 h 654"/>
                <a:gd name="T6" fmla="*/ 486 w 802"/>
                <a:gd name="T7" fmla="*/ 0 h 654"/>
                <a:gd name="T8" fmla="*/ 114 w 802"/>
                <a:gd name="T9" fmla="*/ 2 h 654"/>
                <a:gd name="T10" fmla="*/ 88 w 802"/>
                <a:gd name="T11" fmla="*/ 16 h 654"/>
                <a:gd name="T12" fmla="*/ 68 w 802"/>
                <a:gd name="T13" fmla="*/ 56 h 654"/>
                <a:gd name="T14" fmla="*/ 14 w 802"/>
                <a:gd name="T15" fmla="*/ 270 h 654"/>
                <a:gd name="T16" fmla="*/ 0 w 802"/>
                <a:gd name="T17" fmla="*/ 348 h 654"/>
                <a:gd name="T18" fmla="*/ 0 w 802"/>
                <a:gd name="T19" fmla="*/ 598 h 654"/>
                <a:gd name="T20" fmla="*/ 4 w 802"/>
                <a:gd name="T21" fmla="*/ 620 h 654"/>
                <a:gd name="T22" fmla="*/ 26 w 802"/>
                <a:gd name="T23" fmla="*/ 646 h 654"/>
                <a:gd name="T24" fmla="*/ 56 w 802"/>
                <a:gd name="T25" fmla="*/ 654 h 654"/>
                <a:gd name="T26" fmla="*/ 76 w 802"/>
                <a:gd name="T27" fmla="*/ 636 h 654"/>
                <a:gd name="T28" fmla="*/ 118 w 802"/>
                <a:gd name="T29" fmla="*/ 592 h 654"/>
                <a:gd name="T30" fmla="*/ 176 w 802"/>
                <a:gd name="T31" fmla="*/ 570 h 654"/>
                <a:gd name="T32" fmla="*/ 220 w 802"/>
                <a:gd name="T33" fmla="*/ 570 h 654"/>
                <a:gd name="T34" fmla="*/ 278 w 802"/>
                <a:gd name="T35" fmla="*/ 592 h 654"/>
                <a:gd name="T36" fmla="*/ 322 w 802"/>
                <a:gd name="T37" fmla="*/ 636 h 654"/>
                <a:gd name="T38" fmla="*/ 342 w 802"/>
                <a:gd name="T39" fmla="*/ 654 h 654"/>
                <a:gd name="T40" fmla="*/ 766 w 802"/>
                <a:gd name="T41" fmla="*/ 654 h 654"/>
                <a:gd name="T42" fmla="*/ 780 w 802"/>
                <a:gd name="T43" fmla="*/ 652 h 654"/>
                <a:gd name="T44" fmla="*/ 796 w 802"/>
                <a:gd name="T45" fmla="*/ 638 h 654"/>
                <a:gd name="T46" fmla="*/ 802 w 802"/>
                <a:gd name="T47" fmla="*/ 618 h 654"/>
                <a:gd name="T48" fmla="*/ 802 w 802"/>
                <a:gd name="T49" fmla="*/ 578 h 654"/>
                <a:gd name="T50" fmla="*/ 792 w 802"/>
                <a:gd name="T51" fmla="*/ 558 h 654"/>
                <a:gd name="T52" fmla="*/ 772 w 802"/>
                <a:gd name="T53" fmla="*/ 548 h 654"/>
                <a:gd name="T54" fmla="*/ 110 w 802"/>
                <a:gd name="T55" fmla="*/ 328 h 654"/>
                <a:gd name="T56" fmla="*/ 96 w 802"/>
                <a:gd name="T57" fmla="*/ 324 h 654"/>
                <a:gd name="T58" fmla="*/ 80 w 802"/>
                <a:gd name="T59" fmla="*/ 312 h 654"/>
                <a:gd name="T60" fmla="*/ 74 w 802"/>
                <a:gd name="T61" fmla="*/ 292 h 654"/>
                <a:gd name="T62" fmla="*/ 74 w 802"/>
                <a:gd name="T63" fmla="*/ 270 h 654"/>
                <a:gd name="T64" fmla="*/ 82 w 802"/>
                <a:gd name="T65" fmla="*/ 222 h 654"/>
                <a:gd name="T66" fmla="*/ 116 w 802"/>
                <a:gd name="T67" fmla="*/ 88 h 654"/>
                <a:gd name="T68" fmla="*/ 134 w 802"/>
                <a:gd name="T69" fmla="*/ 58 h 654"/>
                <a:gd name="T70" fmla="*/ 152 w 802"/>
                <a:gd name="T71" fmla="*/ 52 h 654"/>
                <a:gd name="T72" fmla="*/ 296 w 802"/>
                <a:gd name="T73" fmla="*/ 54 h 654"/>
                <a:gd name="T74" fmla="*/ 314 w 802"/>
                <a:gd name="T75" fmla="*/ 62 h 654"/>
                <a:gd name="T76" fmla="*/ 324 w 802"/>
                <a:gd name="T77" fmla="*/ 80 h 654"/>
                <a:gd name="T78" fmla="*/ 324 w 802"/>
                <a:gd name="T79" fmla="*/ 292 h 654"/>
                <a:gd name="T80" fmla="*/ 318 w 802"/>
                <a:gd name="T81" fmla="*/ 312 h 654"/>
                <a:gd name="T82" fmla="*/ 302 w 802"/>
                <a:gd name="T83" fmla="*/ 324 h 654"/>
                <a:gd name="T84" fmla="*/ 110 w 802"/>
                <a:gd name="T85" fmla="*/ 328 h 654"/>
                <a:gd name="T86" fmla="*/ 274 w 802"/>
                <a:gd name="T87" fmla="*/ 398 h 654"/>
                <a:gd name="T88" fmla="*/ 258 w 802"/>
                <a:gd name="T89" fmla="*/ 388 h 654"/>
                <a:gd name="T90" fmla="*/ 258 w 802"/>
                <a:gd name="T91" fmla="*/ 376 h 654"/>
                <a:gd name="T92" fmla="*/ 274 w 802"/>
                <a:gd name="T93" fmla="*/ 366 h 654"/>
                <a:gd name="T94" fmla="*/ 336 w 802"/>
                <a:gd name="T95" fmla="*/ 368 h 654"/>
                <a:gd name="T96" fmla="*/ 346 w 802"/>
                <a:gd name="T97" fmla="*/ 382 h 654"/>
                <a:gd name="T98" fmla="*/ 342 w 802"/>
                <a:gd name="T99" fmla="*/ 394 h 654"/>
                <a:gd name="T100" fmla="*/ 330 w 802"/>
                <a:gd name="T101" fmla="*/ 398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2" h="654">
                  <a:moveTo>
                    <a:pt x="766" y="548"/>
                  </a:moveTo>
                  <a:lnTo>
                    <a:pt x="542" y="548"/>
                  </a:lnTo>
                  <a:lnTo>
                    <a:pt x="542" y="56"/>
                  </a:lnTo>
                  <a:lnTo>
                    <a:pt x="542" y="56"/>
                  </a:lnTo>
                  <a:lnTo>
                    <a:pt x="540" y="44"/>
                  </a:lnTo>
                  <a:lnTo>
                    <a:pt x="538" y="34"/>
                  </a:lnTo>
                  <a:lnTo>
                    <a:pt x="532" y="24"/>
                  </a:lnTo>
                  <a:lnTo>
                    <a:pt x="526" y="16"/>
                  </a:lnTo>
                  <a:lnTo>
                    <a:pt x="518" y="10"/>
                  </a:lnTo>
                  <a:lnTo>
                    <a:pt x="508" y="4"/>
                  </a:lnTo>
                  <a:lnTo>
                    <a:pt x="498" y="2"/>
                  </a:lnTo>
                  <a:lnTo>
                    <a:pt x="486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14" y="2"/>
                  </a:lnTo>
                  <a:lnTo>
                    <a:pt x="104" y="4"/>
                  </a:lnTo>
                  <a:lnTo>
                    <a:pt x="96" y="10"/>
                  </a:lnTo>
                  <a:lnTo>
                    <a:pt x="88" y="16"/>
                  </a:lnTo>
                  <a:lnTo>
                    <a:pt x="82" y="24"/>
                  </a:lnTo>
                  <a:lnTo>
                    <a:pt x="76" y="34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38" y="174"/>
                  </a:lnTo>
                  <a:lnTo>
                    <a:pt x="14" y="270"/>
                  </a:lnTo>
                  <a:lnTo>
                    <a:pt x="6" y="314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98"/>
                  </a:lnTo>
                  <a:lnTo>
                    <a:pt x="0" y="482"/>
                  </a:lnTo>
                  <a:lnTo>
                    <a:pt x="0" y="598"/>
                  </a:lnTo>
                  <a:lnTo>
                    <a:pt x="0" y="598"/>
                  </a:lnTo>
                  <a:lnTo>
                    <a:pt x="2" y="610"/>
                  </a:lnTo>
                  <a:lnTo>
                    <a:pt x="4" y="620"/>
                  </a:lnTo>
                  <a:lnTo>
                    <a:pt x="10" y="630"/>
                  </a:lnTo>
                  <a:lnTo>
                    <a:pt x="16" y="638"/>
                  </a:lnTo>
                  <a:lnTo>
                    <a:pt x="26" y="646"/>
                  </a:lnTo>
                  <a:lnTo>
                    <a:pt x="34" y="650"/>
                  </a:lnTo>
                  <a:lnTo>
                    <a:pt x="46" y="654"/>
                  </a:lnTo>
                  <a:lnTo>
                    <a:pt x="56" y="654"/>
                  </a:lnTo>
                  <a:lnTo>
                    <a:pt x="66" y="654"/>
                  </a:lnTo>
                  <a:lnTo>
                    <a:pt x="66" y="654"/>
                  </a:lnTo>
                  <a:lnTo>
                    <a:pt x="76" y="636"/>
                  </a:lnTo>
                  <a:lnTo>
                    <a:pt x="88" y="620"/>
                  </a:lnTo>
                  <a:lnTo>
                    <a:pt x="102" y="606"/>
                  </a:lnTo>
                  <a:lnTo>
                    <a:pt x="118" y="592"/>
                  </a:lnTo>
                  <a:lnTo>
                    <a:pt x="136" y="582"/>
                  </a:lnTo>
                  <a:lnTo>
                    <a:pt x="156" y="574"/>
                  </a:lnTo>
                  <a:lnTo>
                    <a:pt x="176" y="570"/>
                  </a:lnTo>
                  <a:lnTo>
                    <a:pt x="198" y="568"/>
                  </a:lnTo>
                  <a:lnTo>
                    <a:pt x="198" y="568"/>
                  </a:lnTo>
                  <a:lnTo>
                    <a:pt x="220" y="570"/>
                  </a:lnTo>
                  <a:lnTo>
                    <a:pt x="242" y="574"/>
                  </a:lnTo>
                  <a:lnTo>
                    <a:pt x="260" y="582"/>
                  </a:lnTo>
                  <a:lnTo>
                    <a:pt x="278" y="592"/>
                  </a:lnTo>
                  <a:lnTo>
                    <a:pt x="294" y="606"/>
                  </a:lnTo>
                  <a:lnTo>
                    <a:pt x="310" y="620"/>
                  </a:lnTo>
                  <a:lnTo>
                    <a:pt x="322" y="636"/>
                  </a:lnTo>
                  <a:lnTo>
                    <a:pt x="332" y="654"/>
                  </a:lnTo>
                  <a:lnTo>
                    <a:pt x="336" y="654"/>
                  </a:lnTo>
                  <a:lnTo>
                    <a:pt x="342" y="654"/>
                  </a:lnTo>
                  <a:lnTo>
                    <a:pt x="342" y="654"/>
                  </a:lnTo>
                  <a:lnTo>
                    <a:pt x="670" y="654"/>
                  </a:lnTo>
                  <a:lnTo>
                    <a:pt x="766" y="654"/>
                  </a:lnTo>
                  <a:lnTo>
                    <a:pt x="766" y="654"/>
                  </a:lnTo>
                  <a:lnTo>
                    <a:pt x="772" y="654"/>
                  </a:lnTo>
                  <a:lnTo>
                    <a:pt x="780" y="652"/>
                  </a:lnTo>
                  <a:lnTo>
                    <a:pt x="786" y="648"/>
                  </a:lnTo>
                  <a:lnTo>
                    <a:pt x="792" y="644"/>
                  </a:lnTo>
                  <a:lnTo>
                    <a:pt x="796" y="638"/>
                  </a:lnTo>
                  <a:lnTo>
                    <a:pt x="798" y="632"/>
                  </a:lnTo>
                  <a:lnTo>
                    <a:pt x="802" y="626"/>
                  </a:lnTo>
                  <a:lnTo>
                    <a:pt x="802" y="618"/>
                  </a:lnTo>
                  <a:lnTo>
                    <a:pt x="802" y="584"/>
                  </a:lnTo>
                  <a:lnTo>
                    <a:pt x="802" y="584"/>
                  </a:lnTo>
                  <a:lnTo>
                    <a:pt x="802" y="578"/>
                  </a:lnTo>
                  <a:lnTo>
                    <a:pt x="798" y="570"/>
                  </a:lnTo>
                  <a:lnTo>
                    <a:pt x="796" y="564"/>
                  </a:lnTo>
                  <a:lnTo>
                    <a:pt x="792" y="558"/>
                  </a:lnTo>
                  <a:lnTo>
                    <a:pt x="786" y="554"/>
                  </a:lnTo>
                  <a:lnTo>
                    <a:pt x="780" y="550"/>
                  </a:lnTo>
                  <a:lnTo>
                    <a:pt x="772" y="548"/>
                  </a:lnTo>
                  <a:lnTo>
                    <a:pt x="766" y="548"/>
                  </a:lnTo>
                  <a:lnTo>
                    <a:pt x="766" y="548"/>
                  </a:lnTo>
                  <a:close/>
                  <a:moveTo>
                    <a:pt x="110" y="328"/>
                  </a:moveTo>
                  <a:lnTo>
                    <a:pt x="110" y="328"/>
                  </a:lnTo>
                  <a:lnTo>
                    <a:pt x="102" y="326"/>
                  </a:lnTo>
                  <a:lnTo>
                    <a:pt x="96" y="324"/>
                  </a:lnTo>
                  <a:lnTo>
                    <a:pt x="90" y="322"/>
                  </a:lnTo>
                  <a:lnTo>
                    <a:pt x="84" y="316"/>
                  </a:lnTo>
                  <a:lnTo>
                    <a:pt x="80" y="312"/>
                  </a:lnTo>
                  <a:lnTo>
                    <a:pt x="76" y="306"/>
                  </a:lnTo>
                  <a:lnTo>
                    <a:pt x="74" y="300"/>
                  </a:lnTo>
                  <a:lnTo>
                    <a:pt x="74" y="292"/>
                  </a:lnTo>
                  <a:lnTo>
                    <a:pt x="74" y="292"/>
                  </a:lnTo>
                  <a:lnTo>
                    <a:pt x="74" y="288"/>
                  </a:lnTo>
                  <a:lnTo>
                    <a:pt x="74" y="270"/>
                  </a:lnTo>
                  <a:lnTo>
                    <a:pt x="74" y="270"/>
                  </a:lnTo>
                  <a:lnTo>
                    <a:pt x="78" y="250"/>
                  </a:lnTo>
                  <a:lnTo>
                    <a:pt x="82" y="222"/>
                  </a:lnTo>
                  <a:lnTo>
                    <a:pt x="98" y="162"/>
                  </a:lnTo>
                  <a:lnTo>
                    <a:pt x="116" y="88"/>
                  </a:lnTo>
                  <a:lnTo>
                    <a:pt x="116" y="88"/>
                  </a:lnTo>
                  <a:lnTo>
                    <a:pt x="122" y="74"/>
                  </a:lnTo>
                  <a:lnTo>
                    <a:pt x="130" y="62"/>
                  </a:lnTo>
                  <a:lnTo>
                    <a:pt x="134" y="58"/>
                  </a:lnTo>
                  <a:lnTo>
                    <a:pt x="140" y="56"/>
                  </a:lnTo>
                  <a:lnTo>
                    <a:pt x="146" y="54"/>
                  </a:lnTo>
                  <a:lnTo>
                    <a:pt x="152" y="52"/>
                  </a:lnTo>
                  <a:lnTo>
                    <a:pt x="288" y="52"/>
                  </a:lnTo>
                  <a:lnTo>
                    <a:pt x="288" y="52"/>
                  </a:lnTo>
                  <a:lnTo>
                    <a:pt x="296" y="54"/>
                  </a:lnTo>
                  <a:lnTo>
                    <a:pt x="302" y="56"/>
                  </a:lnTo>
                  <a:lnTo>
                    <a:pt x="308" y="58"/>
                  </a:lnTo>
                  <a:lnTo>
                    <a:pt x="314" y="62"/>
                  </a:lnTo>
                  <a:lnTo>
                    <a:pt x="318" y="68"/>
                  </a:lnTo>
                  <a:lnTo>
                    <a:pt x="322" y="74"/>
                  </a:lnTo>
                  <a:lnTo>
                    <a:pt x="324" y="80"/>
                  </a:lnTo>
                  <a:lnTo>
                    <a:pt x="324" y="88"/>
                  </a:lnTo>
                  <a:lnTo>
                    <a:pt x="324" y="292"/>
                  </a:lnTo>
                  <a:lnTo>
                    <a:pt x="324" y="292"/>
                  </a:lnTo>
                  <a:lnTo>
                    <a:pt x="324" y="300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4" y="316"/>
                  </a:lnTo>
                  <a:lnTo>
                    <a:pt x="308" y="322"/>
                  </a:lnTo>
                  <a:lnTo>
                    <a:pt x="302" y="324"/>
                  </a:lnTo>
                  <a:lnTo>
                    <a:pt x="296" y="326"/>
                  </a:lnTo>
                  <a:lnTo>
                    <a:pt x="288" y="328"/>
                  </a:lnTo>
                  <a:lnTo>
                    <a:pt x="110" y="328"/>
                  </a:lnTo>
                  <a:close/>
                  <a:moveTo>
                    <a:pt x="330" y="398"/>
                  </a:moveTo>
                  <a:lnTo>
                    <a:pt x="274" y="398"/>
                  </a:lnTo>
                  <a:lnTo>
                    <a:pt x="274" y="398"/>
                  </a:lnTo>
                  <a:lnTo>
                    <a:pt x="266" y="396"/>
                  </a:lnTo>
                  <a:lnTo>
                    <a:pt x="262" y="394"/>
                  </a:lnTo>
                  <a:lnTo>
                    <a:pt x="258" y="388"/>
                  </a:lnTo>
                  <a:lnTo>
                    <a:pt x="258" y="382"/>
                  </a:lnTo>
                  <a:lnTo>
                    <a:pt x="258" y="382"/>
                  </a:lnTo>
                  <a:lnTo>
                    <a:pt x="258" y="376"/>
                  </a:lnTo>
                  <a:lnTo>
                    <a:pt x="262" y="370"/>
                  </a:lnTo>
                  <a:lnTo>
                    <a:pt x="266" y="368"/>
                  </a:lnTo>
                  <a:lnTo>
                    <a:pt x="274" y="366"/>
                  </a:lnTo>
                  <a:lnTo>
                    <a:pt x="330" y="366"/>
                  </a:lnTo>
                  <a:lnTo>
                    <a:pt x="330" y="366"/>
                  </a:lnTo>
                  <a:lnTo>
                    <a:pt x="336" y="368"/>
                  </a:lnTo>
                  <a:lnTo>
                    <a:pt x="342" y="370"/>
                  </a:lnTo>
                  <a:lnTo>
                    <a:pt x="344" y="376"/>
                  </a:lnTo>
                  <a:lnTo>
                    <a:pt x="346" y="382"/>
                  </a:lnTo>
                  <a:lnTo>
                    <a:pt x="346" y="382"/>
                  </a:lnTo>
                  <a:lnTo>
                    <a:pt x="344" y="388"/>
                  </a:lnTo>
                  <a:lnTo>
                    <a:pt x="342" y="394"/>
                  </a:lnTo>
                  <a:lnTo>
                    <a:pt x="336" y="396"/>
                  </a:lnTo>
                  <a:lnTo>
                    <a:pt x="330" y="398"/>
                  </a:lnTo>
                  <a:lnTo>
                    <a:pt x="330" y="398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-1592263" y="4024313"/>
              <a:ext cx="219075" cy="225425"/>
            </a:xfrm>
            <a:custGeom>
              <a:avLst/>
              <a:gdLst>
                <a:gd name="T0" fmla="*/ 36 w 138"/>
                <a:gd name="T1" fmla="*/ 142 h 142"/>
                <a:gd name="T2" fmla="*/ 36 w 138"/>
                <a:gd name="T3" fmla="*/ 142 h 142"/>
                <a:gd name="T4" fmla="*/ 46 w 138"/>
                <a:gd name="T5" fmla="*/ 142 h 142"/>
                <a:gd name="T6" fmla="*/ 108 w 138"/>
                <a:gd name="T7" fmla="*/ 142 h 142"/>
                <a:gd name="T8" fmla="*/ 108 w 138"/>
                <a:gd name="T9" fmla="*/ 142 h 142"/>
                <a:gd name="T10" fmla="*/ 114 w 138"/>
                <a:gd name="T11" fmla="*/ 140 h 142"/>
                <a:gd name="T12" fmla="*/ 120 w 138"/>
                <a:gd name="T13" fmla="*/ 140 h 142"/>
                <a:gd name="T14" fmla="*/ 130 w 138"/>
                <a:gd name="T15" fmla="*/ 132 h 142"/>
                <a:gd name="T16" fmla="*/ 136 w 138"/>
                <a:gd name="T17" fmla="*/ 124 h 142"/>
                <a:gd name="T18" fmla="*/ 138 w 138"/>
                <a:gd name="T19" fmla="*/ 118 h 142"/>
                <a:gd name="T20" fmla="*/ 138 w 138"/>
                <a:gd name="T21" fmla="*/ 112 h 142"/>
                <a:gd name="T22" fmla="*/ 138 w 138"/>
                <a:gd name="T23" fmla="*/ 112 h 142"/>
                <a:gd name="T24" fmla="*/ 138 w 138"/>
                <a:gd name="T25" fmla="*/ 106 h 142"/>
                <a:gd name="T26" fmla="*/ 136 w 138"/>
                <a:gd name="T27" fmla="*/ 100 h 142"/>
                <a:gd name="T28" fmla="*/ 130 w 138"/>
                <a:gd name="T29" fmla="*/ 90 h 142"/>
                <a:gd name="T30" fmla="*/ 120 w 138"/>
                <a:gd name="T31" fmla="*/ 84 h 142"/>
                <a:gd name="T32" fmla="*/ 114 w 138"/>
                <a:gd name="T33" fmla="*/ 82 h 142"/>
                <a:gd name="T34" fmla="*/ 108 w 138"/>
                <a:gd name="T35" fmla="*/ 82 h 142"/>
                <a:gd name="T36" fmla="*/ 74 w 138"/>
                <a:gd name="T37" fmla="*/ 82 h 142"/>
                <a:gd name="T38" fmla="*/ 74 w 138"/>
                <a:gd name="T39" fmla="*/ 36 h 142"/>
                <a:gd name="T40" fmla="*/ 74 w 138"/>
                <a:gd name="T41" fmla="*/ 36 h 142"/>
                <a:gd name="T42" fmla="*/ 72 w 138"/>
                <a:gd name="T43" fmla="*/ 30 h 142"/>
                <a:gd name="T44" fmla="*/ 70 w 138"/>
                <a:gd name="T45" fmla="*/ 22 h 142"/>
                <a:gd name="T46" fmla="*/ 68 w 138"/>
                <a:gd name="T47" fmla="*/ 16 h 142"/>
                <a:gd name="T48" fmla="*/ 62 w 138"/>
                <a:gd name="T49" fmla="*/ 10 h 142"/>
                <a:gd name="T50" fmla="*/ 58 w 138"/>
                <a:gd name="T51" fmla="*/ 6 h 142"/>
                <a:gd name="T52" fmla="*/ 52 w 138"/>
                <a:gd name="T53" fmla="*/ 2 h 142"/>
                <a:gd name="T54" fmla="*/ 44 w 138"/>
                <a:gd name="T55" fmla="*/ 0 h 142"/>
                <a:gd name="T56" fmla="*/ 36 w 138"/>
                <a:gd name="T57" fmla="*/ 0 h 142"/>
                <a:gd name="T58" fmla="*/ 36 w 138"/>
                <a:gd name="T59" fmla="*/ 0 h 142"/>
                <a:gd name="T60" fmla="*/ 30 w 138"/>
                <a:gd name="T61" fmla="*/ 0 h 142"/>
                <a:gd name="T62" fmla="*/ 22 w 138"/>
                <a:gd name="T63" fmla="*/ 2 h 142"/>
                <a:gd name="T64" fmla="*/ 16 w 138"/>
                <a:gd name="T65" fmla="*/ 6 h 142"/>
                <a:gd name="T66" fmla="*/ 12 w 138"/>
                <a:gd name="T67" fmla="*/ 10 h 142"/>
                <a:gd name="T68" fmla="*/ 6 w 138"/>
                <a:gd name="T69" fmla="*/ 16 h 142"/>
                <a:gd name="T70" fmla="*/ 4 w 138"/>
                <a:gd name="T71" fmla="*/ 22 h 142"/>
                <a:gd name="T72" fmla="*/ 2 w 138"/>
                <a:gd name="T73" fmla="*/ 30 h 142"/>
                <a:gd name="T74" fmla="*/ 0 w 138"/>
                <a:gd name="T75" fmla="*/ 36 h 142"/>
                <a:gd name="T76" fmla="*/ 0 w 138"/>
                <a:gd name="T77" fmla="*/ 104 h 142"/>
                <a:gd name="T78" fmla="*/ 0 w 138"/>
                <a:gd name="T79" fmla="*/ 104 h 142"/>
                <a:gd name="T80" fmla="*/ 2 w 138"/>
                <a:gd name="T81" fmla="*/ 112 h 142"/>
                <a:gd name="T82" fmla="*/ 4 w 138"/>
                <a:gd name="T83" fmla="*/ 120 h 142"/>
                <a:gd name="T84" fmla="*/ 6 w 138"/>
                <a:gd name="T85" fmla="*/ 126 h 142"/>
                <a:gd name="T86" fmla="*/ 12 w 138"/>
                <a:gd name="T87" fmla="*/ 130 h 142"/>
                <a:gd name="T88" fmla="*/ 16 w 138"/>
                <a:gd name="T89" fmla="*/ 136 h 142"/>
                <a:gd name="T90" fmla="*/ 22 w 138"/>
                <a:gd name="T91" fmla="*/ 138 h 142"/>
                <a:gd name="T92" fmla="*/ 30 w 138"/>
                <a:gd name="T93" fmla="*/ 140 h 142"/>
                <a:gd name="T94" fmla="*/ 36 w 138"/>
                <a:gd name="T95" fmla="*/ 142 h 142"/>
                <a:gd name="T96" fmla="*/ 36 w 138"/>
                <a:gd name="T9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42">
                  <a:moveTo>
                    <a:pt x="36" y="142"/>
                  </a:moveTo>
                  <a:lnTo>
                    <a:pt x="36" y="142"/>
                  </a:lnTo>
                  <a:lnTo>
                    <a:pt x="46" y="142"/>
                  </a:lnTo>
                  <a:lnTo>
                    <a:pt x="108" y="142"/>
                  </a:lnTo>
                  <a:lnTo>
                    <a:pt x="108" y="142"/>
                  </a:lnTo>
                  <a:lnTo>
                    <a:pt x="114" y="140"/>
                  </a:lnTo>
                  <a:lnTo>
                    <a:pt x="120" y="140"/>
                  </a:lnTo>
                  <a:lnTo>
                    <a:pt x="130" y="132"/>
                  </a:lnTo>
                  <a:lnTo>
                    <a:pt x="136" y="124"/>
                  </a:lnTo>
                  <a:lnTo>
                    <a:pt x="138" y="118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06"/>
                  </a:lnTo>
                  <a:lnTo>
                    <a:pt x="136" y="100"/>
                  </a:lnTo>
                  <a:lnTo>
                    <a:pt x="130" y="90"/>
                  </a:lnTo>
                  <a:lnTo>
                    <a:pt x="120" y="84"/>
                  </a:lnTo>
                  <a:lnTo>
                    <a:pt x="114" y="82"/>
                  </a:lnTo>
                  <a:lnTo>
                    <a:pt x="108" y="82"/>
                  </a:lnTo>
                  <a:lnTo>
                    <a:pt x="74" y="82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30"/>
                  </a:lnTo>
                  <a:lnTo>
                    <a:pt x="70" y="22"/>
                  </a:lnTo>
                  <a:lnTo>
                    <a:pt x="68" y="16"/>
                  </a:lnTo>
                  <a:lnTo>
                    <a:pt x="62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2" y="10"/>
                  </a:lnTo>
                  <a:lnTo>
                    <a:pt x="6" y="16"/>
                  </a:lnTo>
                  <a:lnTo>
                    <a:pt x="4" y="22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12"/>
                  </a:lnTo>
                  <a:lnTo>
                    <a:pt x="4" y="120"/>
                  </a:lnTo>
                  <a:lnTo>
                    <a:pt x="6" y="126"/>
                  </a:lnTo>
                  <a:lnTo>
                    <a:pt x="12" y="130"/>
                  </a:lnTo>
                  <a:lnTo>
                    <a:pt x="16" y="136"/>
                  </a:lnTo>
                  <a:lnTo>
                    <a:pt x="22" y="138"/>
                  </a:lnTo>
                  <a:lnTo>
                    <a:pt x="30" y="140"/>
                  </a:lnTo>
                  <a:lnTo>
                    <a:pt x="36" y="142"/>
                  </a:lnTo>
                  <a:lnTo>
                    <a:pt x="36" y="142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18" name="Freeform 29"/>
            <p:cNvSpPr>
              <a:spLocks/>
            </p:cNvSpPr>
            <p:nvPr/>
          </p:nvSpPr>
          <p:spPr bwMode="auto">
            <a:xfrm>
              <a:off x="39688" y="4024313"/>
              <a:ext cx="219075" cy="225425"/>
            </a:xfrm>
            <a:custGeom>
              <a:avLst/>
              <a:gdLst>
                <a:gd name="T0" fmla="*/ 92 w 138"/>
                <a:gd name="T1" fmla="*/ 142 h 142"/>
                <a:gd name="T2" fmla="*/ 92 w 138"/>
                <a:gd name="T3" fmla="*/ 142 h 142"/>
                <a:gd name="T4" fmla="*/ 100 w 138"/>
                <a:gd name="T5" fmla="*/ 142 h 142"/>
                <a:gd name="T6" fmla="*/ 100 w 138"/>
                <a:gd name="T7" fmla="*/ 142 h 142"/>
                <a:gd name="T8" fmla="*/ 108 w 138"/>
                <a:gd name="T9" fmla="*/ 140 h 142"/>
                <a:gd name="T10" fmla="*/ 116 w 138"/>
                <a:gd name="T11" fmla="*/ 138 h 142"/>
                <a:gd name="T12" fmla="*/ 122 w 138"/>
                <a:gd name="T13" fmla="*/ 136 h 142"/>
                <a:gd name="T14" fmla="*/ 126 w 138"/>
                <a:gd name="T15" fmla="*/ 130 h 142"/>
                <a:gd name="T16" fmla="*/ 132 w 138"/>
                <a:gd name="T17" fmla="*/ 126 h 142"/>
                <a:gd name="T18" fmla="*/ 134 w 138"/>
                <a:gd name="T19" fmla="*/ 120 h 142"/>
                <a:gd name="T20" fmla="*/ 136 w 138"/>
                <a:gd name="T21" fmla="*/ 112 h 142"/>
                <a:gd name="T22" fmla="*/ 138 w 138"/>
                <a:gd name="T23" fmla="*/ 104 h 142"/>
                <a:gd name="T24" fmla="*/ 138 w 138"/>
                <a:gd name="T25" fmla="*/ 36 h 142"/>
                <a:gd name="T26" fmla="*/ 138 w 138"/>
                <a:gd name="T27" fmla="*/ 36 h 142"/>
                <a:gd name="T28" fmla="*/ 136 w 138"/>
                <a:gd name="T29" fmla="*/ 30 h 142"/>
                <a:gd name="T30" fmla="*/ 134 w 138"/>
                <a:gd name="T31" fmla="*/ 22 h 142"/>
                <a:gd name="T32" fmla="*/ 132 w 138"/>
                <a:gd name="T33" fmla="*/ 16 h 142"/>
                <a:gd name="T34" fmla="*/ 126 w 138"/>
                <a:gd name="T35" fmla="*/ 10 h 142"/>
                <a:gd name="T36" fmla="*/ 122 w 138"/>
                <a:gd name="T37" fmla="*/ 6 h 142"/>
                <a:gd name="T38" fmla="*/ 116 w 138"/>
                <a:gd name="T39" fmla="*/ 2 h 142"/>
                <a:gd name="T40" fmla="*/ 108 w 138"/>
                <a:gd name="T41" fmla="*/ 0 h 142"/>
                <a:gd name="T42" fmla="*/ 100 w 138"/>
                <a:gd name="T43" fmla="*/ 0 h 142"/>
                <a:gd name="T44" fmla="*/ 100 w 138"/>
                <a:gd name="T45" fmla="*/ 0 h 142"/>
                <a:gd name="T46" fmla="*/ 94 w 138"/>
                <a:gd name="T47" fmla="*/ 0 h 142"/>
                <a:gd name="T48" fmla="*/ 86 w 138"/>
                <a:gd name="T49" fmla="*/ 2 h 142"/>
                <a:gd name="T50" fmla="*/ 80 w 138"/>
                <a:gd name="T51" fmla="*/ 6 h 142"/>
                <a:gd name="T52" fmla="*/ 76 w 138"/>
                <a:gd name="T53" fmla="*/ 10 h 142"/>
                <a:gd name="T54" fmla="*/ 70 w 138"/>
                <a:gd name="T55" fmla="*/ 16 h 142"/>
                <a:gd name="T56" fmla="*/ 68 w 138"/>
                <a:gd name="T57" fmla="*/ 22 h 142"/>
                <a:gd name="T58" fmla="*/ 66 w 138"/>
                <a:gd name="T59" fmla="*/ 30 h 142"/>
                <a:gd name="T60" fmla="*/ 64 w 138"/>
                <a:gd name="T61" fmla="*/ 36 h 142"/>
                <a:gd name="T62" fmla="*/ 64 w 138"/>
                <a:gd name="T63" fmla="*/ 82 h 142"/>
                <a:gd name="T64" fmla="*/ 30 w 138"/>
                <a:gd name="T65" fmla="*/ 82 h 142"/>
                <a:gd name="T66" fmla="*/ 30 w 138"/>
                <a:gd name="T67" fmla="*/ 82 h 142"/>
                <a:gd name="T68" fmla="*/ 24 w 138"/>
                <a:gd name="T69" fmla="*/ 82 h 142"/>
                <a:gd name="T70" fmla="*/ 18 w 138"/>
                <a:gd name="T71" fmla="*/ 84 h 142"/>
                <a:gd name="T72" fmla="*/ 8 w 138"/>
                <a:gd name="T73" fmla="*/ 90 h 142"/>
                <a:gd name="T74" fmla="*/ 2 w 138"/>
                <a:gd name="T75" fmla="*/ 100 h 142"/>
                <a:gd name="T76" fmla="*/ 0 w 138"/>
                <a:gd name="T77" fmla="*/ 106 h 142"/>
                <a:gd name="T78" fmla="*/ 0 w 138"/>
                <a:gd name="T79" fmla="*/ 112 h 142"/>
                <a:gd name="T80" fmla="*/ 0 w 138"/>
                <a:gd name="T81" fmla="*/ 112 h 142"/>
                <a:gd name="T82" fmla="*/ 0 w 138"/>
                <a:gd name="T83" fmla="*/ 118 h 142"/>
                <a:gd name="T84" fmla="*/ 2 w 138"/>
                <a:gd name="T85" fmla="*/ 124 h 142"/>
                <a:gd name="T86" fmla="*/ 8 w 138"/>
                <a:gd name="T87" fmla="*/ 132 h 142"/>
                <a:gd name="T88" fmla="*/ 18 w 138"/>
                <a:gd name="T89" fmla="*/ 140 h 142"/>
                <a:gd name="T90" fmla="*/ 24 w 138"/>
                <a:gd name="T91" fmla="*/ 140 h 142"/>
                <a:gd name="T92" fmla="*/ 30 w 138"/>
                <a:gd name="T93" fmla="*/ 142 h 142"/>
                <a:gd name="T94" fmla="*/ 92 w 138"/>
                <a:gd name="T9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142">
                  <a:moveTo>
                    <a:pt x="92" y="142"/>
                  </a:moveTo>
                  <a:lnTo>
                    <a:pt x="92" y="142"/>
                  </a:lnTo>
                  <a:lnTo>
                    <a:pt x="100" y="142"/>
                  </a:lnTo>
                  <a:lnTo>
                    <a:pt x="100" y="142"/>
                  </a:lnTo>
                  <a:lnTo>
                    <a:pt x="108" y="140"/>
                  </a:lnTo>
                  <a:lnTo>
                    <a:pt x="116" y="138"/>
                  </a:lnTo>
                  <a:lnTo>
                    <a:pt x="122" y="136"/>
                  </a:lnTo>
                  <a:lnTo>
                    <a:pt x="126" y="130"/>
                  </a:lnTo>
                  <a:lnTo>
                    <a:pt x="132" y="126"/>
                  </a:lnTo>
                  <a:lnTo>
                    <a:pt x="134" y="120"/>
                  </a:lnTo>
                  <a:lnTo>
                    <a:pt x="136" y="112"/>
                  </a:lnTo>
                  <a:lnTo>
                    <a:pt x="138" y="104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36" y="30"/>
                  </a:lnTo>
                  <a:lnTo>
                    <a:pt x="134" y="22"/>
                  </a:lnTo>
                  <a:lnTo>
                    <a:pt x="132" y="16"/>
                  </a:lnTo>
                  <a:lnTo>
                    <a:pt x="126" y="10"/>
                  </a:lnTo>
                  <a:lnTo>
                    <a:pt x="122" y="6"/>
                  </a:lnTo>
                  <a:lnTo>
                    <a:pt x="116" y="2"/>
                  </a:lnTo>
                  <a:lnTo>
                    <a:pt x="108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86" y="2"/>
                  </a:lnTo>
                  <a:lnTo>
                    <a:pt x="80" y="6"/>
                  </a:lnTo>
                  <a:lnTo>
                    <a:pt x="76" y="10"/>
                  </a:lnTo>
                  <a:lnTo>
                    <a:pt x="70" y="16"/>
                  </a:lnTo>
                  <a:lnTo>
                    <a:pt x="68" y="22"/>
                  </a:lnTo>
                  <a:lnTo>
                    <a:pt x="66" y="30"/>
                  </a:lnTo>
                  <a:lnTo>
                    <a:pt x="64" y="36"/>
                  </a:lnTo>
                  <a:lnTo>
                    <a:pt x="64" y="82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24" y="82"/>
                  </a:lnTo>
                  <a:lnTo>
                    <a:pt x="18" y="84"/>
                  </a:lnTo>
                  <a:lnTo>
                    <a:pt x="8" y="90"/>
                  </a:lnTo>
                  <a:lnTo>
                    <a:pt x="2" y="100"/>
                  </a:lnTo>
                  <a:lnTo>
                    <a:pt x="0" y="106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8" y="132"/>
                  </a:lnTo>
                  <a:lnTo>
                    <a:pt x="18" y="140"/>
                  </a:lnTo>
                  <a:lnTo>
                    <a:pt x="24" y="140"/>
                  </a:lnTo>
                  <a:lnTo>
                    <a:pt x="30" y="142"/>
                  </a:lnTo>
                  <a:lnTo>
                    <a:pt x="92" y="142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</p:grpSp>
      <p:pic>
        <p:nvPicPr>
          <p:cNvPr id="19" name="图片 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59296" y="2831729"/>
            <a:ext cx="530616" cy="532766"/>
          </a:xfrm>
          <a:prstGeom prst="ellipse">
            <a:avLst/>
          </a:prstGeom>
          <a:ln>
            <a:noFill/>
          </a:ln>
        </p:spPr>
      </p:pic>
      <p:sp>
        <p:nvSpPr>
          <p:cNvPr id="20" name="文本框 28"/>
          <p:cNvSpPr txBox="1"/>
          <p:nvPr/>
        </p:nvSpPr>
        <p:spPr>
          <a:xfrm>
            <a:off x="7489148" y="5866057"/>
            <a:ext cx="58009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Нагрузка</a:t>
            </a:r>
            <a:endParaRPr lang="en-US" altLang="zh-CN" sz="1200" dirty="0"/>
          </a:p>
        </p:txBody>
      </p:sp>
      <p:sp>
        <p:nvSpPr>
          <p:cNvPr id="21" name="文本框 35"/>
          <p:cNvSpPr txBox="1"/>
          <p:nvPr/>
        </p:nvSpPr>
        <p:spPr>
          <a:xfrm>
            <a:off x="5841494" y="5886635"/>
            <a:ext cx="869662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Температура </a:t>
            </a:r>
          </a:p>
          <a:p>
            <a:pPr algn="ctr">
              <a:buNone/>
            </a:pPr>
            <a:r>
              <a:rPr lang="ru-RU" altLang="zh-CN" sz="1200" dirty="0"/>
              <a:t>двигателя</a:t>
            </a:r>
            <a:endParaRPr lang="en-US" altLang="zh-CN" sz="1200" dirty="0"/>
          </a:p>
        </p:txBody>
      </p:sp>
      <p:sp>
        <p:nvSpPr>
          <p:cNvPr id="22" name="文本框 38"/>
          <p:cNvSpPr txBox="1"/>
          <p:nvPr/>
        </p:nvSpPr>
        <p:spPr>
          <a:xfrm>
            <a:off x="6787701" y="5866057"/>
            <a:ext cx="578172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Уровень </a:t>
            </a:r>
          </a:p>
          <a:p>
            <a:pPr algn="ctr">
              <a:buNone/>
            </a:pPr>
            <a:r>
              <a:rPr lang="ru-RU" altLang="zh-CN" sz="1200" dirty="0"/>
              <a:t>масла</a:t>
            </a:r>
            <a:endParaRPr lang="en-US" altLang="zh-CN" sz="1100" dirty="0"/>
          </a:p>
        </p:txBody>
      </p:sp>
      <p:sp>
        <p:nvSpPr>
          <p:cNvPr id="23" name="文本框 42"/>
          <p:cNvSpPr txBox="1"/>
          <p:nvPr/>
        </p:nvSpPr>
        <p:spPr>
          <a:xfrm>
            <a:off x="5443082" y="3595596"/>
            <a:ext cx="627801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Скорость </a:t>
            </a:r>
            <a:endParaRPr lang="en-US" altLang="zh-CN" sz="1100" dirty="0"/>
          </a:p>
        </p:txBody>
      </p:sp>
      <p:sp>
        <p:nvSpPr>
          <p:cNvPr id="24" name="文本框 46"/>
          <p:cNvSpPr txBox="1"/>
          <p:nvPr/>
        </p:nvSpPr>
        <p:spPr>
          <a:xfrm>
            <a:off x="9872385" y="3660048"/>
            <a:ext cx="834396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Температура</a:t>
            </a:r>
            <a:endParaRPr lang="en-US" altLang="zh-CN" sz="1100" dirty="0"/>
          </a:p>
        </p:txBody>
      </p:sp>
      <p:sp>
        <p:nvSpPr>
          <p:cNvPr id="25" name="文本框 49"/>
          <p:cNvSpPr txBox="1"/>
          <p:nvPr/>
        </p:nvSpPr>
        <p:spPr>
          <a:xfrm>
            <a:off x="9895592" y="4299810"/>
            <a:ext cx="1074269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Давление масла</a:t>
            </a:r>
            <a:endParaRPr lang="en-US" altLang="zh-CN" sz="1100" dirty="0"/>
          </a:p>
        </p:txBody>
      </p:sp>
      <p:sp>
        <p:nvSpPr>
          <p:cNvPr id="26" name="文本框 55"/>
          <p:cNvSpPr txBox="1"/>
          <p:nvPr/>
        </p:nvSpPr>
        <p:spPr>
          <a:xfrm>
            <a:off x="8610973" y="2437283"/>
            <a:ext cx="1933478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400" dirty="0"/>
              <a:t>Трехосный акселерометр</a:t>
            </a:r>
            <a:endParaRPr lang="en-US" altLang="zh-CN" sz="1400" dirty="0"/>
          </a:p>
        </p:txBody>
      </p:sp>
      <p:sp>
        <p:nvSpPr>
          <p:cNvPr id="27" name="文本框 56"/>
          <p:cNvSpPr txBox="1"/>
          <p:nvPr/>
        </p:nvSpPr>
        <p:spPr>
          <a:xfrm>
            <a:off x="7184829" y="3260927"/>
            <a:ext cx="1551771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400" dirty="0"/>
              <a:t>Трехосный гироскоп</a:t>
            </a:r>
            <a:endParaRPr lang="en-US" altLang="zh-CN" sz="1400" dirty="0"/>
          </a:p>
        </p:txBody>
      </p:sp>
      <p:cxnSp>
        <p:nvCxnSpPr>
          <p:cNvPr id="29" name="直接连接符 61"/>
          <p:cNvCxnSpPr/>
          <p:nvPr/>
        </p:nvCxnSpPr>
        <p:spPr>
          <a:xfrm flipH="1">
            <a:off x="7790958" y="3520023"/>
            <a:ext cx="8870" cy="1037023"/>
          </a:xfrm>
          <a:prstGeom prst="line">
            <a:avLst/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61"/>
          <p:cNvSpPr txBox="1"/>
          <p:nvPr/>
        </p:nvSpPr>
        <p:spPr>
          <a:xfrm>
            <a:off x="4688640" y="5886635"/>
            <a:ext cx="84724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Сход-развал колёс</a:t>
            </a:r>
            <a:endParaRPr lang="en-US" altLang="zh-CN" sz="1100" dirty="0"/>
          </a:p>
        </p:txBody>
      </p:sp>
      <p:sp>
        <p:nvSpPr>
          <p:cNvPr id="31" name="文本框 66"/>
          <p:cNvSpPr txBox="1"/>
          <p:nvPr/>
        </p:nvSpPr>
        <p:spPr>
          <a:xfrm>
            <a:off x="9802175" y="4909813"/>
            <a:ext cx="64280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Вибрация</a:t>
            </a:r>
            <a:endParaRPr lang="en-US" altLang="zh-CN" sz="1100" dirty="0"/>
          </a:p>
        </p:txBody>
      </p:sp>
      <p:sp>
        <p:nvSpPr>
          <p:cNvPr id="32" name="文本框 71"/>
          <p:cNvSpPr txBox="1"/>
          <p:nvPr/>
        </p:nvSpPr>
        <p:spPr>
          <a:xfrm>
            <a:off x="9697012" y="2945652"/>
            <a:ext cx="1043940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Подача топлива</a:t>
            </a:r>
            <a:endParaRPr lang="en-US" altLang="zh-CN" sz="1100" dirty="0"/>
          </a:p>
        </p:txBody>
      </p:sp>
      <p:sp>
        <p:nvSpPr>
          <p:cNvPr id="33" name="文本框 75"/>
          <p:cNvSpPr txBox="1"/>
          <p:nvPr/>
        </p:nvSpPr>
        <p:spPr>
          <a:xfrm>
            <a:off x="9706071" y="5445182"/>
            <a:ext cx="1454372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Микротрещины </a:t>
            </a:r>
          </a:p>
          <a:p>
            <a:pPr algn="ctr">
              <a:buNone/>
            </a:pPr>
            <a:r>
              <a:rPr lang="ru-RU" altLang="zh-CN" sz="1200" dirty="0"/>
              <a:t>(«усталость» металла)</a:t>
            </a:r>
            <a:endParaRPr lang="en-US" altLang="zh-CN" sz="1200" dirty="0"/>
          </a:p>
        </p:txBody>
      </p:sp>
      <p:sp>
        <p:nvSpPr>
          <p:cNvPr id="34" name="文本框 78"/>
          <p:cNvSpPr txBox="1"/>
          <p:nvPr/>
        </p:nvSpPr>
        <p:spPr>
          <a:xfrm>
            <a:off x="8276897" y="5866057"/>
            <a:ext cx="627801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buNone/>
            </a:pPr>
            <a:r>
              <a:rPr lang="ru-RU" altLang="zh-CN" sz="1200" dirty="0"/>
              <a:t>Коррозия</a:t>
            </a:r>
            <a:endParaRPr lang="en-US" altLang="zh-CN" sz="1200" dirty="0"/>
          </a:p>
        </p:txBody>
      </p:sp>
      <p:cxnSp>
        <p:nvCxnSpPr>
          <p:cNvPr id="35" name="肘形连接符 68"/>
          <p:cNvCxnSpPr>
            <a:endCxn id="45" idx="2"/>
          </p:cNvCxnSpPr>
          <p:nvPr/>
        </p:nvCxnSpPr>
        <p:spPr>
          <a:xfrm flipV="1">
            <a:off x="8214717" y="3746489"/>
            <a:ext cx="963806" cy="773502"/>
          </a:xfrm>
          <a:prstGeom prst="bentConnector3">
            <a:avLst>
              <a:gd name="adj1" fmla="val 50000"/>
            </a:avLst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69"/>
          <p:cNvCxnSpPr/>
          <p:nvPr/>
        </p:nvCxnSpPr>
        <p:spPr>
          <a:xfrm flipV="1">
            <a:off x="7982536" y="4434144"/>
            <a:ext cx="1276761" cy="351790"/>
          </a:xfrm>
          <a:prstGeom prst="bentConnector3">
            <a:avLst>
              <a:gd name="adj1" fmla="val 86234"/>
            </a:avLst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70"/>
          <p:cNvCxnSpPr>
            <a:endCxn id="49" idx="2"/>
          </p:cNvCxnSpPr>
          <p:nvPr/>
        </p:nvCxnSpPr>
        <p:spPr>
          <a:xfrm>
            <a:off x="8098194" y="4915719"/>
            <a:ext cx="1161102" cy="77156"/>
          </a:xfrm>
          <a:prstGeom prst="bentConnector3">
            <a:avLst>
              <a:gd name="adj1" fmla="val 85279"/>
            </a:avLst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连接符 71"/>
          <p:cNvCxnSpPr>
            <a:endCxn id="53" idx="2"/>
          </p:cNvCxnSpPr>
          <p:nvPr/>
        </p:nvCxnSpPr>
        <p:spPr>
          <a:xfrm>
            <a:off x="7434241" y="4847784"/>
            <a:ext cx="1825055" cy="765337"/>
          </a:xfrm>
          <a:prstGeom prst="bentConnector3">
            <a:avLst>
              <a:gd name="adj1" fmla="val 83879"/>
            </a:avLst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213"/>
          <p:cNvCxnSpPr/>
          <p:nvPr/>
        </p:nvCxnSpPr>
        <p:spPr>
          <a:xfrm>
            <a:off x="7438482" y="4953203"/>
            <a:ext cx="1154904" cy="417219"/>
          </a:xfrm>
          <a:prstGeom prst="bentConnector2">
            <a:avLst/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肘形连接符 214"/>
          <p:cNvCxnSpPr>
            <a:endCxn id="46" idx="0"/>
          </p:cNvCxnSpPr>
          <p:nvPr/>
        </p:nvCxnSpPr>
        <p:spPr>
          <a:xfrm>
            <a:off x="7322615" y="5011365"/>
            <a:ext cx="446801" cy="369397"/>
          </a:xfrm>
          <a:prstGeom prst="bentConnector2">
            <a:avLst/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74"/>
          <p:cNvCxnSpPr>
            <a:endCxn id="47" idx="0"/>
          </p:cNvCxnSpPr>
          <p:nvPr/>
        </p:nvCxnSpPr>
        <p:spPr>
          <a:xfrm rot="16200000" flipH="1">
            <a:off x="6778921" y="5148877"/>
            <a:ext cx="468702" cy="88877"/>
          </a:xfrm>
          <a:prstGeom prst="bentConnector3">
            <a:avLst>
              <a:gd name="adj1" fmla="val 50000"/>
            </a:avLst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肘形连接符 149"/>
          <p:cNvCxnSpPr>
            <a:endCxn id="55" idx="6"/>
          </p:cNvCxnSpPr>
          <p:nvPr/>
        </p:nvCxnSpPr>
        <p:spPr>
          <a:xfrm rot="10800000" flipV="1">
            <a:off x="5393019" y="4602105"/>
            <a:ext cx="777907" cy="245678"/>
          </a:xfrm>
          <a:prstGeom prst="bentConnector3">
            <a:avLst>
              <a:gd name="adj1" fmla="val 50000"/>
            </a:avLst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肘形连接符 149"/>
          <p:cNvCxnSpPr>
            <a:endCxn id="52" idx="0"/>
          </p:cNvCxnSpPr>
          <p:nvPr/>
        </p:nvCxnSpPr>
        <p:spPr>
          <a:xfrm rot="10800000" flipV="1">
            <a:off x="5516352" y="5154802"/>
            <a:ext cx="778980" cy="225959"/>
          </a:xfrm>
          <a:prstGeom prst="bentConnector2">
            <a:avLst/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219"/>
          <p:cNvCxnSpPr>
            <a:endCxn id="50" idx="0"/>
          </p:cNvCxnSpPr>
          <p:nvPr/>
        </p:nvCxnSpPr>
        <p:spPr>
          <a:xfrm rot="10800000" flipV="1">
            <a:off x="6329320" y="4911170"/>
            <a:ext cx="639537" cy="446332"/>
          </a:xfrm>
          <a:prstGeom prst="bentConnector2">
            <a:avLst/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7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9"/>
          <a:stretch>
            <a:fillRect/>
          </a:stretch>
        </p:blipFill>
        <p:spPr>
          <a:xfrm>
            <a:off x="9178523" y="3439469"/>
            <a:ext cx="613089" cy="614039"/>
          </a:xfrm>
          <a:prstGeom prst="ellipse">
            <a:avLst/>
          </a:prstGeom>
          <a:ln>
            <a:noFill/>
          </a:ln>
        </p:spPr>
      </p:pic>
      <p:pic>
        <p:nvPicPr>
          <p:cNvPr id="46" name="图片 80"/>
          <p:cNvPicPr>
            <a:picLocks noChangeAspect="1"/>
          </p:cNvPicPr>
          <p:nvPr/>
        </p:nvPicPr>
        <p:blipFill>
          <a:blip r:embed="rId6" cstate="print"/>
          <a:srcRect l="24664"/>
          <a:stretch>
            <a:fillRect/>
          </a:stretch>
        </p:blipFill>
        <p:spPr>
          <a:xfrm>
            <a:off x="7537989" y="5380761"/>
            <a:ext cx="462853" cy="464718"/>
          </a:xfrm>
          <a:prstGeom prst="ellipse">
            <a:avLst/>
          </a:prstGeom>
          <a:ln>
            <a:noFill/>
          </a:ln>
        </p:spPr>
      </p:pic>
      <p:pic>
        <p:nvPicPr>
          <p:cNvPr id="47" name="图片 81"/>
          <p:cNvPicPr>
            <a:picLocks noChangeAspect="1"/>
          </p:cNvPicPr>
          <p:nvPr/>
        </p:nvPicPr>
        <p:blipFill>
          <a:blip r:embed="rId7" cstate="print"/>
          <a:srcRect t="19109" r="7028" b="11504"/>
          <a:stretch>
            <a:fillRect/>
          </a:stretch>
        </p:blipFill>
        <p:spPr>
          <a:xfrm>
            <a:off x="6849553" y="5427667"/>
            <a:ext cx="416316" cy="417812"/>
          </a:xfrm>
          <a:prstGeom prst="ellipse">
            <a:avLst/>
          </a:prstGeom>
          <a:ln>
            <a:noFill/>
          </a:ln>
        </p:spPr>
      </p:pic>
      <p:pic>
        <p:nvPicPr>
          <p:cNvPr id="48" name="图片 8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296" y="4140269"/>
            <a:ext cx="603930" cy="610451"/>
          </a:xfrm>
          <a:prstGeom prst="ellipse">
            <a:avLst/>
          </a:prstGeom>
          <a:ln>
            <a:noFill/>
          </a:ln>
        </p:spPr>
      </p:pic>
      <p:pic>
        <p:nvPicPr>
          <p:cNvPr id="49" name="图片 83"/>
          <p:cNvPicPr>
            <a:picLocks noChangeAspect="1"/>
          </p:cNvPicPr>
          <p:nvPr/>
        </p:nvPicPr>
        <p:blipFill>
          <a:blip r:embed="rId9" cstate="print"/>
          <a:srcRect l="22118" r="15945"/>
          <a:stretch>
            <a:fillRect/>
          </a:stretch>
        </p:blipFill>
        <p:spPr>
          <a:xfrm>
            <a:off x="9259296" y="4760516"/>
            <a:ext cx="454709" cy="464718"/>
          </a:xfrm>
          <a:prstGeom prst="ellipse">
            <a:avLst/>
          </a:prstGeom>
          <a:ln>
            <a:noFill/>
          </a:ln>
        </p:spPr>
      </p:pic>
      <p:pic>
        <p:nvPicPr>
          <p:cNvPr id="50" name="图片 84"/>
          <p:cNvPicPr>
            <a:picLocks noChangeAspect="1"/>
          </p:cNvPicPr>
          <p:nvPr/>
        </p:nvPicPr>
        <p:blipFill>
          <a:blip r:embed="rId10" cstate="print"/>
          <a:srcRect l="16926" r="7558"/>
          <a:stretch>
            <a:fillRect/>
          </a:stretch>
        </p:blipFill>
        <p:spPr>
          <a:xfrm>
            <a:off x="6085728" y="5357502"/>
            <a:ext cx="487181" cy="487977"/>
          </a:xfrm>
          <a:prstGeom prst="ellipse">
            <a:avLst/>
          </a:prstGeom>
          <a:ln>
            <a:noFill/>
          </a:ln>
        </p:spPr>
      </p:pic>
      <p:pic>
        <p:nvPicPr>
          <p:cNvPr id="51" name="图片 8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8" r="5311"/>
          <a:stretch>
            <a:fillRect/>
          </a:stretch>
        </p:blipFill>
        <p:spPr>
          <a:xfrm>
            <a:off x="7569243" y="2249185"/>
            <a:ext cx="904290" cy="911488"/>
          </a:xfrm>
          <a:prstGeom prst="ellipse">
            <a:avLst/>
          </a:prstGeom>
          <a:ln>
            <a:noFill/>
          </a:ln>
        </p:spPr>
      </p:pic>
      <p:pic>
        <p:nvPicPr>
          <p:cNvPr id="52" name="图片 8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77" y="5380761"/>
            <a:ext cx="464946" cy="464718"/>
          </a:xfrm>
          <a:prstGeom prst="ellipse">
            <a:avLst/>
          </a:prstGeom>
          <a:ln>
            <a:noFill/>
          </a:ln>
        </p:spPr>
      </p:pic>
      <p:pic>
        <p:nvPicPr>
          <p:cNvPr id="53" name="图片 8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9" r="22385"/>
          <a:stretch>
            <a:fillRect/>
          </a:stretch>
        </p:blipFill>
        <p:spPr>
          <a:xfrm>
            <a:off x="9259296" y="5380761"/>
            <a:ext cx="462768" cy="464718"/>
          </a:xfrm>
          <a:prstGeom prst="ellipse">
            <a:avLst/>
          </a:prstGeom>
          <a:ln>
            <a:noFill/>
          </a:ln>
        </p:spPr>
      </p:pic>
      <p:pic>
        <p:nvPicPr>
          <p:cNvPr id="54" name="图片 8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2" r="8130"/>
          <a:stretch>
            <a:fillRect/>
          </a:stretch>
        </p:blipFill>
        <p:spPr>
          <a:xfrm>
            <a:off x="8367427" y="5380761"/>
            <a:ext cx="465096" cy="464718"/>
          </a:xfrm>
          <a:prstGeom prst="ellipse">
            <a:avLst/>
          </a:prstGeom>
          <a:ln>
            <a:noFill/>
          </a:ln>
        </p:spPr>
      </p:pic>
      <p:pic>
        <p:nvPicPr>
          <p:cNvPr id="55" name="Picture 3" descr="C:\Users\Administrator\Desktop\shutterstock_170695763.jpg"/>
          <p:cNvPicPr>
            <a:picLocks noChangeAspect="1" noChangeArrowheads="1"/>
          </p:cNvPicPr>
          <p:nvPr/>
        </p:nvPicPr>
        <p:blipFill>
          <a:blip r:embed="rId15" cstate="print"/>
          <a:srcRect l="13823" r="15677"/>
          <a:stretch>
            <a:fillRect/>
          </a:stretch>
        </p:blipFill>
        <p:spPr bwMode="auto">
          <a:xfrm>
            <a:off x="4925447" y="4620438"/>
            <a:ext cx="467572" cy="454690"/>
          </a:xfrm>
          <a:prstGeom prst="ellipse">
            <a:avLst/>
          </a:prstGeom>
          <a:noFill/>
        </p:spPr>
      </p:pic>
      <p:sp>
        <p:nvSpPr>
          <p:cNvPr id="56" name="矩形 90"/>
          <p:cNvSpPr/>
          <p:nvPr/>
        </p:nvSpPr>
        <p:spPr>
          <a:xfrm>
            <a:off x="5025628" y="5117842"/>
            <a:ext cx="24846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buNone/>
            </a:pPr>
            <a:r>
              <a:rPr lang="en-US" altLang="zh-CN" sz="1200" dirty="0"/>
              <a:t>GPS</a:t>
            </a:r>
            <a:endParaRPr lang="zh-CN" altLang="en-US" sz="1100" dirty="0"/>
          </a:p>
        </p:txBody>
      </p:sp>
      <p:cxnSp>
        <p:nvCxnSpPr>
          <p:cNvPr id="57" name="形状 91"/>
          <p:cNvCxnSpPr>
            <a:endCxn id="17" idx="32"/>
          </p:cNvCxnSpPr>
          <p:nvPr/>
        </p:nvCxnSpPr>
        <p:spPr>
          <a:xfrm>
            <a:off x="6613862" y="3643072"/>
            <a:ext cx="484819" cy="1002961"/>
          </a:xfrm>
          <a:prstGeom prst="bentConnector3">
            <a:avLst>
              <a:gd name="adj1" fmla="val 121280"/>
            </a:avLst>
          </a:prstGeom>
          <a:ln w="6350"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46"/>
          <p:cNvSpPr/>
          <p:nvPr/>
        </p:nvSpPr>
        <p:spPr>
          <a:xfrm>
            <a:off x="1667956" y="2136801"/>
            <a:ext cx="1331485" cy="369348"/>
          </a:xfrm>
          <a:prstGeom prst="rect">
            <a:avLst/>
          </a:prstGeom>
        </p:spPr>
        <p:txBody>
          <a:bodyPr wrap="none" lIns="121935" tIns="60968" rIns="121935" bIns="60968">
            <a:spAutoFit/>
          </a:bodyPr>
          <a:lstStyle/>
          <a:p>
            <a:pPr algn="ctr" eaLnBrk="0" hangingPunct="0">
              <a:buNone/>
              <a:defRPr/>
            </a:pPr>
            <a:r>
              <a:rPr kumimoji="1" lang="ru-RU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Аналитика</a:t>
            </a:r>
            <a:endParaRPr kumimoji="1"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61"/>
          <p:cNvSpPr>
            <a:spLocks noChangeArrowheads="1"/>
          </p:cNvSpPr>
          <p:nvPr/>
        </p:nvSpPr>
        <p:spPr bwMode="auto">
          <a:xfrm flipH="1">
            <a:off x="7799828" y="822371"/>
            <a:ext cx="8271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352">
              <a:buClrTx/>
              <a:buNone/>
              <a:defRPr/>
            </a:pPr>
            <a:r>
              <a:rPr lang="en-US" altLang="zh-CN" sz="1600" kern="0" dirty="0">
                <a:cs typeface="Arial" pitchFamily="34" charset="0"/>
              </a:rPr>
              <a:t>IoT </a:t>
            </a:r>
            <a:r>
              <a:rPr lang="ru-RU" altLang="zh-CN" sz="1600" kern="0" dirty="0">
                <a:cs typeface="Arial" pitchFamily="34" charset="0"/>
              </a:rPr>
              <a:t>Шлюз</a:t>
            </a:r>
            <a:endParaRPr lang="zh-CN" altLang="zh-CN" sz="6400" kern="0" dirty="0">
              <a:cs typeface="Arial" pitchFamily="34" charset="0"/>
            </a:endParaRPr>
          </a:p>
        </p:txBody>
      </p:sp>
      <p:pic>
        <p:nvPicPr>
          <p:cNvPr id="61" name="图片 3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18966" y="1157361"/>
            <a:ext cx="1489512" cy="572530"/>
          </a:xfrm>
          <a:prstGeom prst="rect">
            <a:avLst/>
          </a:prstGeom>
        </p:spPr>
      </p:pic>
      <p:grpSp>
        <p:nvGrpSpPr>
          <p:cNvPr id="62" name="组合 245"/>
          <p:cNvGrpSpPr/>
          <p:nvPr/>
        </p:nvGrpSpPr>
        <p:grpSpPr>
          <a:xfrm>
            <a:off x="5441532" y="2019841"/>
            <a:ext cx="464030" cy="684366"/>
            <a:chOff x="15730530" y="3268663"/>
            <a:chExt cx="765174" cy="1123948"/>
          </a:xfrm>
          <a:solidFill>
            <a:srgbClr val="92D050"/>
          </a:solidFill>
        </p:grpSpPr>
        <p:sp>
          <p:nvSpPr>
            <p:cNvPr id="63" name="Freeform 57"/>
            <p:cNvSpPr>
              <a:spLocks/>
            </p:cNvSpPr>
            <p:nvPr/>
          </p:nvSpPr>
          <p:spPr bwMode="auto">
            <a:xfrm>
              <a:off x="15786100" y="3268663"/>
              <a:ext cx="252413" cy="261938"/>
            </a:xfrm>
            <a:custGeom>
              <a:avLst/>
              <a:gdLst/>
              <a:ahLst/>
              <a:cxnLst>
                <a:cxn ang="0">
                  <a:pos x="74" y="105"/>
                </a:cxn>
                <a:cxn ang="0">
                  <a:pos x="42" y="152"/>
                </a:cxn>
                <a:cxn ang="0">
                  <a:pos x="19" y="202"/>
                </a:cxn>
                <a:cxn ang="0">
                  <a:pos x="4" y="256"/>
                </a:cxn>
                <a:cxn ang="0">
                  <a:pos x="0" y="312"/>
                </a:cxn>
                <a:cxn ang="0">
                  <a:pos x="2" y="319"/>
                </a:cxn>
                <a:cxn ang="0">
                  <a:pos x="10" y="327"/>
                </a:cxn>
                <a:cxn ang="0">
                  <a:pos x="57" y="327"/>
                </a:cxn>
                <a:cxn ang="0">
                  <a:pos x="64" y="326"/>
                </a:cxn>
                <a:cxn ang="0">
                  <a:pos x="69" y="322"/>
                </a:cxn>
                <a:cxn ang="0">
                  <a:pos x="73" y="312"/>
                </a:cxn>
                <a:cxn ang="0">
                  <a:pos x="74" y="290"/>
                </a:cxn>
                <a:cxn ang="0">
                  <a:pos x="81" y="248"/>
                </a:cxn>
                <a:cxn ang="0">
                  <a:pos x="95" y="208"/>
                </a:cxn>
                <a:cxn ang="0">
                  <a:pos x="117" y="170"/>
                </a:cxn>
                <a:cxn ang="0">
                  <a:pos x="130" y="154"/>
                </a:cxn>
                <a:cxn ang="0">
                  <a:pos x="140" y="143"/>
                </a:cxn>
                <a:cxn ang="0">
                  <a:pos x="174" y="113"/>
                </a:cxn>
                <a:cxn ang="0">
                  <a:pos x="214" y="91"/>
                </a:cxn>
                <a:cxn ang="0">
                  <a:pos x="258" y="78"/>
                </a:cxn>
                <a:cxn ang="0">
                  <a:pos x="304" y="73"/>
                </a:cxn>
                <a:cxn ang="0">
                  <a:pos x="311" y="73"/>
                </a:cxn>
                <a:cxn ang="0">
                  <a:pos x="316" y="68"/>
                </a:cxn>
                <a:cxn ang="0">
                  <a:pos x="319" y="57"/>
                </a:cxn>
                <a:cxn ang="0">
                  <a:pos x="319" y="17"/>
                </a:cxn>
                <a:cxn ang="0">
                  <a:pos x="314" y="5"/>
                </a:cxn>
                <a:cxn ang="0">
                  <a:pos x="309" y="2"/>
                </a:cxn>
                <a:cxn ang="0">
                  <a:pos x="304" y="0"/>
                </a:cxn>
                <a:cxn ang="0">
                  <a:pos x="243" y="7"/>
                </a:cxn>
                <a:cxn ang="0">
                  <a:pos x="186" y="25"/>
                </a:cxn>
                <a:cxn ang="0">
                  <a:pos x="133" y="54"/>
                </a:cxn>
                <a:cxn ang="0">
                  <a:pos x="88" y="91"/>
                </a:cxn>
                <a:cxn ang="0">
                  <a:pos x="74" y="105"/>
                </a:cxn>
              </a:cxnLst>
              <a:rect l="0" t="0" r="r" b="b"/>
              <a:pathLst>
                <a:path w="319" h="329">
                  <a:moveTo>
                    <a:pt x="74" y="105"/>
                  </a:moveTo>
                  <a:lnTo>
                    <a:pt x="74" y="105"/>
                  </a:lnTo>
                  <a:lnTo>
                    <a:pt x="57" y="128"/>
                  </a:lnTo>
                  <a:lnTo>
                    <a:pt x="42" y="152"/>
                  </a:lnTo>
                  <a:lnTo>
                    <a:pt x="29" y="175"/>
                  </a:lnTo>
                  <a:lnTo>
                    <a:pt x="19" y="202"/>
                  </a:lnTo>
                  <a:lnTo>
                    <a:pt x="10" y="229"/>
                  </a:lnTo>
                  <a:lnTo>
                    <a:pt x="4" y="256"/>
                  </a:lnTo>
                  <a:lnTo>
                    <a:pt x="2" y="285"/>
                  </a:lnTo>
                  <a:lnTo>
                    <a:pt x="0" y="312"/>
                  </a:lnTo>
                  <a:lnTo>
                    <a:pt x="0" y="312"/>
                  </a:lnTo>
                  <a:lnTo>
                    <a:pt x="2" y="319"/>
                  </a:lnTo>
                  <a:lnTo>
                    <a:pt x="5" y="324"/>
                  </a:lnTo>
                  <a:lnTo>
                    <a:pt x="10" y="327"/>
                  </a:lnTo>
                  <a:lnTo>
                    <a:pt x="17" y="329"/>
                  </a:lnTo>
                  <a:lnTo>
                    <a:pt x="57" y="327"/>
                  </a:lnTo>
                  <a:lnTo>
                    <a:pt x="57" y="327"/>
                  </a:lnTo>
                  <a:lnTo>
                    <a:pt x="64" y="326"/>
                  </a:lnTo>
                  <a:lnTo>
                    <a:pt x="69" y="322"/>
                  </a:lnTo>
                  <a:lnTo>
                    <a:pt x="69" y="322"/>
                  </a:lnTo>
                  <a:lnTo>
                    <a:pt x="73" y="317"/>
                  </a:lnTo>
                  <a:lnTo>
                    <a:pt x="73" y="312"/>
                  </a:lnTo>
                  <a:lnTo>
                    <a:pt x="73" y="312"/>
                  </a:lnTo>
                  <a:lnTo>
                    <a:pt x="74" y="290"/>
                  </a:lnTo>
                  <a:lnTo>
                    <a:pt x="76" y="268"/>
                  </a:lnTo>
                  <a:lnTo>
                    <a:pt x="81" y="248"/>
                  </a:lnTo>
                  <a:lnTo>
                    <a:pt x="86" y="226"/>
                  </a:lnTo>
                  <a:lnTo>
                    <a:pt x="95" y="208"/>
                  </a:lnTo>
                  <a:lnTo>
                    <a:pt x="105" y="189"/>
                  </a:lnTo>
                  <a:lnTo>
                    <a:pt x="117" y="170"/>
                  </a:lnTo>
                  <a:lnTo>
                    <a:pt x="130" y="154"/>
                  </a:lnTo>
                  <a:lnTo>
                    <a:pt x="130" y="154"/>
                  </a:lnTo>
                  <a:lnTo>
                    <a:pt x="140" y="143"/>
                  </a:lnTo>
                  <a:lnTo>
                    <a:pt x="140" y="143"/>
                  </a:lnTo>
                  <a:lnTo>
                    <a:pt x="157" y="127"/>
                  </a:lnTo>
                  <a:lnTo>
                    <a:pt x="174" y="113"/>
                  </a:lnTo>
                  <a:lnTo>
                    <a:pt x="194" y="101"/>
                  </a:lnTo>
                  <a:lnTo>
                    <a:pt x="214" y="91"/>
                  </a:lnTo>
                  <a:lnTo>
                    <a:pt x="236" y="84"/>
                  </a:lnTo>
                  <a:lnTo>
                    <a:pt x="258" y="78"/>
                  </a:lnTo>
                  <a:lnTo>
                    <a:pt x="280" y="74"/>
                  </a:lnTo>
                  <a:lnTo>
                    <a:pt x="304" y="73"/>
                  </a:lnTo>
                  <a:lnTo>
                    <a:pt x="304" y="73"/>
                  </a:lnTo>
                  <a:lnTo>
                    <a:pt x="311" y="73"/>
                  </a:lnTo>
                  <a:lnTo>
                    <a:pt x="316" y="68"/>
                  </a:lnTo>
                  <a:lnTo>
                    <a:pt x="316" y="68"/>
                  </a:lnTo>
                  <a:lnTo>
                    <a:pt x="317" y="62"/>
                  </a:lnTo>
                  <a:lnTo>
                    <a:pt x="319" y="57"/>
                  </a:lnTo>
                  <a:lnTo>
                    <a:pt x="319" y="17"/>
                  </a:lnTo>
                  <a:lnTo>
                    <a:pt x="319" y="17"/>
                  </a:lnTo>
                  <a:lnTo>
                    <a:pt x="317" y="10"/>
                  </a:lnTo>
                  <a:lnTo>
                    <a:pt x="314" y="5"/>
                  </a:lnTo>
                  <a:lnTo>
                    <a:pt x="314" y="5"/>
                  </a:lnTo>
                  <a:lnTo>
                    <a:pt x="309" y="2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73" y="2"/>
                  </a:lnTo>
                  <a:lnTo>
                    <a:pt x="243" y="7"/>
                  </a:lnTo>
                  <a:lnTo>
                    <a:pt x="214" y="15"/>
                  </a:lnTo>
                  <a:lnTo>
                    <a:pt x="186" y="25"/>
                  </a:lnTo>
                  <a:lnTo>
                    <a:pt x="159" y="37"/>
                  </a:lnTo>
                  <a:lnTo>
                    <a:pt x="133" y="54"/>
                  </a:lnTo>
                  <a:lnTo>
                    <a:pt x="110" y="71"/>
                  </a:lnTo>
                  <a:lnTo>
                    <a:pt x="88" y="91"/>
                  </a:lnTo>
                  <a:lnTo>
                    <a:pt x="88" y="91"/>
                  </a:lnTo>
                  <a:lnTo>
                    <a:pt x="74" y="105"/>
                  </a:lnTo>
                  <a:lnTo>
                    <a:pt x="74" y="10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396"/>
              <a:endParaRPr lang="zh-CN" altLang="en-US" dirty="0"/>
            </a:p>
          </p:txBody>
        </p:sp>
        <p:sp>
          <p:nvSpPr>
            <p:cNvPr id="64" name="Freeform 58"/>
            <p:cNvSpPr>
              <a:spLocks/>
            </p:cNvSpPr>
            <p:nvPr/>
          </p:nvSpPr>
          <p:spPr bwMode="auto">
            <a:xfrm>
              <a:off x="15886113" y="3368675"/>
              <a:ext cx="144463" cy="150813"/>
            </a:xfrm>
            <a:custGeom>
              <a:avLst/>
              <a:gdLst/>
              <a:ahLst/>
              <a:cxnLst>
                <a:cxn ang="0">
                  <a:pos x="47" y="50"/>
                </a:cxn>
                <a:cxn ang="0">
                  <a:pos x="47" y="50"/>
                </a:cxn>
                <a:cxn ang="0">
                  <a:pos x="40" y="57"/>
                </a:cxn>
                <a:cxn ang="0">
                  <a:pos x="40" y="57"/>
                </a:cxn>
                <a:cxn ang="0">
                  <a:pos x="30" y="69"/>
                </a:cxn>
                <a:cxn ang="0">
                  <a:pos x="22" y="82"/>
                </a:cxn>
                <a:cxn ang="0">
                  <a:pos x="15" y="96"/>
                </a:cxn>
                <a:cxn ang="0">
                  <a:pos x="8" y="111"/>
                </a:cxn>
                <a:cxn ang="0">
                  <a:pos x="5" y="126"/>
                </a:cxn>
                <a:cxn ang="0">
                  <a:pos x="1" y="141"/>
                </a:cxn>
                <a:cxn ang="0">
                  <a:pos x="0" y="156"/>
                </a:cxn>
                <a:cxn ang="0">
                  <a:pos x="0" y="173"/>
                </a:cxn>
                <a:cxn ang="0">
                  <a:pos x="0" y="173"/>
                </a:cxn>
                <a:cxn ang="0">
                  <a:pos x="0" y="178"/>
                </a:cxn>
                <a:cxn ang="0">
                  <a:pos x="3" y="183"/>
                </a:cxn>
                <a:cxn ang="0">
                  <a:pos x="8" y="187"/>
                </a:cxn>
                <a:cxn ang="0">
                  <a:pos x="15" y="189"/>
                </a:cxn>
                <a:cxn ang="0">
                  <a:pos x="57" y="187"/>
                </a:cxn>
                <a:cxn ang="0">
                  <a:pos x="57" y="187"/>
                </a:cxn>
                <a:cxn ang="0">
                  <a:pos x="62" y="185"/>
                </a:cxn>
                <a:cxn ang="0">
                  <a:pos x="67" y="182"/>
                </a:cxn>
                <a:cxn ang="0">
                  <a:pos x="67" y="182"/>
                </a:cxn>
                <a:cxn ang="0">
                  <a:pos x="71" y="177"/>
                </a:cxn>
                <a:cxn ang="0">
                  <a:pos x="72" y="170"/>
                </a:cxn>
                <a:cxn ang="0">
                  <a:pos x="72" y="170"/>
                </a:cxn>
                <a:cxn ang="0">
                  <a:pos x="72" y="153"/>
                </a:cxn>
                <a:cxn ang="0">
                  <a:pos x="77" y="136"/>
                </a:cxn>
                <a:cxn ang="0">
                  <a:pos x="86" y="119"/>
                </a:cxn>
                <a:cxn ang="0">
                  <a:pos x="96" y="104"/>
                </a:cxn>
                <a:cxn ang="0">
                  <a:pos x="96" y="104"/>
                </a:cxn>
                <a:cxn ang="0">
                  <a:pos x="99" y="101"/>
                </a:cxn>
                <a:cxn ang="0">
                  <a:pos x="99" y="101"/>
                </a:cxn>
                <a:cxn ang="0">
                  <a:pos x="113" y="89"/>
                </a:cxn>
                <a:cxn ang="0">
                  <a:pos x="130" y="81"/>
                </a:cxn>
                <a:cxn ang="0">
                  <a:pos x="146" y="74"/>
                </a:cxn>
                <a:cxn ang="0">
                  <a:pos x="165" y="72"/>
                </a:cxn>
                <a:cxn ang="0">
                  <a:pos x="165" y="72"/>
                </a:cxn>
                <a:cxn ang="0">
                  <a:pos x="172" y="70"/>
                </a:cxn>
                <a:cxn ang="0">
                  <a:pos x="177" y="67"/>
                </a:cxn>
                <a:cxn ang="0">
                  <a:pos x="177" y="67"/>
                </a:cxn>
                <a:cxn ang="0">
                  <a:pos x="180" y="62"/>
                </a:cxn>
                <a:cxn ang="0">
                  <a:pos x="182" y="55"/>
                </a:cxn>
                <a:cxn ang="0">
                  <a:pos x="182" y="15"/>
                </a:cxn>
                <a:cxn ang="0">
                  <a:pos x="182" y="15"/>
                </a:cxn>
                <a:cxn ang="0">
                  <a:pos x="180" y="8"/>
                </a:cxn>
                <a:cxn ang="0">
                  <a:pos x="177" y="3"/>
                </a:cxn>
                <a:cxn ang="0">
                  <a:pos x="177" y="3"/>
                </a:cxn>
                <a:cxn ang="0">
                  <a:pos x="172" y="0"/>
                </a:cxn>
                <a:cxn ang="0">
                  <a:pos x="165" y="0"/>
                </a:cxn>
                <a:cxn ang="0">
                  <a:pos x="165" y="0"/>
                </a:cxn>
                <a:cxn ang="0">
                  <a:pos x="148" y="0"/>
                </a:cxn>
                <a:cxn ang="0">
                  <a:pos x="133" y="3"/>
                </a:cxn>
                <a:cxn ang="0">
                  <a:pos x="116" y="6"/>
                </a:cxn>
                <a:cxn ang="0">
                  <a:pos x="101" y="13"/>
                </a:cxn>
                <a:cxn ang="0">
                  <a:pos x="87" y="20"/>
                </a:cxn>
                <a:cxn ang="0">
                  <a:pos x="72" y="28"/>
                </a:cxn>
                <a:cxn ang="0">
                  <a:pos x="59" y="38"/>
                </a:cxn>
                <a:cxn ang="0">
                  <a:pos x="47" y="50"/>
                </a:cxn>
                <a:cxn ang="0">
                  <a:pos x="47" y="50"/>
                </a:cxn>
              </a:cxnLst>
              <a:rect l="0" t="0" r="r" b="b"/>
              <a:pathLst>
                <a:path w="182" h="189">
                  <a:moveTo>
                    <a:pt x="47" y="50"/>
                  </a:moveTo>
                  <a:lnTo>
                    <a:pt x="47" y="50"/>
                  </a:lnTo>
                  <a:lnTo>
                    <a:pt x="40" y="57"/>
                  </a:lnTo>
                  <a:lnTo>
                    <a:pt x="40" y="57"/>
                  </a:lnTo>
                  <a:lnTo>
                    <a:pt x="30" y="69"/>
                  </a:lnTo>
                  <a:lnTo>
                    <a:pt x="22" y="82"/>
                  </a:lnTo>
                  <a:lnTo>
                    <a:pt x="15" y="96"/>
                  </a:lnTo>
                  <a:lnTo>
                    <a:pt x="8" y="111"/>
                  </a:lnTo>
                  <a:lnTo>
                    <a:pt x="5" y="126"/>
                  </a:lnTo>
                  <a:lnTo>
                    <a:pt x="1" y="141"/>
                  </a:lnTo>
                  <a:lnTo>
                    <a:pt x="0" y="156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0" y="178"/>
                  </a:lnTo>
                  <a:lnTo>
                    <a:pt x="3" y="183"/>
                  </a:lnTo>
                  <a:lnTo>
                    <a:pt x="8" y="187"/>
                  </a:lnTo>
                  <a:lnTo>
                    <a:pt x="15" y="189"/>
                  </a:lnTo>
                  <a:lnTo>
                    <a:pt x="57" y="187"/>
                  </a:lnTo>
                  <a:lnTo>
                    <a:pt x="57" y="187"/>
                  </a:lnTo>
                  <a:lnTo>
                    <a:pt x="62" y="185"/>
                  </a:lnTo>
                  <a:lnTo>
                    <a:pt x="67" y="182"/>
                  </a:lnTo>
                  <a:lnTo>
                    <a:pt x="67" y="182"/>
                  </a:lnTo>
                  <a:lnTo>
                    <a:pt x="71" y="177"/>
                  </a:lnTo>
                  <a:lnTo>
                    <a:pt x="72" y="170"/>
                  </a:lnTo>
                  <a:lnTo>
                    <a:pt x="72" y="170"/>
                  </a:lnTo>
                  <a:lnTo>
                    <a:pt x="72" y="153"/>
                  </a:lnTo>
                  <a:lnTo>
                    <a:pt x="77" y="136"/>
                  </a:lnTo>
                  <a:lnTo>
                    <a:pt x="86" y="119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9" y="101"/>
                  </a:lnTo>
                  <a:lnTo>
                    <a:pt x="99" y="101"/>
                  </a:lnTo>
                  <a:lnTo>
                    <a:pt x="113" y="89"/>
                  </a:lnTo>
                  <a:lnTo>
                    <a:pt x="130" y="81"/>
                  </a:lnTo>
                  <a:lnTo>
                    <a:pt x="146" y="74"/>
                  </a:lnTo>
                  <a:lnTo>
                    <a:pt x="165" y="72"/>
                  </a:lnTo>
                  <a:lnTo>
                    <a:pt x="165" y="72"/>
                  </a:lnTo>
                  <a:lnTo>
                    <a:pt x="172" y="70"/>
                  </a:lnTo>
                  <a:lnTo>
                    <a:pt x="177" y="67"/>
                  </a:lnTo>
                  <a:lnTo>
                    <a:pt x="177" y="67"/>
                  </a:lnTo>
                  <a:lnTo>
                    <a:pt x="180" y="62"/>
                  </a:lnTo>
                  <a:lnTo>
                    <a:pt x="182" y="5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0" y="8"/>
                  </a:lnTo>
                  <a:lnTo>
                    <a:pt x="177" y="3"/>
                  </a:lnTo>
                  <a:lnTo>
                    <a:pt x="177" y="3"/>
                  </a:lnTo>
                  <a:lnTo>
                    <a:pt x="172" y="0"/>
                  </a:lnTo>
                  <a:lnTo>
                    <a:pt x="165" y="0"/>
                  </a:lnTo>
                  <a:lnTo>
                    <a:pt x="165" y="0"/>
                  </a:lnTo>
                  <a:lnTo>
                    <a:pt x="148" y="0"/>
                  </a:lnTo>
                  <a:lnTo>
                    <a:pt x="133" y="3"/>
                  </a:lnTo>
                  <a:lnTo>
                    <a:pt x="116" y="6"/>
                  </a:lnTo>
                  <a:lnTo>
                    <a:pt x="101" y="13"/>
                  </a:lnTo>
                  <a:lnTo>
                    <a:pt x="87" y="20"/>
                  </a:lnTo>
                  <a:lnTo>
                    <a:pt x="72" y="28"/>
                  </a:lnTo>
                  <a:lnTo>
                    <a:pt x="59" y="38"/>
                  </a:lnTo>
                  <a:lnTo>
                    <a:pt x="47" y="50"/>
                  </a:lnTo>
                  <a:lnTo>
                    <a:pt x="47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396"/>
              <a:endParaRPr lang="zh-CN" altLang="en-US" dirty="0"/>
            </a:p>
          </p:txBody>
        </p:sp>
        <p:sp>
          <p:nvSpPr>
            <p:cNvPr id="65" name="Freeform 59"/>
            <p:cNvSpPr>
              <a:spLocks/>
            </p:cNvSpPr>
            <p:nvPr/>
          </p:nvSpPr>
          <p:spPr bwMode="auto">
            <a:xfrm>
              <a:off x="16213138" y="3268663"/>
              <a:ext cx="252413" cy="261938"/>
            </a:xfrm>
            <a:custGeom>
              <a:avLst/>
              <a:gdLst/>
              <a:ahLst/>
              <a:cxnLst>
                <a:cxn ang="0">
                  <a:pos x="302" y="329"/>
                </a:cxn>
                <a:cxn ang="0">
                  <a:pos x="309" y="327"/>
                </a:cxn>
                <a:cxn ang="0">
                  <a:pos x="317" y="319"/>
                </a:cxn>
                <a:cxn ang="0">
                  <a:pos x="319" y="312"/>
                </a:cxn>
                <a:cxn ang="0">
                  <a:pos x="314" y="256"/>
                </a:cxn>
                <a:cxn ang="0">
                  <a:pos x="300" y="202"/>
                </a:cxn>
                <a:cxn ang="0">
                  <a:pos x="277" y="152"/>
                </a:cxn>
                <a:cxn ang="0">
                  <a:pos x="243" y="105"/>
                </a:cxn>
                <a:cxn ang="0">
                  <a:pos x="231" y="91"/>
                </a:cxn>
                <a:cxn ang="0">
                  <a:pos x="209" y="71"/>
                </a:cxn>
                <a:cxn ang="0">
                  <a:pos x="159" y="37"/>
                </a:cxn>
                <a:cxn ang="0">
                  <a:pos x="105" y="15"/>
                </a:cxn>
                <a:cxn ang="0">
                  <a:pos x="46" y="2"/>
                </a:cxn>
                <a:cxn ang="0">
                  <a:pos x="15" y="0"/>
                </a:cxn>
                <a:cxn ang="0">
                  <a:pos x="4" y="5"/>
                </a:cxn>
                <a:cxn ang="0">
                  <a:pos x="0" y="10"/>
                </a:cxn>
                <a:cxn ang="0">
                  <a:pos x="0" y="57"/>
                </a:cxn>
                <a:cxn ang="0">
                  <a:pos x="0" y="62"/>
                </a:cxn>
                <a:cxn ang="0">
                  <a:pos x="4" y="68"/>
                </a:cxn>
                <a:cxn ang="0">
                  <a:pos x="15" y="73"/>
                </a:cxn>
                <a:cxn ang="0">
                  <a:pos x="39" y="74"/>
                </a:cxn>
                <a:cxn ang="0">
                  <a:pos x="83" y="84"/>
                </a:cxn>
                <a:cxn ang="0">
                  <a:pos x="125" y="101"/>
                </a:cxn>
                <a:cxn ang="0">
                  <a:pos x="162" y="127"/>
                </a:cxn>
                <a:cxn ang="0">
                  <a:pos x="179" y="143"/>
                </a:cxn>
                <a:cxn ang="0">
                  <a:pos x="189" y="154"/>
                </a:cxn>
                <a:cxn ang="0">
                  <a:pos x="214" y="189"/>
                </a:cxn>
                <a:cxn ang="0">
                  <a:pos x="231" y="226"/>
                </a:cxn>
                <a:cxn ang="0">
                  <a:pos x="243" y="268"/>
                </a:cxn>
                <a:cxn ang="0">
                  <a:pos x="245" y="312"/>
                </a:cxn>
                <a:cxn ang="0">
                  <a:pos x="247" y="317"/>
                </a:cxn>
                <a:cxn ang="0">
                  <a:pos x="250" y="322"/>
                </a:cxn>
                <a:cxn ang="0">
                  <a:pos x="262" y="327"/>
                </a:cxn>
              </a:cxnLst>
              <a:rect l="0" t="0" r="r" b="b"/>
              <a:pathLst>
                <a:path w="319" h="329">
                  <a:moveTo>
                    <a:pt x="262" y="327"/>
                  </a:moveTo>
                  <a:lnTo>
                    <a:pt x="302" y="329"/>
                  </a:lnTo>
                  <a:lnTo>
                    <a:pt x="302" y="329"/>
                  </a:lnTo>
                  <a:lnTo>
                    <a:pt x="309" y="327"/>
                  </a:lnTo>
                  <a:lnTo>
                    <a:pt x="314" y="324"/>
                  </a:lnTo>
                  <a:lnTo>
                    <a:pt x="317" y="319"/>
                  </a:lnTo>
                  <a:lnTo>
                    <a:pt x="319" y="312"/>
                  </a:lnTo>
                  <a:lnTo>
                    <a:pt x="319" y="312"/>
                  </a:lnTo>
                  <a:lnTo>
                    <a:pt x="317" y="285"/>
                  </a:lnTo>
                  <a:lnTo>
                    <a:pt x="314" y="256"/>
                  </a:lnTo>
                  <a:lnTo>
                    <a:pt x="309" y="229"/>
                  </a:lnTo>
                  <a:lnTo>
                    <a:pt x="300" y="202"/>
                  </a:lnTo>
                  <a:lnTo>
                    <a:pt x="290" y="175"/>
                  </a:lnTo>
                  <a:lnTo>
                    <a:pt x="277" y="152"/>
                  </a:lnTo>
                  <a:lnTo>
                    <a:pt x="262" y="128"/>
                  </a:lnTo>
                  <a:lnTo>
                    <a:pt x="243" y="105"/>
                  </a:lnTo>
                  <a:lnTo>
                    <a:pt x="243" y="105"/>
                  </a:lnTo>
                  <a:lnTo>
                    <a:pt x="231" y="91"/>
                  </a:lnTo>
                  <a:lnTo>
                    <a:pt x="231" y="91"/>
                  </a:lnTo>
                  <a:lnTo>
                    <a:pt x="209" y="71"/>
                  </a:lnTo>
                  <a:lnTo>
                    <a:pt x="186" y="54"/>
                  </a:lnTo>
                  <a:lnTo>
                    <a:pt x="159" y="37"/>
                  </a:lnTo>
                  <a:lnTo>
                    <a:pt x="133" y="25"/>
                  </a:lnTo>
                  <a:lnTo>
                    <a:pt x="105" y="15"/>
                  </a:lnTo>
                  <a:lnTo>
                    <a:pt x="76" y="7"/>
                  </a:lnTo>
                  <a:lnTo>
                    <a:pt x="46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0" y="10"/>
                  </a:lnTo>
                  <a:lnTo>
                    <a:pt x="0" y="1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62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9" y="73"/>
                  </a:lnTo>
                  <a:lnTo>
                    <a:pt x="15" y="73"/>
                  </a:lnTo>
                  <a:lnTo>
                    <a:pt x="15" y="73"/>
                  </a:lnTo>
                  <a:lnTo>
                    <a:pt x="39" y="74"/>
                  </a:lnTo>
                  <a:lnTo>
                    <a:pt x="61" y="78"/>
                  </a:lnTo>
                  <a:lnTo>
                    <a:pt x="83" y="84"/>
                  </a:lnTo>
                  <a:lnTo>
                    <a:pt x="105" y="91"/>
                  </a:lnTo>
                  <a:lnTo>
                    <a:pt x="125" y="101"/>
                  </a:lnTo>
                  <a:lnTo>
                    <a:pt x="144" y="113"/>
                  </a:lnTo>
                  <a:lnTo>
                    <a:pt x="162" y="127"/>
                  </a:lnTo>
                  <a:lnTo>
                    <a:pt x="179" y="143"/>
                  </a:lnTo>
                  <a:lnTo>
                    <a:pt x="179" y="143"/>
                  </a:lnTo>
                  <a:lnTo>
                    <a:pt x="189" y="154"/>
                  </a:lnTo>
                  <a:lnTo>
                    <a:pt x="189" y="154"/>
                  </a:lnTo>
                  <a:lnTo>
                    <a:pt x="203" y="170"/>
                  </a:lnTo>
                  <a:lnTo>
                    <a:pt x="214" y="189"/>
                  </a:lnTo>
                  <a:lnTo>
                    <a:pt x="225" y="208"/>
                  </a:lnTo>
                  <a:lnTo>
                    <a:pt x="231" y="226"/>
                  </a:lnTo>
                  <a:lnTo>
                    <a:pt x="238" y="248"/>
                  </a:lnTo>
                  <a:lnTo>
                    <a:pt x="243" y="268"/>
                  </a:lnTo>
                  <a:lnTo>
                    <a:pt x="245" y="290"/>
                  </a:lnTo>
                  <a:lnTo>
                    <a:pt x="245" y="312"/>
                  </a:lnTo>
                  <a:lnTo>
                    <a:pt x="245" y="312"/>
                  </a:lnTo>
                  <a:lnTo>
                    <a:pt x="247" y="317"/>
                  </a:lnTo>
                  <a:lnTo>
                    <a:pt x="250" y="322"/>
                  </a:lnTo>
                  <a:lnTo>
                    <a:pt x="250" y="322"/>
                  </a:lnTo>
                  <a:lnTo>
                    <a:pt x="255" y="326"/>
                  </a:lnTo>
                  <a:lnTo>
                    <a:pt x="262" y="327"/>
                  </a:lnTo>
                  <a:lnTo>
                    <a:pt x="262" y="3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396"/>
              <a:endParaRPr lang="zh-CN" altLang="en-US" dirty="0"/>
            </a:p>
          </p:txBody>
        </p:sp>
        <p:sp>
          <p:nvSpPr>
            <p:cNvPr id="66" name="Freeform 60"/>
            <p:cNvSpPr>
              <a:spLocks/>
            </p:cNvSpPr>
            <p:nvPr/>
          </p:nvSpPr>
          <p:spPr bwMode="auto">
            <a:xfrm>
              <a:off x="16221075" y="3368675"/>
              <a:ext cx="144463" cy="150813"/>
            </a:xfrm>
            <a:custGeom>
              <a:avLst/>
              <a:gdLst/>
              <a:ahLst/>
              <a:cxnLst>
                <a:cxn ang="0">
                  <a:pos x="135" y="50"/>
                </a:cxn>
                <a:cxn ang="0">
                  <a:pos x="135" y="50"/>
                </a:cxn>
                <a:cxn ang="0">
                  <a:pos x="122" y="38"/>
                </a:cxn>
                <a:cxn ang="0">
                  <a:pos x="110" y="28"/>
                </a:cxn>
                <a:cxn ang="0">
                  <a:pos x="95" y="20"/>
                </a:cxn>
                <a:cxn ang="0">
                  <a:pos x="81" y="13"/>
                </a:cxn>
                <a:cxn ang="0">
                  <a:pos x="64" y="6"/>
                </a:cxn>
                <a:cxn ang="0">
                  <a:pos x="49" y="3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2" y="8"/>
                </a:cxn>
                <a:cxn ang="0">
                  <a:pos x="0" y="1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2" y="62"/>
                </a:cxn>
                <a:cxn ang="0">
                  <a:pos x="5" y="67"/>
                </a:cxn>
                <a:cxn ang="0">
                  <a:pos x="5" y="67"/>
                </a:cxn>
                <a:cxn ang="0">
                  <a:pos x="10" y="70"/>
                </a:cxn>
                <a:cxn ang="0">
                  <a:pos x="16" y="72"/>
                </a:cxn>
                <a:cxn ang="0">
                  <a:pos x="16" y="72"/>
                </a:cxn>
                <a:cxn ang="0">
                  <a:pos x="34" y="74"/>
                </a:cxn>
                <a:cxn ang="0">
                  <a:pos x="53" y="81"/>
                </a:cxn>
                <a:cxn ang="0">
                  <a:pos x="68" y="89"/>
                </a:cxn>
                <a:cxn ang="0">
                  <a:pos x="83" y="101"/>
                </a:cxn>
                <a:cxn ang="0">
                  <a:pos x="83" y="101"/>
                </a:cxn>
                <a:cxn ang="0">
                  <a:pos x="86" y="104"/>
                </a:cxn>
                <a:cxn ang="0">
                  <a:pos x="86" y="104"/>
                </a:cxn>
                <a:cxn ang="0">
                  <a:pos x="97" y="119"/>
                </a:cxn>
                <a:cxn ang="0">
                  <a:pos x="105" y="136"/>
                </a:cxn>
                <a:cxn ang="0">
                  <a:pos x="108" y="153"/>
                </a:cxn>
                <a:cxn ang="0">
                  <a:pos x="110" y="170"/>
                </a:cxn>
                <a:cxn ang="0">
                  <a:pos x="110" y="170"/>
                </a:cxn>
                <a:cxn ang="0">
                  <a:pos x="112" y="177"/>
                </a:cxn>
                <a:cxn ang="0">
                  <a:pos x="113" y="182"/>
                </a:cxn>
                <a:cxn ang="0">
                  <a:pos x="113" y="182"/>
                </a:cxn>
                <a:cxn ang="0">
                  <a:pos x="118" y="185"/>
                </a:cxn>
                <a:cxn ang="0">
                  <a:pos x="125" y="187"/>
                </a:cxn>
                <a:cxn ang="0">
                  <a:pos x="167" y="189"/>
                </a:cxn>
                <a:cxn ang="0">
                  <a:pos x="167" y="189"/>
                </a:cxn>
                <a:cxn ang="0">
                  <a:pos x="172" y="187"/>
                </a:cxn>
                <a:cxn ang="0">
                  <a:pos x="177" y="183"/>
                </a:cxn>
                <a:cxn ang="0">
                  <a:pos x="181" y="178"/>
                </a:cxn>
                <a:cxn ang="0">
                  <a:pos x="183" y="173"/>
                </a:cxn>
                <a:cxn ang="0">
                  <a:pos x="183" y="173"/>
                </a:cxn>
                <a:cxn ang="0">
                  <a:pos x="183" y="156"/>
                </a:cxn>
                <a:cxn ang="0">
                  <a:pos x="181" y="141"/>
                </a:cxn>
                <a:cxn ang="0">
                  <a:pos x="177" y="126"/>
                </a:cxn>
                <a:cxn ang="0">
                  <a:pos x="172" y="111"/>
                </a:cxn>
                <a:cxn ang="0">
                  <a:pos x="167" y="96"/>
                </a:cxn>
                <a:cxn ang="0">
                  <a:pos x="161" y="82"/>
                </a:cxn>
                <a:cxn ang="0">
                  <a:pos x="152" y="69"/>
                </a:cxn>
                <a:cxn ang="0">
                  <a:pos x="142" y="57"/>
                </a:cxn>
                <a:cxn ang="0">
                  <a:pos x="142" y="57"/>
                </a:cxn>
                <a:cxn ang="0">
                  <a:pos x="135" y="50"/>
                </a:cxn>
                <a:cxn ang="0">
                  <a:pos x="135" y="50"/>
                </a:cxn>
              </a:cxnLst>
              <a:rect l="0" t="0" r="r" b="b"/>
              <a:pathLst>
                <a:path w="183" h="189">
                  <a:moveTo>
                    <a:pt x="135" y="50"/>
                  </a:moveTo>
                  <a:lnTo>
                    <a:pt x="135" y="50"/>
                  </a:lnTo>
                  <a:lnTo>
                    <a:pt x="122" y="38"/>
                  </a:lnTo>
                  <a:lnTo>
                    <a:pt x="110" y="28"/>
                  </a:lnTo>
                  <a:lnTo>
                    <a:pt x="95" y="20"/>
                  </a:lnTo>
                  <a:lnTo>
                    <a:pt x="81" y="13"/>
                  </a:lnTo>
                  <a:lnTo>
                    <a:pt x="64" y="6"/>
                  </a:lnTo>
                  <a:lnTo>
                    <a:pt x="49" y="3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8"/>
                  </a:lnTo>
                  <a:lnTo>
                    <a:pt x="0" y="1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62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10" y="70"/>
                  </a:lnTo>
                  <a:lnTo>
                    <a:pt x="16" y="72"/>
                  </a:lnTo>
                  <a:lnTo>
                    <a:pt x="16" y="72"/>
                  </a:lnTo>
                  <a:lnTo>
                    <a:pt x="34" y="74"/>
                  </a:lnTo>
                  <a:lnTo>
                    <a:pt x="53" y="81"/>
                  </a:lnTo>
                  <a:lnTo>
                    <a:pt x="68" y="89"/>
                  </a:lnTo>
                  <a:lnTo>
                    <a:pt x="83" y="101"/>
                  </a:lnTo>
                  <a:lnTo>
                    <a:pt x="83" y="101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97" y="119"/>
                  </a:lnTo>
                  <a:lnTo>
                    <a:pt x="105" y="136"/>
                  </a:lnTo>
                  <a:lnTo>
                    <a:pt x="108" y="153"/>
                  </a:lnTo>
                  <a:lnTo>
                    <a:pt x="110" y="170"/>
                  </a:lnTo>
                  <a:lnTo>
                    <a:pt x="110" y="170"/>
                  </a:lnTo>
                  <a:lnTo>
                    <a:pt x="112" y="177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8" y="185"/>
                  </a:lnTo>
                  <a:lnTo>
                    <a:pt x="125" y="187"/>
                  </a:lnTo>
                  <a:lnTo>
                    <a:pt x="167" y="189"/>
                  </a:lnTo>
                  <a:lnTo>
                    <a:pt x="167" y="189"/>
                  </a:lnTo>
                  <a:lnTo>
                    <a:pt x="172" y="187"/>
                  </a:lnTo>
                  <a:lnTo>
                    <a:pt x="177" y="183"/>
                  </a:lnTo>
                  <a:lnTo>
                    <a:pt x="181" y="178"/>
                  </a:lnTo>
                  <a:lnTo>
                    <a:pt x="183" y="173"/>
                  </a:lnTo>
                  <a:lnTo>
                    <a:pt x="183" y="173"/>
                  </a:lnTo>
                  <a:lnTo>
                    <a:pt x="183" y="156"/>
                  </a:lnTo>
                  <a:lnTo>
                    <a:pt x="181" y="141"/>
                  </a:lnTo>
                  <a:lnTo>
                    <a:pt x="177" y="126"/>
                  </a:lnTo>
                  <a:lnTo>
                    <a:pt x="172" y="111"/>
                  </a:lnTo>
                  <a:lnTo>
                    <a:pt x="167" y="96"/>
                  </a:lnTo>
                  <a:lnTo>
                    <a:pt x="161" y="82"/>
                  </a:lnTo>
                  <a:lnTo>
                    <a:pt x="152" y="69"/>
                  </a:lnTo>
                  <a:lnTo>
                    <a:pt x="142" y="57"/>
                  </a:lnTo>
                  <a:lnTo>
                    <a:pt x="142" y="57"/>
                  </a:lnTo>
                  <a:lnTo>
                    <a:pt x="135" y="50"/>
                  </a:lnTo>
                  <a:lnTo>
                    <a:pt x="135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396"/>
              <a:endParaRPr lang="zh-CN" altLang="en-US" dirty="0"/>
            </a:p>
          </p:txBody>
        </p:sp>
        <p:sp>
          <p:nvSpPr>
            <p:cNvPr id="67" name="Freeform 61"/>
            <p:cNvSpPr>
              <a:spLocks noEditPoints="1"/>
            </p:cNvSpPr>
            <p:nvPr/>
          </p:nvSpPr>
          <p:spPr bwMode="auto">
            <a:xfrm>
              <a:off x="15730530" y="3460748"/>
              <a:ext cx="765174" cy="931863"/>
            </a:xfrm>
            <a:custGeom>
              <a:avLst/>
              <a:gdLst/>
              <a:ahLst/>
              <a:cxnLst>
                <a:cxn ang="0">
                  <a:pos x="157" y="1174"/>
                </a:cxn>
                <a:cxn ang="0">
                  <a:pos x="963" y="1174"/>
                </a:cxn>
                <a:cxn ang="0">
                  <a:pos x="842" y="1026"/>
                </a:cxn>
                <a:cxn ang="0">
                  <a:pos x="579" y="248"/>
                </a:cxn>
                <a:cxn ang="0">
                  <a:pos x="590" y="238"/>
                </a:cxn>
                <a:cxn ang="0">
                  <a:pos x="611" y="215"/>
                </a:cxn>
                <a:cxn ang="0">
                  <a:pos x="626" y="186"/>
                </a:cxn>
                <a:cxn ang="0">
                  <a:pos x="634" y="154"/>
                </a:cxn>
                <a:cxn ang="0">
                  <a:pos x="634" y="137"/>
                </a:cxn>
                <a:cxn ang="0">
                  <a:pos x="633" y="110"/>
                </a:cxn>
                <a:cxn ang="0">
                  <a:pos x="624" y="85"/>
                </a:cxn>
                <a:cxn ang="0">
                  <a:pos x="611" y="61"/>
                </a:cxn>
                <a:cxn ang="0">
                  <a:pos x="594" y="41"/>
                </a:cxn>
                <a:cxn ang="0">
                  <a:pos x="573" y="24"/>
                </a:cxn>
                <a:cxn ang="0">
                  <a:pos x="552" y="10"/>
                </a:cxn>
                <a:cxn ang="0">
                  <a:pos x="525" y="4"/>
                </a:cxn>
                <a:cxn ang="0">
                  <a:pos x="498" y="0"/>
                </a:cxn>
                <a:cxn ang="0">
                  <a:pos x="484" y="0"/>
                </a:cxn>
                <a:cxn ang="0">
                  <a:pos x="457" y="7"/>
                </a:cxn>
                <a:cxn ang="0">
                  <a:pos x="432" y="17"/>
                </a:cxn>
                <a:cxn ang="0">
                  <a:pos x="410" y="31"/>
                </a:cxn>
                <a:cxn ang="0">
                  <a:pos x="391" y="49"/>
                </a:cxn>
                <a:cxn ang="0">
                  <a:pos x="376" y="71"/>
                </a:cxn>
                <a:cxn ang="0">
                  <a:pos x="366" y="96"/>
                </a:cxn>
                <a:cxn ang="0">
                  <a:pos x="361" y="123"/>
                </a:cxn>
                <a:cxn ang="0">
                  <a:pos x="359" y="137"/>
                </a:cxn>
                <a:cxn ang="0">
                  <a:pos x="364" y="169"/>
                </a:cxn>
                <a:cxn ang="0">
                  <a:pos x="374" y="198"/>
                </a:cxn>
                <a:cxn ang="0">
                  <a:pos x="391" y="223"/>
                </a:cxn>
                <a:cxn ang="0">
                  <a:pos x="412" y="245"/>
                </a:cxn>
                <a:cxn ang="0">
                  <a:pos x="121" y="1026"/>
                </a:cxn>
                <a:cxn ang="0">
                  <a:pos x="0" y="1174"/>
                </a:cxn>
                <a:cxn ang="0">
                  <a:pos x="415" y="977"/>
                </a:cxn>
                <a:cxn ang="0">
                  <a:pos x="698" y="1026"/>
                </a:cxn>
                <a:cxn ang="0">
                  <a:pos x="442" y="478"/>
                </a:cxn>
                <a:cxn ang="0">
                  <a:pos x="410" y="597"/>
                </a:cxn>
                <a:cxn ang="0">
                  <a:pos x="467" y="387"/>
                </a:cxn>
                <a:cxn ang="0">
                  <a:pos x="533" y="429"/>
                </a:cxn>
                <a:cxn ang="0">
                  <a:pos x="582" y="604"/>
                </a:cxn>
                <a:cxn ang="0">
                  <a:pos x="450" y="678"/>
                </a:cxn>
                <a:cxn ang="0">
                  <a:pos x="369" y="743"/>
                </a:cxn>
                <a:cxn ang="0">
                  <a:pos x="324" y="910"/>
                </a:cxn>
              </a:cxnLst>
              <a:rect l="0" t="0" r="r" b="b"/>
              <a:pathLst>
                <a:path w="963" h="1174">
                  <a:moveTo>
                    <a:pt x="0" y="1174"/>
                  </a:moveTo>
                  <a:lnTo>
                    <a:pt x="157" y="1174"/>
                  </a:lnTo>
                  <a:lnTo>
                    <a:pt x="833" y="1174"/>
                  </a:lnTo>
                  <a:lnTo>
                    <a:pt x="963" y="1174"/>
                  </a:lnTo>
                  <a:lnTo>
                    <a:pt x="918" y="1120"/>
                  </a:lnTo>
                  <a:lnTo>
                    <a:pt x="842" y="1026"/>
                  </a:lnTo>
                  <a:lnTo>
                    <a:pt x="793" y="1026"/>
                  </a:lnTo>
                  <a:lnTo>
                    <a:pt x="579" y="248"/>
                  </a:lnTo>
                  <a:lnTo>
                    <a:pt x="579" y="248"/>
                  </a:lnTo>
                  <a:lnTo>
                    <a:pt x="590" y="238"/>
                  </a:lnTo>
                  <a:lnTo>
                    <a:pt x="602" y="226"/>
                  </a:lnTo>
                  <a:lnTo>
                    <a:pt x="611" y="215"/>
                  </a:lnTo>
                  <a:lnTo>
                    <a:pt x="619" y="201"/>
                  </a:lnTo>
                  <a:lnTo>
                    <a:pt x="626" y="186"/>
                  </a:lnTo>
                  <a:lnTo>
                    <a:pt x="631" y="171"/>
                  </a:lnTo>
                  <a:lnTo>
                    <a:pt x="634" y="154"/>
                  </a:lnTo>
                  <a:lnTo>
                    <a:pt x="634" y="137"/>
                  </a:lnTo>
                  <a:lnTo>
                    <a:pt x="634" y="137"/>
                  </a:lnTo>
                  <a:lnTo>
                    <a:pt x="634" y="123"/>
                  </a:lnTo>
                  <a:lnTo>
                    <a:pt x="633" y="110"/>
                  </a:lnTo>
                  <a:lnTo>
                    <a:pt x="629" y="96"/>
                  </a:lnTo>
                  <a:lnTo>
                    <a:pt x="624" y="85"/>
                  </a:lnTo>
                  <a:lnTo>
                    <a:pt x="617" y="71"/>
                  </a:lnTo>
                  <a:lnTo>
                    <a:pt x="611" y="61"/>
                  </a:lnTo>
                  <a:lnTo>
                    <a:pt x="604" y="49"/>
                  </a:lnTo>
                  <a:lnTo>
                    <a:pt x="594" y="41"/>
                  </a:lnTo>
                  <a:lnTo>
                    <a:pt x="585" y="31"/>
                  </a:lnTo>
                  <a:lnTo>
                    <a:pt x="573" y="24"/>
                  </a:lnTo>
                  <a:lnTo>
                    <a:pt x="563" y="17"/>
                  </a:lnTo>
                  <a:lnTo>
                    <a:pt x="552" y="10"/>
                  </a:lnTo>
                  <a:lnTo>
                    <a:pt x="538" y="7"/>
                  </a:lnTo>
                  <a:lnTo>
                    <a:pt x="525" y="4"/>
                  </a:lnTo>
                  <a:lnTo>
                    <a:pt x="511" y="0"/>
                  </a:lnTo>
                  <a:lnTo>
                    <a:pt x="498" y="0"/>
                  </a:lnTo>
                  <a:lnTo>
                    <a:pt x="498" y="0"/>
                  </a:lnTo>
                  <a:lnTo>
                    <a:pt x="484" y="0"/>
                  </a:lnTo>
                  <a:lnTo>
                    <a:pt x="469" y="4"/>
                  </a:lnTo>
                  <a:lnTo>
                    <a:pt x="457" y="7"/>
                  </a:lnTo>
                  <a:lnTo>
                    <a:pt x="444" y="10"/>
                  </a:lnTo>
                  <a:lnTo>
                    <a:pt x="432" y="17"/>
                  </a:lnTo>
                  <a:lnTo>
                    <a:pt x="420" y="24"/>
                  </a:lnTo>
                  <a:lnTo>
                    <a:pt x="410" y="31"/>
                  </a:lnTo>
                  <a:lnTo>
                    <a:pt x="400" y="41"/>
                  </a:lnTo>
                  <a:lnTo>
                    <a:pt x="391" y="49"/>
                  </a:lnTo>
                  <a:lnTo>
                    <a:pt x="383" y="61"/>
                  </a:lnTo>
                  <a:lnTo>
                    <a:pt x="376" y="71"/>
                  </a:lnTo>
                  <a:lnTo>
                    <a:pt x="371" y="85"/>
                  </a:lnTo>
                  <a:lnTo>
                    <a:pt x="366" y="96"/>
                  </a:lnTo>
                  <a:lnTo>
                    <a:pt x="363" y="110"/>
                  </a:lnTo>
                  <a:lnTo>
                    <a:pt x="361" y="123"/>
                  </a:lnTo>
                  <a:lnTo>
                    <a:pt x="359" y="137"/>
                  </a:lnTo>
                  <a:lnTo>
                    <a:pt x="359" y="137"/>
                  </a:lnTo>
                  <a:lnTo>
                    <a:pt x="361" y="154"/>
                  </a:lnTo>
                  <a:lnTo>
                    <a:pt x="364" y="169"/>
                  </a:lnTo>
                  <a:lnTo>
                    <a:pt x="368" y="184"/>
                  </a:lnTo>
                  <a:lnTo>
                    <a:pt x="374" y="198"/>
                  </a:lnTo>
                  <a:lnTo>
                    <a:pt x="381" y="211"/>
                  </a:lnTo>
                  <a:lnTo>
                    <a:pt x="391" y="223"/>
                  </a:lnTo>
                  <a:lnTo>
                    <a:pt x="400" y="235"/>
                  </a:lnTo>
                  <a:lnTo>
                    <a:pt x="412" y="245"/>
                  </a:lnTo>
                  <a:lnTo>
                    <a:pt x="197" y="1026"/>
                  </a:lnTo>
                  <a:lnTo>
                    <a:pt x="121" y="1026"/>
                  </a:lnTo>
                  <a:lnTo>
                    <a:pt x="46" y="1120"/>
                  </a:lnTo>
                  <a:lnTo>
                    <a:pt x="0" y="1174"/>
                  </a:lnTo>
                  <a:close/>
                  <a:moveTo>
                    <a:pt x="577" y="1026"/>
                  </a:moveTo>
                  <a:lnTo>
                    <a:pt x="415" y="977"/>
                  </a:lnTo>
                  <a:lnTo>
                    <a:pt x="663" y="898"/>
                  </a:lnTo>
                  <a:lnTo>
                    <a:pt x="698" y="1026"/>
                  </a:lnTo>
                  <a:lnTo>
                    <a:pt x="577" y="1026"/>
                  </a:lnTo>
                  <a:close/>
                  <a:moveTo>
                    <a:pt x="442" y="478"/>
                  </a:moveTo>
                  <a:lnTo>
                    <a:pt x="526" y="532"/>
                  </a:lnTo>
                  <a:lnTo>
                    <a:pt x="410" y="597"/>
                  </a:lnTo>
                  <a:lnTo>
                    <a:pt x="442" y="478"/>
                  </a:lnTo>
                  <a:close/>
                  <a:moveTo>
                    <a:pt x="467" y="387"/>
                  </a:moveTo>
                  <a:lnTo>
                    <a:pt x="494" y="287"/>
                  </a:lnTo>
                  <a:lnTo>
                    <a:pt x="533" y="429"/>
                  </a:lnTo>
                  <a:lnTo>
                    <a:pt x="467" y="387"/>
                  </a:lnTo>
                  <a:close/>
                  <a:moveTo>
                    <a:pt x="582" y="604"/>
                  </a:moveTo>
                  <a:lnTo>
                    <a:pt x="622" y="753"/>
                  </a:lnTo>
                  <a:lnTo>
                    <a:pt x="450" y="678"/>
                  </a:lnTo>
                  <a:lnTo>
                    <a:pt x="582" y="604"/>
                  </a:lnTo>
                  <a:close/>
                  <a:moveTo>
                    <a:pt x="369" y="743"/>
                  </a:moveTo>
                  <a:lnTo>
                    <a:pt x="573" y="830"/>
                  </a:lnTo>
                  <a:lnTo>
                    <a:pt x="324" y="910"/>
                  </a:lnTo>
                  <a:lnTo>
                    <a:pt x="369" y="7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396"/>
              <a:endParaRPr lang="zh-CN" altLang="en-US" dirty="0"/>
            </a:p>
          </p:txBody>
        </p:sp>
      </p:grpSp>
      <p:cxnSp>
        <p:nvCxnSpPr>
          <p:cNvPr id="68" name="肘形连接符 122"/>
          <p:cNvCxnSpPr/>
          <p:nvPr/>
        </p:nvCxnSpPr>
        <p:spPr>
          <a:xfrm rot="5400000" flipH="1" flipV="1">
            <a:off x="8159379" y="3272711"/>
            <a:ext cx="1236026" cy="963806"/>
          </a:xfrm>
          <a:prstGeom prst="bentConnector3">
            <a:avLst>
              <a:gd name="adj1" fmla="val 64664"/>
            </a:avLst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1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820" y="3398401"/>
            <a:ext cx="592450" cy="594850"/>
          </a:xfrm>
          <a:prstGeom prst="ellipse">
            <a:avLst/>
          </a:prstGeom>
          <a:ln>
            <a:noFill/>
          </a:ln>
        </p:spPr>
      </p:pic>
      <p:sp>
        <p:nvSpPr>
          <p:cNvPr id="70" name="Freeform 63"/>
          <p:cNvSpPr>
            <a:spLocks/>
          </p:cNvSpPr>
          <p:nvPr/>
        </p:nvSpPr>
        <p:spPr bwMode="auto">
          <a:xfrm rot="4081786">
            <a:off x="4778812" y="1950587"/>
            <a:ext cx="196003" cy="669540"/>
          </a:xfrm>
          <a:custGeom>
            <a:avLst/>
            <a:gdLst/>
            <a:ahLst/>
            <a:cxnLst>
              <a:cxn ang="0">
                <a:pos x="4913" y="0"/>
              </a:cxn>
              <a:cxn ang="0">
                <a:pos x="11380" y="9251"/>
              </a:cxn>
              <a:cxn ang="0">
                <a:pos x="8661" y="9251"/>
              </a:cxn>
              <a:cxn ang="0">
                <a:pos x="8667" y="9270"/>
              </a:cxn>
              <a:cxn ang="0">
                <a:pos x="4712" y="9270"/>
              </a:cxn>
              <a:cxn ang="0">
                <a:pos x="6491" y="16420"/>
              </a:cxn>
              <a:cxn ang="0">
                <a:pos x="0" y="7132"/>
              </a:cxn>
              <a:cxn ang="0">
                <a:pos x="6689" y="7132"/>
              </a:cxn>
              <a:cxn ang="0">
                <a:pos x="4913" y="0"/>
              </a:cxn>
            </a:cxnLst>
            <a:rect l="0" t="0" r="r" b="b"/>
            <a:pathLst>
              <a:path w="11380" h="16420">
                <a:moveTo>
                  <a:pt x="4913" y="0"/>
                </a:moveTo>
                <a:lnTo>
                  <a:pt x="11380" y="9251"/>
                </a:lnTo>
                <a:lnTo>
                  <a:pt x="8661" y="9251"/>
                </a:lnTo>
                <a:lnTo>
                  <a:pt x="8667" y="9270"/>
                </a:lnTo>
                <a:lnTo>
                  <a:pt x="4712" y="9270"/>
                </a:lnTo>
                <a:lnTo>
                  <a:pt x="6491" y="16420"/>
                </a:lnTo>
                <a:lnTo>
                  <a:pt x="0" y="7132"/>
                </a:lnTo>
                <a:lnTo>
                  <a:pt x="6689" y="7132"/>
                </a:lnTo>
                <a:lnTo>
                  <a:pt x="4913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35" tIns="60968" rIns="121935" bIns="60968" numCol="1" anchor="t" anchorCtr="0" compatLnSpc="1">
            <a:prstTxWarp prst="textNoShape">
              <a:avLst/>
            </a:prstTxWarp>
          </a:bodyPr>
          <a:lstStyle/>
          <a:p>
            <a:endParaRPr lang="zh-CN" altLang="en-US" b="1"/>
          </a:p>
        </p:txBody>
      </p:sp>
      <p:cxnSp>
        <p:nvCxnSpPr>
          <p:cNvPr id="73" name="Straight Connector 90"/>
          <p:cNvCxnSpPr>
            <a:endCxn id="16" idx="47"/>
          </p:cNvCxnSpPr>
          <p:nvPr/>
        </p:nvCxnSpPr>
        <p:spPr bwMode="auto">
          <a:xfrm flipH="1">
            <a:off x="6634115" y="1646614"/>
            <a:ext cx="903875" cy="2981706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4" name="图片 3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40928" y="4713235"/>
            <a:ext cx="505610" cy="194344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cxnSp>
        <p:nvCxnSpPr>
          <p:cNvPr id="76" name="Straight Connector 98"/>
          <p:cNvCxnSpPr/>
          <p:nvPr/>
        </p:nvCxnSpPr>
        <p:spPr bwMode="auto">
          <a:xfrm flipH="1">
            <a:off x="2073668" y="2734834"/>
            <a:ext cx="10131" cy="311938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7" name="Rectangle 61"/>
          <p:cNvSpPr>
            <a:spLocks noChangeArrowheads="1"/>
          </p:cNvSpPr>
          <p:nvPr/>
        </p:nvSpPr>
        <p:spPr bwMode="auto">
          <a:xfrm flipH="1">
            <a:off x="757022" y="5018066"/>
            <a:ext cx="304209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1219352">
              <a:buClrTx/>
              <a:buNone/>
              <a:defRPr/>
            </a:pPr>
            <a:r>
              <a:rPr lang="ru-RU" altLang="zh-CN" sz="1600" kern="0" dirty="0">
                <a:cs typeface="Arial" pitchFamily="34" charset="0"/>
              </a:rPr>
              <a:t>Мониторинг превентивного обслуживания строительной техники</a:t>
            </a:r>
            <a:endParaRPr lang="zh-CN" altLang="zh-CN" sz="6400" kern="0" dirty="0">
              <a:cs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526673" y="227060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MNO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1754052" y="1165877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IoT MVNO</a:t>
            </a:r>
            <a:endParaRPr lang="ru-RU" dirty="0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545911" y="886219"/>
            <a:ext cx="3405839" cy="50004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Freeform 8"/>
          <p:cNvSpPr>
            <a:spLocks/>
          </p:cNvSpPr>
          <p:nvPr/>
        </p:nvSpPr>
        <p:spPr bwMode="auto">
          <a:xfrm>
            <a:off x="4510641" y="1737921"/>
            <a:ext cx="2249241" cy="1202166"/>
          </a:xfrm>
          <a:custGeom>
            <a:avLst/>
            <a:gdLst/>
            <a:ahLst/>
            <a:cxnLst>
              <a:cxn ang="0">
                <a:pos x="155" y="640"/>
              </a:cxn>
              <a:cxn ang="0">
                <a:pos x="114" y="626"/>
              </a:cxn>
              <a:cxn ang="0">
                <a:pos x="68" y="604"/>
              </a:cxn>
              <a:cxn ang="0">
                <a:pos x="26" y="563"/>
              </a:cxn>
              <a:cxn ang="0">
                <a:pos x="8" y="526"/>
              </a:cxn>
              <a:cxn ang="0">
                <a:pos x="0" y="491"/>
              </a:cxn>
              <a:cxn ang="0">
                <a:pos x="5" y="449"/>
              </a:cxn>
              <a:cxn ang="0">
                <a:pos x="12" y="419"/>
              </a:cxn>
              <a:cxn ang="0">
                <a:pos x="36" y="370"/>
              </a:cxn>
              <a:cxn ang="0">
                <a:pos x="86" y="315"/>
              </a:cxn>
              <a:cxn ang="0">
                <a:pos x="141" y="284"/>
              </a:cxn>
              <a:cxn ang="0">
                <a:pos x="188" y="269"/>
              </a:cxn>
              <a:cxn ang="0">
                <a:pos x="216" y="264"/>
              </a:cxn>
              <a:cxn ang="0">
                <a:pos x="222" y="231"/>
              </a:cxn>
              <a:cxn ang="0">
                <a:pos x="246" y="174"/>
              </a:cxn>
              <a:cxn ang="0">
                <a:pos x="299" y="108"/>
              </a:cxn>
              <a:cxn ang="0">
                <a:pos x="339" y="75"/>
              </a:cxn>
              <a:cxn ang="0">
                <a:pos x="392" y="47"/>
              </a:cxn>
              <a:cxn ang="0">
                <a:pos x="456" y="23"/>
              </a:cxn>
              <a:cxn ang="0">
                <a:pos x="536" y="6"/>
              </a:cxn>
              <a:cxn ang="0">
                <a:pos x="591" y="0"/>
              </a:cxn>
              <a:cxn ang="0">
                <a:pos x="665" y="1"/>
              </a:cxn>
              <a:cxn ang="0">
                <a:pos x="729" y="14"/>
              </a:cxn>
              <a:cxn ang="0">
                <a:pos x="803" y="38"/>
              </a:cxn>
              <a:cxn ang="0">
                <a:pos x="886" y="87"/>
              </a:cxn>
              <a:cxn ang="0">
                <a:pos x="937" y="137"/>
              </a:cxn>
              <a:cxn ang="0">
                <a:pos x="961" y="167"/>
              </a:cxn>
              <a:cxn ang="0">
                <a:pos x="1018" y="141"/>
              </a:cxn>
              <a:cxn ang="0">
                <a:pos x="1076" y="126"/>
              </a:cxn>
              <a:cxn ang="0">
                <a:pos x="1147" y="125"/>
              </a:cxn>
              <a:cxn ang="0">
                <a:pos x="1210" y="141"/>
              </a:cxn>
              <a:cxn ang="0">
                <a:pos x="1247" y="162"/>
              </a:cxn>
              <a:cxn ang="0">
                <a:pos x="1282" y="192"/>
              </a:cxn>
              <a:cxn ang="0">
                <a:pos x="1310" y="242"/>
              </a:cxn>
              <a:cxn ang="0">
                <a:pos x="1319" y="288"/>
              </a:cxn>
              <a:cxn ang="0">
                <a:pos x="1316" y="340"/>
              </a:cxn>
              <a:cxn ang="0">
                <a:pos x="1310" y="359"/>
              </a:cxn>
              <a:cxn ang="0">
                <a:pos x="1354" y="380"/>
              </a:cxn>
              <a:cxn ang="0">
                <a:pos x="1390" y="409"/>
              </a:cxn>
              <a:cxn ang="0">
                <a:pos x="1418" y="449"/>
              </a:cxn>
              <a:cxn ang="0">
                <a:pos x="1430" y="505"/>
              </a:cxn>
              <a:cxn ang="0">
                <a:pos x="1424" y="539"/>
              </a:cxn>
              <a:cxn ang="0">
                <a:pos x="1411" y="569"/>
              </a:cxn>
              <a:cxn ang="0">
                <a:pos x="1384" y="601"/>
              </a:cxn>
              <a:cxn ang="0">
                <a:pos x="1333" y="631"/>
              </a:cxn>
              <a:cxn ang="0">
                <a:pos x="1280" y="643"/>
              </a:cxn>
              <a:cxn ang="0">
                <a:pos x="1222" y="646"/>
              </a:cxn>
            </a:cxnLst>
            <a:rect l="0" t="0" r="r" b="b"/>
            <a:pathLst>
              <a:path w="1430" h="646">
                <a:moveTo>
                  <a:pt x="1222" y="646"/>
                </a:moveTo>
                <a:lnTo>
                  <a:pt x="155" y="640"/>
                </a:lnTo>
                <a:lnTo>
                  <a:pt x="155" y="640"/>
                </a:lnTo>
                <a:lnTo>
                  <a:pt x="147" y="637"/>
                </a:lnTo>
                <a:lnTo>
                  <a:pt x="126" y="632"/>
                </a:lnTo>
                <a:lnTo>
                  <a:pt x="114" y="626"/>
                </a:lnTo>
                <a:lnTo>
                  <a:pt x="99" y="620"/>
                </a:lnTo>
                <a:lnTo>
                  <a:pt x="84" y="613"/>
                </a:lnTo>
                <a:lnTo>
                  <a:pt x="68" y="604"/>
                </a:lnTo>
                <a:lnTo>
                  <a:pt x="53" y="592"/>
                </a:lnTo>
                <a:lnTo>
                  <a:pt x="39" y="578"/>
                </a:lnTo>
                <a:lnTo>
                  <a:pt x="26" y="563"/>
                </a:lnTo>
                <a:lnTo>
                  <a:pt x="15" y="545"/>
                </a:lnTo>
                <a:lnTo>
                  <a:pt x="11" y="536"/>
                </a:lnTo>
                <a:lnTo>
                  <a:pt x="8" y="526"/>
                </a:lnTo>
                <a:lnTo>
                  <a:pt x="5" y="515"/>
                </a:lnTo>
                <a:lnTo>
                  <a:pt x="2" y="503"/>
                </a:lnTo>
                <a:lnTo>
                  <a:pt x="0" y="491"/>
                </a:lnTo>
                <a:lnTo>
                  <a:pt x="0" y="478"/>
                </a:lnTo>
                <a:lnTo>
                  <a:pt x="2" y="464"/>
                </a:lnTo>
                <a:lnTo>
                  <a:pt x="5" y="449"/>
                </a:lnTo>
                <a:lnTo>
                  <a:pt x="5" y="449"/>
                </a:lnTo>
                <a:lnTo>
                  <a:pt x="8" y="434"/>
                </a:lnTo>
                <a:lnTo>
                  <a:pt x="12" y="419"/>
                </a:lnTo>
                <a:lnTo>
                  <a:pt x="17" y="406"/>
                </a:lnTo>
                <a:lnTo>
                  <a:pt x="23" y="392"/>
                </a:lnTo>
                <a:lnTo>
                  <a:pt x="36" y="370"/>
                </a:lnTo>
                <a:lnTo>
                  <a:pt x="51" y="349"/>
                </a:lnTo>
                <a:lnTo>
                  <a:pt x="68" y="331"/>
                </a:lnTo>
                <a:lnTo>
                  <a:pt x="86" y="315"/>
                </a:lnTo>
                <a:lnTo>
                  <a:pt x="104" y="303"/>
                </a:lnTo>
                <a:lnTo>
                  <a:pt x="123" y="293"/>
                </a:lnTo>
                <a:lnTo>
                  <a:pt x="141" y="284"/>
                </a:lnTo>
                <a:lnTo>
                  <a:pt x="158" y="278"/>
                </a:lnTo>
                <a:lnTo>
                  <a:pt x="174" y="273"/>
                </a:lnTo>
                <a:lnTo>
                  <a:pt x="188" y="269"/>
                </a:lnTo>
                <a:lnTo>
                  <a:pt x="209" y="266"/>
                </a:lnTo>
                <a:lnTo>
                  <a:pt x="216" y="264"/>
                </a:lnTo>
                <a:lnTo>
                  <a:pt x="216" y="264"/>
                </a:lnTo>
                <a:lnTo>
                  <a:pt x="218" y="255"/>
                </a:lnTo>
                <a:lnTo>
                  <a:pt x="219" y="245"/>
                </a:lnTo>
                <a:lnTo>
                  <a:pt x="222" y="231"/>
                </a:lnTo>
                <a:lnTo>
                  <a:pt x="228" y="213"/>
                </a:lnTo>
                <a:lnTo>
                  <a:pt x="236" y="195"/>
                </a:lnTo>
                <a:lnTo>
                  <a:pt x="246" y="174"/>
                </a:lnTo>
                <a:lnTo>
                  <a:pt x="260" y="152"/>
                </a:lnTo>
                <a:lnTo>
                  <a:pt x="278" y="131"/>
                </a:lnTo>
                <a:lnTo>
                  <a:pt x="299" y="108"/>
                </a:lnTo>
                <a:lnTo>
                  <a:pt x="311" y="96"/>
                </a:lnTo>
                <a:lnTo>
                  <a:pt x="326" y="86"/>
                </a:lnTo>
                <a:lnTo>
                  <a:pt x="339" y="75"/>
                </a:lnTo>
                <a:lnTo>
                  <a:pt x="356" y="66"/>
                </a:lnTo>
                <a:lnTo>
                  <a:pt x="374" y="56"/>
                </a:lnTo>
                <a:lnTo>
                  <a:pt x="392" y="47"/>
                </a:lnTo>
                <a:lnTo>
                  <a:pt x="413" y="38"/>
                </a:lnTo>
                <a:lnTo>
                  <a:pt x="434" y="30"/>
                </a:lnTo>
                <a:lnTo>
                  <a:pt x="456" y="23"/>
                </a:lnTo>
                <a:lnTo>
                  <a:pt x="482" y="17"/>
                </a:lnTo>
                <a:lnTo>
                  <a:pt x="509" y="11"/>
                </a:lnTo>
                <a:lnTo>
                  <a:pt x="536" y="6"/>
                </a:lnTo>
                <a:lnTo>
                  <a:pt x="536" y="6"/>
                </a:lnTo>
                <a:lnTo>
                  <a:pt x="564" y="3"/>
                </a:lnTo>
                <a:lnTo>
                  <a:pt x="591" y="0"/>
                </a:lnTo>
                <a:lnTo>
                  <a:pt x="617" y="0"/>
                </a:lnTo>
                <a:lnTo>
                  <a:pt x="641" y="0"/>
                </a:lnTo>
                <a:lnTo>
                  <a:pt x="665" y="1"/>
                </a:lnTo>
                <a:lnTo>
                  <a:pt x="687" y="4"/>
                </a:lnTo>
                <a:lnTo>
                  <a:pt x="708" y="9"/>
                </a:lnTo>
                <a:lnTo>
                  <a:pt x="729" y="14"/>
                </a:lnTo>
                <a:lnTo>
                  <a:pt x="749" y="18"/>
                </a:lnTo>
                <a:lnTo>
                  <a:pt x="768" y="24"/>
                </a:lnTo>
                <a:lnTo>
                  <a:pt x="803" y="38"/>
                </a:lnTo>
                <a:lnTo>
                  <a:pt x="835" y="54"/>
                </a:lnTo>
                <a:lnTo>
                  <a:pt x="862" y="71"/>
                </a:lnTo>
                <a:lnTo>
                  <a:pt x="886" y="87"/>
                </a:lnTo>
                <a:lnTo>
                  <a:pt x="907" y="105"/>
                </a:lnTo>
                <a:lnTo>
                  <a:pt x="923" y="122"/>
                </a:lnTo>
                <a:lnTo>
                  <a:pt x="937" y="137"/>
                </a:lnTo>
                <a:lnTo>
                  <a:pt x="955" y="159"/>
                </a:lnTo>
                <a:lnTo>
                  <a:pt x="961" y="167"/>
                </a:lnTo>
                <a:lnTo>
                  <a:pt x="961" y="167"/>
                </a:lnTo>
                <a:lnTo>
                  <a:pt x="968" y="164"/>
                </a:lnTo>
                <a:lnTo>
                  <a:pt x="988" y="153"/>
                </a:lnTo>
                <a:lnTo>
                  <a:pt x="1018" y="141"/>
                </a:lnTo>
                <a:lnTo>
                  <a:pt x="1036" y="135"/>
                </a:lnTo>
                <a:lnTo>
                  <a:pt x="1055" y="131"/>
                </a:lnTo>
                <a:lnTo>
                  <a:pt x="1076" y="126"/>
                </a:lnTo>
                <a:lnTo>
                  <a:pt x="1099" y="123"/>
                </a:lnTo>
                <a:lnTo>
                  <a:pt x="1123" y="123"/>
                </a:lnTo>
                <a:lnTo>
                  <a:pt x="1147" y="125"/>
                </a:lnTo>
                <a:lnTo>
                  <a:pt x="1172" y="128"/>
                </a:lnTo>
                <a:lnTo>
                  <a:pt x="1198" y="137"/>
                </a:lnTo>
                <a:lnTo>
                  <a:pt x="1210" y="141"/>
                </a:lnTo>
                <a:lnTo>
                  <a:pt x="1222" y="147"/>
                </a:lnTo>
                <a:lnTo>
                  <a:pt x="1235" y="155"/>
                </a:lnTo>
                <a:lnTo>
                  <a:pt x="1247" y="162"/>
                </a:lnTo>
                <a:lnTo>
                  <a:pt x="1247" y="162"/>
                </a:lnTo>
                <a:lnTo>
                  <a:pt x="1265" y="177"/>
                </a:lnTo>
                <a:lnTo>
                  <a:pt x="1282" y="192"/>
                </a:lnTo>
                <a:lnTo>
                  <a:pt x="1294" y="209"/>
                </a:lnTo>
                <a:lnTo>
                  <a:pt x="1303" y="225"/>
                </a:lnTo>
                <a:lnTo>
                  <a:pt x="1310" y="242"/>
                </a:lnTo>
                <a:lnTo>
                  <a:pt x="1315" y="258"/>
                </a:lnTo>
                <a:lnTo>
                  <a:pt x="1318" y="273"/>
                </a:lnTo>
                <a:lnTo>
                  <a:pt x="1319" y="288"/>
                </a:lnTo>
                <a:lnTo>
                  <a:pt x="1321" y="303"/>
                </a:lnTo>
                <a:lnTo>
                  <a:pt x="1319" y="317"/>
                </a:lnTo>
                <a:lnTo>
                  <a:pt x="1316" y="340"/>
                </a:lnTo>
                <a:lnTo>
                  <a:pt x="1313" y="355"/>
                </a:lnTo>
                <a:lnTo>
                  <a:pt x="1310" y="359"/>
                </a:lnTo>
                <a:lnTo>
                  <a:pt x="1310" y="359"/>
                </a:lnTo>
                <a:lnTo>
                  <a:pt x="1316" y="362"/>
                </a:lnTo>
                <a:lnTo>
                  <a:pt x="1333" y="368"/>
                </a:lnTo>
                <a:lnTo>
                  <a:pt x="1354" y="380"/>
                </a:lnTo>
                <a:lnTo>
                  <a:pt x="1366" y="388"/>
                </a:lnTo>
                <a:lnTo>
                  <a:pt x="1378" y="398"/>
                </a:lnTo>
                <a:lnTo>
                  <a:pt x="1390" y="409"/>
                </a:lnTo>
                <a:lnTo>
                  <a:pt x="1400" y="421"/>
                </a:lnTo>
                <a:lnTo>
                  <a:pt x="1411" y="434"/>
                </a:lnTo>
                <a:lnTo>
                  <a:pt x="1418" y="449"/>
                </a:lnTo>
                <a:lnTo>
                  <a:pt x="1424" y="466"/>
                </a:lnTo>
                <a:lnTo>
                  <a:pt x="1429" y="485"/>
                </a:lnTo>
                <a:lnTo>
                  <a:pt x="1430" y="505"/>
                </a:lnTo>
                <a:lnTo>
                  <a:pt x="1427" y="527"/>
                </a:lnTo>
                <a:lnTo>
                  <a:pt x="1427" y="527"/>
                </a:lnTo>
                <a:lnTo>
                  <a:pt x="1424" y="539"/>
                </a:lnTo>
                <a:lnTo>
                  <a:pt x="1420" y="550"/>
                </a:lnTo>
                <a:lnTo>
                  <a:pt x="1417" y="560"/>
                </a:lnTo>
                <a:lnTo>
                  <a:pt x="1411" y="569"/>
                </a:lnTo>
                <a:lnTo>
                  <a:pt x="1405" y="578"/>
                </a:lnTo>
                <a:lnTo>
                  <a:pt x="1399" y="587"/>
                </a:lnTo>
                <a:lnTo>
                  <a:pt x="1384" y="601"/>
                </a:lnTo>
                <a:lnTo>
                  <a:pt x="1369" y="613"/>
                </a:lnTo>
                <a:lnTo>
                  <a:pt x="1351" y="623"/>
                </a:lnTo>
                <a:lnTo>
                  <a:pt x="1333" y="631"/>
                </a:lnTo>
                <a:lnTo>
                  <a:pt x="1315" y="635"/>
                </a:lnTo>
                <a:lnTo>
                  <a:pt x="1297" y="640"/>
                </a:lnTo>
                <a:lnTo>
                  <a:pt x="1280" y="643"/>
                </a:lnTo>
                <a:lnTo>
                  <a:pt x="1250" y="646"/>
                </a:lnTo>
                <a:lnTo>
                  <a:pt x="1229" y="646"/>
                </a:lnTo>
                <a:lnTo>
                  <a:pt x="1222" y="646"/>
                </a:lnTo>
                <a:lnTo>
                  <a:pt x="1222" y="646"/>
                </a:lnTo>
                <a:close/>
              </a:path>
            </a:pathLst>
          </a:custGeom>
          <a:gradFill>
            <a:gsLst>
              <a:gs pos="0">
                <a:srgbClr val="4F81BD">
                  <a:lumMod val="40000"/>
                  <a:lumOff val="60000"/>
                  <a:alpha val="90000"/>
                </a:srgbClr>
              </a:gs>
              <a:gs pos="10000">
                <a:srgbClr val="226F9E"/>
              </a:gs>
              <a:gs pos="62000">
                <a:srgbClr val="3E6CA4">
                  <a:alpha val="6000"/>
                </a:srgbClr>
              </a:gs>
              <a:gs pos="35000">
                <a:srgbClr val="4F81BD">
                  <a:lumMod val="75000"/>
                  <a:alpha val="37000"/>
                </a:srgbClr>
              </a:gs>
              <a:gs pos="98000">
                <a:srgbClr val="4F81BD">
                  <a:lumMod val="50000"/>
                  <a:alpha val="40000"/>
                </a:srgbClr>
              </a:gs>
            </a:gsLst>
            <a:lin ang="8100000" scaled="1"/>
          </a:gradFill>
          <a:ln w="9525" cap="flat" cmpd="sng" algn="ctr">
            <a:solidFill>
              <a:srgbClr val="8EB4E3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</p:spPr>
        <p:txBody>
          <a:bodyPr lIns="129946" tIns="64973" rIns="82515" bIns="41258" anchor="t" anchorCtr="0"/>
          <a:lstStyle/>
          <a:p>
            <a:pPr algn="ctr" defTabSz="785845">
              <a:lnSpc>
                <a:spcPct val="105000"/>
              </a:lnSpc>
              <a:spcAft>
                <a:spcPts val="1444"/>
              </a:spcAft>
              <a:buClr>
                <a:srgbClr val="CC9900"/>
              </a:buClr>
              <a:buSzPct val="50000"/>
              <a:buNone/>
              <a:defRPr/>
            </a:pPr>
            <a:endParaRPr lang="zh-CN" alt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虚尾箭头 135"/>
          <p:cNvSpPr/>
          <p:nvPr/>
        </p:nvSpPr>
        <p:spPr bwMode="black">
          <a:xfrm flipH="1">
            <a:off x="4189077" y="834760"/>
            <a:ext cx="2937278" cy="1035164"/>
          </a:xfrm>
          <a:prstGeom prst="stripedRightArrow">
            <a:avLst>
              <a:gd name="adj1" fmla="val 58259"/>
              <a:gd name="adj2" fmla="val 29768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6012" tIns="76819" rIns="96012" bIns="76819" anchor="ctr">
            <a:noAutofit/>
          </a:bodyPr>
          <a:lstStyle/>
          <a:p>
            <a:pPr algn="ctr" defTabSz="1097724">
              <a:buClr>
                <a:srgbClr val="C00000"/>
              </a:buClr>
              <a:buSzPct val="60000"/>
              <a:buNone/>
            </a:pPr>
            <a:r>
              <a:rPr lang="ru-RU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itchFamily="34" charset="-122"/>
                <a:cs typeface="Arial" pitchFamily="34" charset="0"/>
              </a:rPr>
              <a:t>Загрузка данных в реальном времени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245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996" y="220108"/>
            <a:ext cx="10515600" cy="1325563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4000" b="1" dirty="0"/>
              <a:t>Превентивное обслуживание строительной техники через </a:t>
            </a:r>
            <a:r>
              <a:rPr lang="en-US" sz="4000" b="1" dirty="0"/>
              <a:t>MVNO IoT</a:t>
            </a:r>
            <a:endParaRPr lang="ru-RU" sz="4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29850" y="6577731"/>
            <a:ext cx="2743200" cy="365125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fld id="{0FFF56B9-48D5-4E30-B2FB-9CD18E2BF275}" type="slidenum">
              <a:rPr lang="ru-RU" smtClean="0"/>
              <a:t>22</a:t>
            </a:fld>
            <a:endParaRPr lang="ru-RU"/>
          </a:p>
        </p:txBody>
      </p:sp>
      <p:sp>
        <p:nvSpPr>
          <p:cNvPr id="5" name="Rounded Rectangle 41"/>
          <p:cNvSpPr/>
          <p:nvPr/>
        </p:nvSpPr>
        <p:spPr>
          <a:xfrm>
            <a:off x="8136450" y="1984867"/>
            <a:ext cx="3442316" cy="441690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27" tIns="45714" rIns="91427" bIns="45714" anchor="ctr"/>
          <a:lstStyle/>
          <a:p>
            <a:pPr algn="ctr" defTabSz="914270" eaLnBrk="0" hangingPunct="0">
              <a:buSzPct val="60000"/>
              <a:buNone/>
            </a:pPr>
            <a:endParaRPr lang="zh-CN" altLang="en-US" kern="0" dirty="0">
              <a:solidFill>
                <a:schemeClr val="tx1"/>
              </a:solidFill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" name="Freeform 385"/>
          <p:cNvSpPr>
            <a:spLocks/>
          </p:cNvSpPr>
          <p:nvPr/>
        </p:nvSpPr>
        <p:spPr bwMode="auto">
          <a:xfrm flipH="1">
            <a:off x="4254363" y="1984867"/>
            <a:ext cx="3699207" cy="4427764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27" tIns="45714" rIns="91427" bIns="45714" anchor="ctr"/>
          <a:lstStyle/>
          <a:p>
            <a:pPr algn="ctr" defTabSz="914270" eaLnBrk="0" hangingPunct="0">
              <a:buSzPct val="60000"/>
              <a:buNone/>
            </a:pPr>
            <a:endParaRPr lang="zh-CN" altLang="en-US" kern="0" dirty="0">
              <a:solidFill>
                <a:schemeClr val="tx1"/>
              </a:solidFill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7" name="Rounded Rectangle 41"/>
          <p:cNvSpPr/>
          <p:nvPr/>
        </p:nvSpPr>
        <p:spPr>
          <a:xfrm>
            <a:off x="467882" y="1955598"/>
            <a:ext cx="3609360" cy="4457034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27" tIns="45714" rIns="91427" bIns="45714" anchor="ctr"/>
          <a:lstStyle/>
          <a:p>
            <a:pPr algn="ctr" defTabSz="914270" eaLnBrk="0" hangingPunct="0">
              <a:buSzPct val="60000"/>
              <a:buNone/>
            </a:pPr>
            <a:endParaRPr lang="zh-CN" altLang="en-US" kern="0" dirty="0">
              <a:solidFill>
                <a:schemeClr val="tx1"/>
              </a:solidFill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 flipH="1">
            <a:off x="5214901" y="3443284"/>
            <a:ext cx="1198347" cy="702397"/>
          </a:xfrm>
          <a:custGeom>
            <a:avLst/>
            <a:gdLst>
              <a:gd name="T0" fmla="*/ 29 w 327"/>
              <a:gd name="T1" fmla="*/ 183 h 184"/>
              <a:gd name="T2" fmla="*/ 199 w 327"/>
              <a:gd name="T3" fmla="*/ 183 h 184"/>
              <a:gd name="T4" fmla="*/ 291 w 327"/>
              <a:gd name="T5" fmla="*/ 183 h 184"/>
              <a:gd name="T6" fmla="*/ 303 w 327"/>
              <a:gd name="T7" fmla="*/ 179 h 184"/>
              <a:gd name="T8" fmla="*/ 313 w 327"/>
              <a:gd name="T9" fmla="*/ 172 h 184"/>
              <a:gd name="T10" fmla="*/ 321 w 327"/>
              <a:gd name="T11" fmla="*/ 162 h 184"/>
              <a:gd name="T12" fmla="*/ 326 w 327"/>
              <a:gd name="T13" fmla="*/ 150 h 184"/>
              <a:gd name="T14" fmla="*/ 327 w 327"/>
              <a:gd name="T15" fmla="*/ 136 h 184"/>
              <a:gd name="T16" fmla="*/ 326 w 327"/>
              <a:gd name="T17" fmla="*/ 128 h 184"/>
              <a:gd name="T18" fmla="*/ 321 w 327"/>
              <a:gd name="T19" fmla="*/ 115 h 184"/>
              <a:gd name="T20" fmla="*/ 314 w 327"/>
              <a:gd name="T21" fmla="*/ 106 h 184"/>
              <a:gd name="T22" fmla="*/ 304 w 327"/>
              <a:gd name="T23" fmla="*/ 98 h 184"/>
              <a:gd name="T24" fmla="*/ 293 w 327"/>
              <a:gd name="T25" fmla="*/ 94 h 184"/>
              <a:gd name="T26" fmla="*/ 284 w 327"/>
              <a:gd name="T27" fmla="*/ 93 h 184"/>
              <a:gd name="T28" fmla="*/ 283 w 327"/>
              <a:gd name="T29" fmla="*/ 91 h 184"/>
              <a:gd name="T30" fmla="*/ 275 w 327"/>
              <a:gd name="T31" fmla="*/ 106 h 184"/>
              <a:gd name="T32" fmla="*/ 265 w 327"/>
              <a:gd name="T33" fmla="*/ 118 h 184"/>
              <a:gd name="T34" fmla="*/ 273 w 327"/>
              <a:gd name="T35" fmla="*/ 97 h 184"/>
              <a:gd name="T36" fmla="*/ 275 w 327"/>
              <a:gd name="T37" fmla="*/ 75 h 184"/>
              <a:gd name="T38" fmla="*/ 273 w 327"/>
              <a:gd name="T39" fmla="*/ 60 h 184"/>
              <a:gd name="T40" fmla="*/ 266 w 327"/>
              <a:gd name="T41" fmla="*/ 41 h 184"/>
              <a:gd name="T42" fmla="*/ 254 w 327"/>
              <a:gd name="T43" fmla="*/ 24 h 184"/>
              <a:gd name="T44" fmla="*/ 243 w 327"/>
              <a:gd name="T45" fmla="*/ 14 h 184"/>
              <a:gd name="T46" fmla="*/ 221 w 327"/>
              <a:gd name="T47" fmla="*/ 4 h 184"/>
              <a:gd name="T48" fmla="*/ 208 w 327"/>
              <a:gd name="T49" fmla="*/ 1 h 184"/>
              <a:gd name="T50" fmla="*/ 190 w 327"/>
              <a:gd name="T51" fmla="*/ 1 h 184"/>
              <a:gd name="T52" fmla="*/ 179 w 327"/>
              <a:gd name="T53" fmla="*/ 2 h 184"/>
              <a:gd name="T54" fmla="*/ 167 w 327"/>
              <a:gd name="T55" fmla="*/ 6 h 184"/>
              <a:gd name="T56" fmla="*/ 150 w 327"/>
              <a:gd name="T57" fmla="*/ 18 h 184"/>
              <a:gd name="T58" fmla="*/ 136 w 327"/>
              <a:gd name="T59" fmla="*/ 33 h 184"/>
              <a:gd name="T60" fmla="*/ 129 w 327"/>
              <a:gd name="T61" fmla="*/ 46 h 184"/>
              <a:gd name="T62" fmla="*/ 124 w 327"/>
              <a:gd name="T63" fmla="*/ 59 h 184"/>
              <a:gd name="T64" fmla="*/ 121 w 327"/>
              <a:gd name="T65" fmla="*/ 60 h 184"/>
              <a:gd name="T66" fmla="*/ 111 w 327"/>
              <a:gd name="T67" fmla="*/ 52 h 184"/>
              <a:gd name="T68" fmla="*/ 105 w 327"/>
              <a:gd name="T69" fmla="*/ 47 h 184"/>
              <a:gd name="T70" fmla="*/ 93 w 327"/>
              <a:gd name="T71" fmla="*/ 43 h 184"/>
              <a:gd name="T72" fmla="*/ 80 w 327"/>
              <a:gd name="T73" fmla="*/ 42 h 184"/>
              <a:gd name="T74" fmla="*/ 72 w 327"/>
              <a:gd name="T75" fmla="*/ 42 h 184"/>
              <a:gd name="T76" fmla="*/ 59 w 327"/>
              <a:gd name="T77" fmla="*/ 45 h 184"/>
              <a:gd name="T78" fmla="*/ 47 w 327"/>
              <a:gd name="T79" fmla="*/ 51 h 184"/>
              <a:gd name="T80" fmla="*/ 39 w 327"/>
              <a:gd name="T81" fmla="*/ 57 h 184"/>
              <a:gd name="T82" fmla="*/ 29 w 327"/>
              <a:gd name="T83" fmla="*/ 69 h 184"/>
              <a:gd name="T84" fmla="*/ 22 w 327"/>
              <a:gd name="T85" fmla="*/ 82 h 184"/>
              <a:gd name="T86" fmla="*/ 20 w 327"/>
              <a:gd name="T87" fmla="*/ 92 h 184"/>
              <a:gd name="T88" fmla="*/ 20 w 327"/>
              <a:gd name="T89" fmla="*/ 108 h 184"/>
              <a:gd name="T90" fmla="*/ 27 w 327"/>
              <a:gd name="T91" fmla="*/ 124 h 184"/>
              <a:gd name="T92" fmla="*/ 21 w 327"/>
              <a:gd name="T93" fmla="*/ 125 h 184"/>
              <a:gd name="T94" fmla="*/ 14 w 327"/>
              <a:gd name="T95" fmla="*/ 128 h 184"/>
              <a:gd name="T96" fmla="*/ 7 w 327"/>
              <a:gd name="T97" fmla="*/ 133 h 184"/>
              <a:gd name="T98" fmla="*/ 3 w 327"/>
              <a:gd name="T99" fmla="*/ 140 h 184"/>
              <a:gd name="T100" fmla="*/ 0 w 327"/>
              <a:gd name="T101" fmla="*/ 149 h 184"/>
              <a:gd name="T102" fmla="*/ 0 w 327"/>
              <a:gd name="T103" fmla="*/ 155 h 184"/>
              <a:gd name="T104" fmla="*/ 1 w 327"/>
              <a:gd name="T105" fmla="*/ 164 h 184"/>
              <a:gd name="T106" fmla="*/ 5 w 327"/>
              <a:gd name="T107" fmla="*/ 171 h 184"/>
              <a:gd name="T108" fmla="*/ 11 w 327"/>
              <a:gd name="T109" fmla="*/ 177 h 184"/>
              <a:gd name="T110" fmla="*/ 18 w 327"/>
              <a:gd name="T111" fmla="*/ 181 h 184"/>
              <a:gd name="T112" fmla="*/ 26 w 327"/>
              <a:gd name="T113" fmla="*/ 183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7" h="184">
                <a:moveTo>
                  <a:pt x="28" y="184"/>
                </a:moveTo>
                <a:lnTo>
                  <a:pt x="28" y="184"/>
                </a:lnTo>
                <a:lnTo>
                  <a:pt x="29" y="183"/>
                </a:lnTo>
                <a:lnTo>
                  <a:pt x="153" y="183"/>
                </a:lnTo>
                <a:lnTo>
                  <a:pt x="158" y="183"/>
                </a:lnTo>
                <a:lnTo>
                  <a:pt x="199" y="183"/>
                </a:lnTo>
                <a:lnTo>
                  <a:pt x="287" y="183"/>
                </a:lnTo>
                <a:lnTo>
                  <a:pt x="287" y="183"/>
                </a:lnTo>
                <a:lnTo>
                  <a:pt x="291" y="183"/>
                </a:lnTo>
                <a:lnTo>
                  <a:pt x="295" y="182"/>
                </a:lnTo>
                <a:lnTo>
                  <a:pt x="299" y="181"/>
                </a:lnTo>
                <a:lnTo>
                  <a:pt x="303" y="179"/>
                </a:lnTo>
                <a:lnTo>
                  <a:pt x="307" y="177"/>
                </a:lnTo>
                <a:lnTo>
                  <a:pt x="310" y="175"/>
                </a:lnTo>
                <a:lnTo>
                  <a:pt x="313" y="172"/>
                </a:lnTo>
                <a:lnTo>
                  <a:pt x="316" y="169"/>
                </a:lnTo>
                <a:lnTo>
                  <a:pt x="319" y="166"/>
                </a:lnTo>
                <a:lnTo>
                  <a:pt x="321" y="162"/>
                </a:lnTo>
                <a:lnTo>
                  <a:pt x="323" y="158"/>
                </a:lnTo>
                <a:lnTo>
                  <a:pt x="325" y="154"/>
                </a:lnTo>
                <a:lnTo>
                  <a:pt x="326" y="150"/>
                </a:lnTo>
                <a:lnTo>
                  <a:pt x="327" y="146"/>
                </a:lnTo>
                <a:lnTo>
                  <a:pt x="327" y="141"/>
                </a:lnTo>
                <a:lnTo>
                  <a:pt x="327" y="136"/>
                </a:lnTo>
                <a:lnTo>
                  <a:pt x="327" y="136"/>
                </a:lnTo>
                <a:lnTo>
                  <a:pt x="327" y="132"/>
                </a:lnTo>
                <a:lnTo>
                  <a:pt x="326" y="128"/>
                </a:lnTo>
                <a:lnTo>
                  <a:pt x="325" y="123"/>
                </a:lnTo>
                <a:lnTo>
                  <a:pt x="323" y="119"/>
                </a:lnTo>
                <a:lnTo>
                  <a:pt x="321" y="115"/>
                </a:lnTo>
                <a:lnTo>
                  <a:pt x="319" y="112"/>
                </a:lnTo>
                <a:lnTo>
                  <a:pt x="317" y="108"/>
                </a:lnTo>
                <a:lnTo>
                  <a:pt x="314" y="106"/>
                </a:lnTo>
                <a:lnTo>
                  <a:pt x="311" y="103"/>
                </a:lnTo>
                <a:lnTo>
                  <a:pt x="307" y="100"/>
                </a:lnTo>
                <a:lnTo>
                  <a:pt x="304" y="98"/>
                </a:lnTo>
                <a:lnTo>
                  <a:pt x="300" y="96"/>
                </a:lnTo>
                <a:lnTo>
                  <a:pt x="296" y="95"/>
                </a:lnTo>
                <a:lnTo>
                  <a:pt x="293" y="94"/>
                </a:lnTo>
                <a:lnTo>
                  <a:pt x="288" y="93"/>
                </a:lnTo>
                <a:lnTo>
                  <a:pt x="284" y="93"/>
                </a:lnTo>
                <a:lnTo>
                  <a:pt x="284" y="93"/>
                </a:lnTo>
                <a:lnTo>
                  <a:pt x="282" y="93"/>
                </a:lnTo>
                <a:lnTo>
                  <a:pt x="282" y="93"/>
                </a:lnTo>
                <a:lnTo>
                  <a:pt x="283" y="91"/>
                </a:lnTo>
                <a:lnTo>
                  <a:pt x="283" y="91"/>
                </a:lnTo>
                <a:lnTo>
                  <a:pt x="279" y="99"/>
                </a:lnTo>
                <a:lnTo>
                  <a:pt x="275" y="106"/>
                </a:lnTo>
                <a:lnTo>
                  <a:pt x="271" y="112"/>
                </a:lnTo>
                <a:lnTo>
                  <a:pt x="265" y="118"/>
                </a:lnTo>
                <a:lnTo>
                  <a:pt x="265" y="118"/>
                </a:lnTo>
                <a:lnTo>
                  <a:pt x="268" y="111"/>
                </a:lnTo>
                <a:lnTo>
                  <a:pt x="271" y="103"/>
                </a:lnTo>
                <a:lnTo>
                  <a:pt x="273" y="97"/>
                </a:lnTo>
                <a:lnTo>
                  <a:pt x="274" y="89"/>
                </a:lnTo>
                <a:lnTo>
                  <a:pt x="275" y="82"/>
                </a:lnTo>
                <a:lnTo>
                  <a:pt x="275" y="75"/>
                </a:lnTo>
                <a:lnTo>
                  <a:pt x="274" y="67"/>
                </a:lnTo>
                <a:lnTo>
                  <a:pt x="273" y="60"/>
                </a:lnTo>
                <a:lnTo>
                  <a:pt x="273" y="60"/>
                </a:lnTo>
                <a:lnTo>
                  <a:pt x="271" y="53"/>
                </a:lnTo>
                <a:lnTo>
                  <a:pt x="269" y="47"/>
                </a:lnTo>
                <a:lnTo>
                  <a:pt x="266" y="41"/>
                </a:lnTo>
                <a:lnTo>
                  <a:pt x="262" y="35"/>
                </a:lnTo>
                <a:lnTo>
                  <a:pt x="259" y="29"/>
                </a:lnTo>
                <a:lnTo>
                  <a:pt x="254" y="24"/>
                </a:lnTo>
                <a:lnTo>
                  <a:pt x="249" y="19"/>
                </a:lnTo>
                <a:lnTo>
                  <a:pt x="243" y="14"/>
                </a:lnTo>
                <a:lnTo>
                  <a:pt x="243" y="14"/>
                </a:lnTo>
                <a:lnTo>
                  <a:pt x="237" y="10"/>
                </a:lnTo>
                <a:lnTo>
                  <a:pt x="229" y="7"/>
                </a:lnTo>
                <a:lnTo>
                  <a:pt x="221" y="4"/>
                </a:lnTo>
                <a:lnTo>
                  <a:pt x="213" y="2"/>
                </a:lnTo>
                <a:lnTo>
                  <a:pt x="213" y="2"/>
                </a:lnTo>
                <a:lnTo>
                  <a:pt x="208" y="1"/>
                </a:lnTo>
                <a:lnTo>
                  <a:pt x="202" y="1"/>
                </a:lnTo>
                <a:lnTo>
                  <a:pt x="196" y="0"/>
                </a:lnTo>
                <a:lnTo>
                  <a:pt x="190" y="1"/>
                </a:lnTo>
                <a:lnTo>
                  <a:pt x="190" y="1"/>
                </a:lnTo>
                <a:lnTo>
                  <a:pt x="184" y="1"/>
                </a:lnTo>
                <a:lnTo>
                  <a:pt x="179" y="2"/>
                </a:lnTo>
                <a:lnTo>
                  <a:pt x="173" y="4"/>
                </a:lnTo>
                <a:lnTo>
                  <a:pt x="167" y="6"/>
                </a:lnTo>
                <a:lnTo>
                  <a:pt x="167" y="6"/>
                </a:lnTo>
                <a:lnTo>
                  <a:pt x="161" y="10"/>
                </a:lnTo>
                <a:lnTo>
                  <a:pt x="155" y="14"/>
                </a:lnTo>
                <a:lnTo>
                  <a:pt x="150" y="18"/>
                </a:lnTo>
                <a:lnTo>
                  <a:pt x="144" y="23"/>
                </a:lnTo>
                <a:lnTo>
                  <a:pt x="140" y="28"/>
                </a:lnTo>
                <a:lnTo>
                  <a:pt x="136" y="33"/>
                </a:lnTo>
                <a:lnTo>
                  <a:pt x="132" y="39"/>
                </a:lnTo>
                <a:lnTo>
                  <a:pt x="129" y="46"/>
                </a:lnTo>
                <a:lnTo>
                  <a:pt x="129" y="46"/>
                </a:lnTo>
                <a:lnTo>
                  <a:pt x="127" y="50"/>
                </a:lnTo>
                <a:lnTo>
                  <a:pt x="126" y="55"/>
                </a:lnTo>
                <a:lnTo>
                  <a:pt x="124" y="59"/>
                </a:lnTo>
                <a:lnTo>
                  <a:pt x="123" y="64"/>
                </a:lnTo>
                <a:lnTo>
                  <a:pt x="123" y="64"/>
                </a:lnTo>
                <a:lnTo>
                  <a:pt x="121" y="60"/>
                </a:lnTo>
                <a:lnTo>
                  <a:pt x="118" y="57"/>
                </a:lnTo>
                <a:lnTo>
                  <a:pt x="115" y="54"/>
                </a:lnTo>
                <a:lnTo>
                  <a:pt x="111" y="52"/>
                </a:lnTo>
                <a:lnTo>
                  <a:pt x="111" y="52"/>
                </a:lnTo>
                <a:lnTo>
                  <a:pt x="108" y="49"/>
                </a:lnTo>
                <a:lnTo>
                  <a:pt x="105" y="47"/>
                </a:lnTo>
                <a:lnTo>
                  <a:pt x="101" y="46"/>
                </a:lnTo>
                <a:lnTo>
                  <a:pt x="97" y="44"/>
                </a:lnTo>
                <a:lnTo>
                  <a:pt x="93" y="43"/>
                </a:lnTo>
                <a:lnTo>
                  <a:pt x="88" y="42"/>
                </a:lnTo>
                <a:lnTo>
                  <a:pt x="85" y="42"/>
                </a:lnTo>
                <a:lnTo>
                  <a:pt x="80" y="42"/>
                </a:lnTo>
                <a:lnTo>
                  <a:pt x="80" y="42"/>
                </a:lnTo>
                <a:lnTo>
                  <a:pt x="76" y="42"/>
                </a:lnTo>
                <a:lnTo>
                  <a:pt x="72" y="42"/>
                </a:lnTo>
                <a:lnTo>
                  <a:pt x="68" y="43"/>
                </a:lnTo>
                <a:lnTo>
                  <a:pt x="64" y="44"/>
                </a:lnTo>
                <a:lnTo>
                  <a:pt x="59" y="45"/>
                </a:lnTo>
                <a:lnTo>
                  <a:pt x="55" y="47"/>
                </a:lnTo>
                <a:lnTo>
                  <a:pt x="51" y="49"/>
                </a:lnTo>
                <a:lnTo>
                  <a:pt x="47" y="51"/>
                </a:lnTo>
                <a:lnTo>
                  <a:pt x="47" y="51"/>
                </a:lnTo>
                <a:lnTo>
                  <a:pt x="43" y="54"/>
                </a:lnTo>
                <a:lnTo>
                  <a:pt x="39" y="57"/>
                </a:lnTo>
                <a:lnTo>
                  <a:pt x="35" y="61"/>
                </a:lnTo>
                <a:lnTo>
                  <a:pt x="32" y="65"/>
                </a:lnTo>
                <a:lnTo>
                  <a:pt x="29" y="69"/>
                </a:lnTo>
                <a:lnTo>
                  <a:pt x="26" y="73"/>
                </a:lnTo>
                <a:lnTo>
                  <a:pt x="24" y="77"/>
                </a:lnTo>
                <a:lnTo>
                  <a:pt x="22" y="82"/>
                </a:lnTo>
                <a:lnTo>
                  <a:pt x="22" y="82"/>
                </a:lnTo>
                <a:lnTo>
                  <a:pt x="21" y="87"/>
                </a:lnTo>
                <a:lnTo>
                  <a:pt x="20" y="92"/>
                </a:lnTo>
                <a:lnTo>
                  <a:pt x="19" y="98"/>
                </a:lnTo>
                <a:lnTo>
                  <a:pt x="20" y="103"/>
                </a:lnTo>
                <a:lnTo>
                  <a:pt x="20" y="108"/>
                </a:lnTo>
                <a:lnTo>
                  <a:pt x="22" y="114"/>
                </a:lnTo>
                <a:lnTo>
                  <a:pt x="24" y="119"/>
                </a:lnTo>
                <a:lnTo>
                  <a:pt x="27" y="124"/>
                </a:lnTo>
                <a:lnTo>
                  <a:pt x="27" y="124"/>
                </a:lnTo>
                <a:lnTo>
                  <a:pt x="24" y="124"/>
                </a:lnTo>
                <a:lnTo>
                  <a:pt x="21" y="125"/>
                </a:lnTo>
                <a:lnTo>
                  <a:pt x="19" y="126"/>
                </a:lnTo>
                <a:lnTo>
                  <a:pt x="16" y="127"/>
                </a:lnTo>
                <a:lnTo>
                  <a:pt x="14" y="128"/>
                </a:lnTo>
                <a:lnTo>
                  <a:pt x="11" y="130"/>
                </a:lnTo>
                <a:lnTo>
                  <a:pt x="9" y="131"/>
                </a:lnTo>
                <a:lnTo>
                  <a:pt x="7" y="133"/>
                </a:lnTo>
                <a:lnTo>
                  <a:pt x="6" y="136"/>
                </a:lnTo>
                <a:lnTo>
                  <a:pt x="4" y="138"/>
                </a:lnTo>
                <a:lnTo>
                  <a:pt x="3" y="140"/>
                </a:lnTo>
                <a:lnTo>
                  <a:pt x="1" y="143"/>
                </a:lnTo>
                <a:lnTo>
                  <a:pt x="1" y="146"/>
                </a:lnTo>
                <a:lnTo>
                  <a:pt x="0" y="149"/>
                </a:lnTo>
                <a:lnTo>
                  <a:pt x="0" y="152"/>
                </a:lnTo>
                <a:lnTo>
                  <a:pt x="0" y="155"/>
                </a:lnTo>
                <a:lnTo>
                  <a:pt x="0" y="155"/>
                </a:lnTo>
                <a:lnTo>
                  <a:pt x="0" y="158"/>
                </a:lnTo>
                <a:lnTo>
                  <a:pt x="1" y="161"/>
                </a:lnTo>
                <a:lnTo>
                  <a:pt x="1" y="164"/>
                </a:lnTo>
                <a:lnTo>
                  <a:pt x="3" y="166"/>
                </a:lnTo>
                <a:lnTo>
                  <a:pt x="4" y="169"/>
                </a:lnTo>
                <a:lnTo>
                  <a:pt x="5" y="171"/>
                </a:lnTo>
                <a:lnTo>
                  <a:pt x="7" y="173"/>
                </a:lnTo>
                <a:lnTo>
                  <a:pt x="9" y="175"/>
                </a:lnTo>
                <a:lnTo>
                  <a:pt x="11" y="177"/>
                </a:lnTo>
                <a:lnTo>
                  <a:pt x="13" y="179"/>
                </a:lnTo>
                <a:lnTo>
                  <a:pt x="15" y="180"/>
                </a:lnTo>
                <a:lnTo>
                  <a:pt x="18" y="181"/>
                </a:lnTo>
                <a:lnTo>
                  <a:pt x="20" y="182"/>
                </a:lnTo>
                <a:lnTo>
                  <a:pt x="23" y="183"/>
                </a:lnTo>
                <a:lnTo>
                  <a:pt x="26" y="183"/>
                </a:lnTo>
                <a:lnTo>
                  <a:pt x="28" y="184"/>
                </a:lnTo>
                <a:lnTo>
                  <a:pt x="28" y="18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27" tIns="45714" rIns="91427" bIns="45714" anchor="ctr"/>
          <a:lstStyle/>
          <a:p>
            <a:pPr algn="ctr" defTabSz="914270" eaLnBrk="0" hangingPunct="0">
              <a:buSzPct val="60000"/>
              <a:buNone/>
            </a:pPr>
            <a:endParaRPr lang="zh-CN" altLang="en-US" kern="0" dirty="0">
              <a:solidFill>
                <a:schemeClr val="tx1"/>
              </a:solidFill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9" name="组合 15"/>
          <p:cNvGrpSpPr/>
          <p:nvPr/>
        </p:nvGrpSpPr>
        <p:grpSpPr>
          <a:xfrm>
            <a:off x="5513355" y="3567831"/>
            <a:ext cx="393879" cy="557431"/>
            <a:chOff x="4481456" y="1900244"/>
            <a:chExt cx="156411" cy="209437"/>
          </a:xfrm>
          <a:solidFill>
            <a:schemeClr val="bg1">
              <a:alpha val="83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10" name="Freeform 12"/>
            <p:cNvSpPr>
              <a:spLocks/>
            </p:cNvSpPr>
            <p:nvPr/>
          </p:nvSpPr>
          <p:spPr bwMode="auto">
            <a:xfrm flipH="1">
              <a:off x="4576109" y="1900244"/>
              <a:ext cx="49987" cy="44469"/>
            </a:xfrm>
            <a:custGeom>
              <a:avLst/>
              <a:gdLst>
                <a:gd name="T0" fmla="*/ 8 w 31"/>
                <a:gd name="T1" fmla="*/ 10 h 31"/>
                <a:gd name="T2" fmla="*/ 5 w 31"/>
                <a:gd name="T3" fmla="*/ 14 h 31"/>
                <a:gd name="T4" fmla="*/ 2 w 31"/>
                <a:gd name="T5" fmla="*/ 19 h 31"/>
                <a:gd name="T6" fmla="*/ 1 w 31"/>
                <a:gd name="T7" fmla="*/ 24 h 31"/>
                <a:gd name="T8" fmla="*/ 0 w 31"/>
                <a:gd name="T9" fmla="*/ 30 h 31"/>
                <a:gd name="T10" fmla="*/ 0 w 31"/>
                <a:gd name="T11" fmla="*/ 30 h 31"/>
                <a:gd name="T12" fmla="*/ 1 w 31"/>
                <a:gd name="T13" fmla="*/ 31 h 31"/>
                <a:gd name="T14" fmla="*/ 6 w 31"/>
                <a:gd name="T15" fmla="*/ 31 h 31"/>
                <a:gd name="T16" fmla="*/ 7 w 31"/>
                <a:gd name="T17" fmla="*/ 31 h 31"/>
                <a:gd name="T18" fmla="*/ 7 w 31"/>
                <a:gd name="T19" fmla="*/ 31 h 31"/>
                <a:gd name="T20" fmla="*/ 7 w 31"/>
                <a:gd name="T21" fmla="*/ 30 h 31"/>
                <a:gd name="T22" fmla="*/ 8 w 31"/>
                <a:gd name="T23" fmla="*/ 28 h 31"/>
                <a:gd name="T24" fmla="*/ 8 w 31"/>
                <a:gd name="T25" fmla="*/ 24 h 31"/>
                <a:gd name="T26" fmla="*/ 10 w 31"/>
                <a:gd name="T27" fmla="*/ 20 h 31"/>
                <a:gd name="T28" fmla="*/ 12 w 31"/>
                <a:gd name="T29" fmla="*/ 16 h 31"/>
                <a:gd name="T30" fmla="*/ 13 w 31"/>
                <a:gd name="T31" fmla="*/ 15 h 31"/>
                <a:gd name="T32" fmla="*/ 14 w 31"/>
                <a:gd name="T33" fmla="*/ 14 h 31"/>
                <a:gd name="T34" fmla="*/ 17 w 31"/>
                <a:gd name="T35" fmla="*/ 11 h 31"/>
                <a:gd name="T36" fmla="*/ 21 w 31"/>
                <a:gd name="T37" fmla="*/ 9 h 31"/>
                <a:gd name="T38" fmla="*/ 26 w 31"/>
                <a:gd name="T39" fmla="*/ 7 h 31"/>
                <a:gd name="T40" fmla="*/ 30 w 31"/>
                <a:gd name="T41" fmla="*/ 7 h 31"/>
                <a:gd name="T42" fmla="*/ 31 w 31"/>
                <a:gd name="T43" fmla="*/ 7 h 31"/>
                <a:gd name="T44" fmla="*/ 31 w 31"/>
                <a:gd name="T45" fmla="*/ 7 h 31"/>
                <a:gd name="T46" fmla="*/ 31 w 31"/>
                <a:gd name="T47" fmla="*/ 6 h 31"/>
                <a:gd name="T48" fmla="*/ 31 w 31"/>
                <a:gd name="T49" fmla="*/ 2 h 31"/>
                <a:gd name="T50" fmla="*/ 31 w 31"/>
                <a:gd name="T51" fmla="*/ 1 h 31"/>
                <a:gd name="T52" fmla="*/ 30 w 31"/>
                <a:gd name="T53" fmla="*/ 0 h 31"/>
                <a:gd name="T54" fmla="*/ 30 w 31"/>
                <a:gd name="T55" fmla="*/ 0 h 31"/>
                <a:gd name="T56" fmla="*/ 24 w 31"/>
                <a:gd name="T57" fmla="*/ 1 h 31"/>
                <a:gd name="T58" fmla="*/ 19 w 31"/>
                <a:gd name="T59" fmla="*/ 3 h 31"/>
                <a:gd name="T60" fmla="*/ 13 w 31"/>
                <a:gd name="T61" fmla="*/ 5 h 31"/>
                <a:gd name="T62" fmla="*/ 9 w 31"/>
                <a:gd name="T63" fmla="*/ 9 h 31"/>
                <a:gd name="T64" fmla="*/ 8 w 31"/>
                <a:gd name="T6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31">
                  <a:moveTo>
                    <a:pt x="8" y="10"/>
                  </a:moveTo>
                  <a:lnTo>
                    <a:pt x="8" y="10"/>
                  </a:lnTo>
                  <a:lnTo>
                    <a:pt x="6" y="12"/>
                  </a:lnTo>
                  <a:lnTo>
                    <a:pt x="5" y="14"/>
                  </a:lnTo>
                  <a:lnTo>
                    <a:pt x="3" y="17"/>
                  </a:lnTo>
                  <a:lnTo>
                    <a:pt x="2" y="19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2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7" y="11"/>
                  </a:lnTo>
                  <a:lnTo>
                    <a:pt x="19" y="10"/>
                  </a:lnTo>
                  <a:lnTo>
                    <a:pt x="21" y="9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4" y="1"/>
                  </a:lnTo>
                  <a:lnTo>
                    <a:pt x="21" y="2"/>
                  </a:lnTo>
                  <a:lnTo>
                    <a:pt x="19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9" y="9"/>
                  </a:lnTo>
                  <a:lnTo>
                    <a:pt x="9" y="9"/>
                  </a:lnTo>
                  <a:lnTo>
                    <a:pt x="8" y="10"/>
                  </a:lnTo>
                  <a:lnTo>
                    <a:pt x="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352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zh-CN" altLang="en-US" sz="2700" kern="0" dirty="0">
                <a:cs typeface="Arial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 flipH="1">
              <a:off x="4576110" y="1929419"/>
              <a:ext cx="29024" cy="27256"/>
            </a:xfrm>
            <a:custGeom>
              <a:avLst/>
              <a:gdLst>
                <a:gd name="T0" fmla="*/ 5 w 18"/>
                <a:gd name="T1" fmla="*/ 5 h 19"/>
                <a:gd name="T2" fmla="*/ 5 w 18"/>
                <a:gd name="T3" fmla="*/ 5 h 19"/>
                <a:gd name="T4" fmla="*/ 4 w 18"/>
                <a:gd name="T5" fmla="*/ 6 h 19"/>
                <a:gd name="T6" fmla="*/ 4 w 18"/>
                <a:gd name="T7" fmla="*/ 6 h 19"/>
                <a:gd name="T8" fmla="*/ 3 w 18"/>
                <a:gd name="T9" fmla="*/ 7 h 19"/>
                <a:gd name="T10" fmla="*/ 2 w 18"/>
                <a:gd name="T11" fmla="*/ 9 h 19"/>
                <a:gd name="T12" fmla="*/ 1 w 18"/>
                <a:gd name="T13" fmla="*/ 10 h 19"/>
                <a:gd name="T14" fmla="*/ 1 w 18"/>
                <a:gd name="T15" fmla="*/ 12 h 19"/>
                <a:gd name="T16" fmla="*/ 0 w 18"/>
                <a:gd name="T17" fmla="*/ 13 h 19"/>
                <a:gd name="T18" fmla="*/ 0 w 18"/>
                <a:gd name="T19" fmla="*/ 14 h 19"/>
                <a:gd name="T20" fmla="*/ 0 w 18"/>
                <a:gd name="T21" fmla="*/ 16 h 19"/>
                <a:gd name="T22" fmla="*/ 0 w 18"/>
                <a:gd name="T23" fmla="*/ 18 h 19"/>
                <a:gd name="T24" fmla="*/ 0 w 18"/>
                <a:gd name="T25" fmla="*/ 18 h 19"/>
                <a:gd name="T26" fmla="*/ 0 w 18"/>
                <a:gd name="T27" fmla="*/ 18 h 19"/>
                <a:gd name="T28" fmla="*/ 0 w 18"/>
                <a:gd name="T29" fmla="*/ 19 h 19"/>
                <a:gd name="T30" fmla="*/ 1 w 18"/>
                <a:gd name="T31" fmla="*/ 19 h 19"/>
                <a:gd name="T32" fmla="*/ 1 w 18"/>
                <a:gd name="T33" fmla="*/ 19 h 19"/>
                <a:gd name="T34" fmla="*/ 6 w 18"/>
                <a:gd name="T35" fmla="*/ 19 h 19"/>
                <a:gd name="T36" fmla="*/ 6 w 18"/>
                <a:gd name="T37" fmla="*/ 19 h 19"/>
                <a:gd name="T38" fmla="*/ 6 w 18"/>
                <a:gd name="T39" fmla="*/ 19 h 19"/>
                <a:gd name="T40" fmla="*/ 7 w 18"/>
                <a:gd name="T41" fmla="*/ 19 h 19"/>
                <a:gd name="T42" fmla="*/ 7 w 18"/>
                <a:gd name="T43" fmla="*/ 19 h 19"/>
                <a:gd name="T44" fmla="*/ 7 w 18"/>
                <a:gd name="T45" fmla="*/ 18 h 19"/>
                <a:gd name="T46" fmla="*/ 7 w 18"/>
                <a:gd name="T47" fmla="*/ 17 h 19"/>
                <a:gd name="T48" fmla="*/ 7 w 18"/>
                <a:gd name="T49" fmla="*/ 17 h 19"/>
                <a:gd name="T50" fmla="*/ 7 w 18"/>
                <a:gd name="T51" fmla="*/ 16 h 19"/>
                <a:gd name="T52" fmla="*/ 8 w 18"/>
                <a:gd name="T53" fmla="*/ 14 h 19"/>
                <a:gd name="T54" fmla="*/ 9 w 18"/>
                <a:gd name="T55" fmla="*/ 12 h 19"/>
                <a:gd name="T56" fmla="*/ 10 w 18"/>
                <a:gd name="T57" fmla="*/ 11 h 19"/>
                <a:gd name="T58" fmla="*/ 10 w 18"/>
                <a:gd name="T59" fmla="*/ 11 h 19"/>
                <a:gd name="T60" fmla="*/ 10 w 18"/>
                <a:gd name="T61" fmla="*/ 11 h 19"/>
                <a:gd name="T62" fmla="*/ 10 w 18"/>
                <a:gd name="T63" fmla="*/ 11 h 19"/>
                <a:gd name="T64" fmla="*/ 11 w 18"/>
                <a:gd name="T65" fmla="*/ 9 h 19"/>
                <a:gd name="T66" fmla="*/ 13 w 18"/>
                <a:gd name="T67" fmla="*/ 9 h 19"/>
                <a:gd name="T68" fmla="*/ 15 w 18"/>
                <a:gd name="T69" fmla="*/ 8 h 19"/>
                <a:gd name="T70" fmla="*/ 17 w 18"/>
                <a:gd name="T71" fmla="*/ 8 h 19"/>
                <a:gd name="T72" fmla="*/ 17 w 18"/>
                <a:gd name="T73" fmla="*/ 8 h 19"/>
                <a:gd name="T74" fmla="*/ 17 w 18"/>
                <a:gd name="T75" fmla="*/ 7 h 19"/>
                <a:gd name="T76" fmla="*/ 18 w 18"/>
                <a:gd name="T77" fmla="*/ 7 h 19"/>
                <a:gd name="T78" fmla="*/ 18 w 18"/>
                <a:gd name="T79" fmla="*/ 7 h 19"/>
                <a:gd name="T80" fmla="*/ 18 w 18"/>
                <a:gd name="T81" fmla="*/ 7 h 19"/>
                <a:gd name="T82" fmla="*/ 18 w 18"/>
                <a:gd name="T83" fmla="*/ 6 h 19"/>
                <a:gd name="T84" fmla="*/ 18 w 18"/>
                <a:gd name="T85" fmla="*/ 2 h 19"/>
                <a:gd name="T86" fmla="*/ 18 w 18"/>
                <a:gd name="T87" fmla="*/ 2 h 19"/>
                <a:gd name="T88" fmla="*/ 18 w 18"/>
                <a:gd name="T89" fmla="*/ 1 h 19"/>
                <a:gd name="T90" fmla="*/ 18 w 18"/>
                <a:gd name="T91" fmla="*/ 1 h 19"/>
                <a:gd name="T92" fmla="*/ 18 w 18"/>
                <a:gd name="T93" fmla="*/ 1 h 19"/>
                <a:gd name="T94" fmla="*/ 17 w 18"/>
                <a:gd name="T95" fmla="*/ 0 h 19"/>
                <a:gd name="T96" fmla="*/ 17 w 18"/>
                <a:gd name="T97" fmla="*/ 0 h 19"/>
                <a:gd name="T98" fmla="*/ 17 w 18"/>
                <a:gd name="T99" fmla="*/ 0 h 19"/>
                <a:gd name="T100" fmla="*/ 15 w 18"/>
                <a:gd name="T101" fmla="*/ 0 h 19"/>
                <a:gd name="T102" fmla="*/ 14 w 18"/>
                <a:gd name="T103" fmla="*/ 1 h 19"/>
                <a:gd name="T104" fmla="*/ 12 w 18"/>
                <a:gd name="T105" fmla="*/ 1 h 19"/>
                <a:gd name="T106" fmla="*/ 10 w 18"/>
                <a:gd name="T107" fmla="*/ 2 h 19"/>
                <a:gd name="T108" fmla="*/ 9 w 18"/>
                <a:gd name="T109" fmla="*/ 3 h 19"/>
                <a:gd name="T110" fmla="*/ 7 w 18"/>
                <a:gd name="T111" fmla="*/ 3 h 19"/>
                <a:gd name="T112" fmla="*/ 6 w 18"/>
                <a:gd name="T113" fmla="*/ 4 h 19"/>
                <a:gd name="T114" fmla="*/ 5 w 18"/>
                <a:gd name="T115" fmla="*/ 5 h 19"/>
                <a:gd name="T116" fmla="*/ 5 w 18"/>
                <a:gd name="T11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9">
                  <a:moveTo>
                    <a:pt x="5" y="5"/>
                  </a:moveTo>
                  <a:lnTo>
                    <a:pt x="5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2" y="9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6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2" y="1"/>
                  </a:lnTo>
                  <a:lnTo>
                    <a:pt x="10" y="2"/>
                  </a:lnTo>
                  <a:lnTo>
                    <a:pt x="9" y="3"/>
                  </a:lnTo>
                  <a:lnTo>
                    <a:pt x="7" y="3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352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zh-CN" altLang="en-US" sz="2700" kern="0" dirty="0">
                <a:cs typeface="Arial" pitchFamily="34" charset="0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 flipH="1">
              <a:off x="4487804" y="1913154"/>
              <a:ext cx="56437" cy="44469"/>
            </a:xfrm>
            <a:custGeom>
              <a:avLst/>
              <a:gdLst>
                <a:gd name="T0" fmla="*/ 33 w 35"/>
                <a:gd name="T1" fmla="*/ 31 h 31"/>
                <a:gd name="T2" fmla="*/ 34 w 35"/>
                <a:gd name="T3" fmla="*/ 31 h 31"/>
                <a:gd name="T4" fmla="*/ 34 w 35"/>
                <a:gd name="T5" fmla="*/ 30 h 31"/>
                <a:gd name="T6" fmla="*/ 35 w 35"/>
                <a:gd name="T7" fmla="*/ 30 h 31"/>
                <a:gd name="T8" fmla="*/ 34 w 35"/>
                <a:gd name="T9" fmla="*/ 24 h 31"/>
                <a:gd name="T10" fmla="*/ 33 w 35"/>
                <a:gd name="T11" fmla="*/ 19 h 31"/>
                <a:gd name="T12" fmla="*/ 30 w 35"/>
                <a:gd name="T13" fmla="*/ 14 h 31"/>
                <a:gd name="T14" fmla="*/ 27 w 35"/>
                <a:gd name="T15" fmla="*/ 10 h 31"/>
                <a:gd name="T16" fmla="*/ 25 w 35"/>
                <a:gd name="T17" fmla="*/ 9 h 31"/>
                <a:gd name="T18" fmla="*/ 23 w 35"/>
                <a:gd name="T19" fmla="*/ 7 h 31"/>
                <a:gd name="T20" fmla="*/ 17 w 35"/>
                <a:gd name="T21" fmla="*/ 4 h 31"/>
                <a:gd name="T22" fmla="*/ 12 w 35"/>
                <a:gd name="T23" fmla="*/ 2 h 31"/>
                <a:gd name="T24" fmla="*/ 5 w 35"/>
                <a:gd name="T25" fmla="*/ 0 h 31"/>
                <a:gd name="T26" fmla="*/ 2 w 35"/>
                <a:gd name="T27" fmla="*/ 0 h 31"/>
                <a:gd name="T28" fmla="*/ 1 w 35"/>
                <a:gd name="T29" fmla="*/ 1 h 31"/>
                <a:gd name="T30" fmla="*/ 0 w 35"/>
                <a:gd name="T31" fmla="*/ 1 h 31"/>
                <a:gd name="T32" fmla="*/ 0 w 35"/>
                <a:gd name="T33" fmla="*/ 6 h 31"/>
                <a:gd name="T34" fmla="*/ 0 w 35"/>
                <a:gd name="T35" fmla="*/ 6 h 31"/>
                <a:gd name="T36" fmla="*/ 1 w 35"/>
                <a:gd name="T37" fmla="*/ 7 h 31"/>
                <a:gd name="T38" fmla="*/ 2 w 35"/>
                <a:gd name="T39" fmla="*/ 7 h 31"/>
                <a:gd name="T40" fmla="*/ 5 w 35"/>
                <a:gd name="T41" fmla="*/ 7 h 31"/>
                <a:gd name="T42" fmla="*/ 9 w 35"/>
                <a:gd name="T43" fmla="*/ 8 h 31"/>
                <a:gd name="T44" fmla="*/ 14 w 35"/>
                <a:gd name="T45" fmla="*/ 10 h 31"/>
                <a:gd name="T46" fmla="*/ 18 w 35"/>
                <a:gd name="T47" fmla="*/ 12 h 31"/>
                <a:gd name="T48" fmla="*/ 20 w 35"/>
                <a:gd name="T49" fmla="*/ 14 h 31"/>
                <a:gd name="T50" fmla="*/ 21 w 35"/>
                <a:gd name="T51" fmla="*/ 15 h 31"/>
                <a:gd name="T52" fmla="*/ 23 w 35"/>
                <a:gd name="T53" fmla="*/ 18 h 31"/>
                <a:gd name="T54" fmla="*/ 25 w 35"/>
                <a:gd name="T55" fmla="*/ 21 h 31"/>
                <a:gd name="T56" fmla="*/ 27 w 35"/>
                <a:gd name="T57" fmla="*/ 26 h 31"/>
                <a:gd name="T58" fmla="*/ 27 w 35"/>
                <a:gd name="T59" fmla="*/ 30 h 31"/>
                <a:gd name="T60" fmla="*/ 27 w 35"/>
                <a:gd name="T61" fmla="*/ 30 h 31"/>
                <a:gd name="T62" fmla="*/ 27 w 35"/>
                <a:gd name="T63" fmla="*/ 31 h 31"/>
                <a:gd name="T64" fmla="*/ 29 w 35"/>
                <a:gd name="T6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" h="31">
                  <a:moveTo>
                    <a:pt x="29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4" y="22"/>
                  </a:lnTo>
                  <a:lnTo>
                    <a:pt x="33" y="19"/>
                  </a:lnTo>
                  <a:lnTo>
                    <a:pt x="31" y="17"/>
                  </a:lnTo>
                  <a:lnTo>
                    <a:pt x="30" y="14"/>
                  </a:lnTo>
                  <a:lnTo>
                    <a:pt x="29" y="12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3" y="7"/>
                  </a:lnTo>
                  <a:lnTo>
                    <a:pt x="20" y="5"/>
                  </a:lnTo>
                  <a:lnTo>
                    <a:pt x="17" y="4"/>
                  </a:lnTo>
                  <a:lnTo>
                    <a:pt x="15" y="3"/>
                  </a:lnTo>
                  <a:lnTo>
                    <a:pt x="12" y="2"/>
                  </a:lnTo>
                  <a:lnTo>
                    <a:pt x="8" y="1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9" y="8"/>
                  </a:lnTo>
                  <a:lnTo>
                    <a:pt x="12" y="9"/>
                  </a:lnTo>
                  <a:lnTo>
                    <a:pt x="14" y="10"/>
                  </a:lnTo>
                  <a:lnTo>
                    <a:pt x="16" y="11"/>
                  </a:lnTo>
                  <a:lnTo>
                    <a:pt x="18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2" y="16"/>
                  </a:lnTo>
                  <a:lnTo>
                    <a:pt x="23" y="18"/>
                  </a:lnTo>
                  <a:lnTo>
                    <a:pt x="25" y="20"/>
                  </a:lnTo>
                  <a:lnTo>
                    <a:pt x="25" y="21"/>
                  </a:lnTo>
                  <a:lnTo>
                    <a:pt x="26" y="24"/>
                  </a:lnTo>
                  <a:lnTo>
                    <a:pt x="27" y="26"/>
                  </a:lnTo>
                  <a:lnTo>
                    <a:pt x="27" y="28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8" y="31"/>
                  </a:lnTo>
                  <a:lnTo>
                    <a:pt x="29" y="31"/>
                  </a:lnTo>
                  <a:lnTo>
                    <a:pt x="2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352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zh-CN" altLang="en-US" sz="2700" kern="0" dirty="0">
                <a:cs typeface="Arial" pitchFamily="34" charset="0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 flipH="1">
              <a:off x="4516023" y="1929419"/>
              <a:ext cx="30637" cy="27256"/>
            </a:xfrm>
            <a:custGeom>
              <a:avLst/>
              <a:gdLst>
                <a:gd name="T0" fmla="*/ 14 w 19"/>
                <a:gd name="T1" fmla="*/ 5 h 19"/>
                <a:gd name="T2" fmla="*/ 14 w 19"/>
                <a:gd name="T3" fmla="*/ 5 h 19"/>
                <a:gd name="T4" fmla="*/ 13 w 19"/>
                <a:gd name="T5" fmla="*/ 4 h 19"/>
                <a:gd name="T6" fmla="*/ 12 w 19"/>
                <a:gd name="T7" fmla="*/ 3 h 19"/>
                <a:gd name="T8" fmla="*/ 10 w 19"/>
                <a:gd name="T9" fmla="*/ 3 h 19"/>
                <a:gd name="T10" fmla="*/ 9 w 19"/>
                <a:gd name="T11" fmla="*/ 2 h 19"/>
                <a:gd name="T12" fmla="*/ 7 w 19"/>
                <a:gd name="T13" fmla="*/ 1 h 19"/>
                <a:gd name="T14" fmla="*/ 5 w 19"/>
                <a:gd name="T15" fmla="*/ 1 h 19"/>
                <a:gd name="T16" fmla="*/ 4 w 19"/>
                <a:gd name="T17" fmla="*/ 0 h 19"/>
                <a:gd name="T18" fmla="*/ 2 w 19"/>
                <a:gd name="T19" fmla="*/ 0 h 19"/>
                <a:gd name="T20" fmla="*/ 2 w 19"/>
                <a:gd name="T21" fmla="*/ 0 h 19"/>
                <a:gd name="T22" fmla="*/ 2 w 19"/>
                <a:gd name="T23" fmla="*/ 0 h 19"/>
                <a:gd name="T24" fmla="*/ 1 w 19"/>
                <a:gd name="T25" fmla="*/ 1 h 19"/>
                <a:gd name="T26" fmla="*/ 1 w 19"/>
                <a:gd name="T27" fmla="*/ 1 h 19"/>
                <a:gd name="T28" fmla="*/ 1 w 19"/>
                <a:gd name="T29" fmla="*/ 1 h 19"/>
                <a:gd name="T30" fmla="*/ 0 w 19"/>
                <a:gd name="T31" fmla="*/ 2 h 19"/>
                <a:gd name="T32" fmla="*/ 0 w 19"/>
                <a:gd name="T33" fmla="*/ 6 h 19"/>
                <a:gd name="T34" fmla="*/ 0 w 19"/>
                <a:gd name="T35" fmla="*/ 6 h 19"/>
                <a:gd name="T36" fmla="*/ 1 w 19"/>
                <a:gd name="T37" fmla="*/ 7 h 19"/>
                <a:gd name="T38" fmla="*/ 1 w 19"/>
                <a:gd name="T39" fmla="*/ 7 h 19"/>
                <a:gd name="T40" fmla="*/ 1 w 19"/>
                <a:gd name="T41" fmla="*/ 7 h 19"/>
                <a:gd name="T42" fmla="*/ 2 w 19"/>
                <a:gd name="T43" fmla="*/ 7 h 19"/>
                <a:gd name="T44" fmla="*/ 2 w 19"/>
                <a:gd name="T45" fmla="*/ 8 h 19"/>
                <a:gd name="T46" fmla="*/ 2 w 19"/>
                <a:gd name="T47" fmla="*/ 8 h 19"/>
                <a:gd name="T48" fmla="*/ 4 w 19"/>
                <a:gd name="T49" fmla="*/ 8 h 19"/>
                <a:gd name="T50" fmla="*/ 6 w 19"/>
                <a:gd name="T51" fmla="*/ 9 h 19"/>
                <a:gd name="T52" fmla="*/ 7 w 19"/>
                <a:gd name="T53" fmla="*/ 9 h 19"/>
                <a:gd name="T54" fmla="*/ 9 w 19"/>
                <a:gd name="T55" fmla="*/ 11 h 19"/>
                <a:gd name="T56" fmla="*/ 9 w 19"/>
                <a:gd name="T57" fmla="*/ 11 h 19"/>
                <a:gd name="T58" fmla="*/ 9 w 19"/>
                <a:gd name="T59" fmla="*/ 11 h 19"/>
                <a:gd name="T60" fmla="*/ 9 w 19"/>
                <a:gd name="T61" fmla="*/ 11 h 19"/>
                <a:gd name="T62" fmla="*/ 10 w 19"/>
                <a:gd name="T63" fmla="*/ 12 h 19"/>
                <a:gd name="T64" fmla="*/ 11 w 19"/>
                <a:gd name="T65" fmla="*/ 14 h 19"/>
                <a:gd name="T66" fmla="*/ 11 w 19"/>
                <a:gd name="T67" fmla="*/ 16 h 19"/>
                <a:gd name="T68" fmla="*/ 12 w 19"/>
                <a:gd name="T69" fmla="*/ 17 h 19"/>
                <a:gd name="T70" fmla="*/ 12 w 19"/>
                <a:gd name="T71" fmla="*/ 17 h 19"/>
                <a:gd name="T72" fmla="*/ 12 w 19"/>
                <a:gd name="T73" fmla="*/ 18 h 19"/>
                <a:gd name="T74" fmla="*/ 12 w 19"/>
                <a:gd name="T75" fmla="*/ 19 h 19"/>
                <a:gd name="T76" fmla="*/ 12 w 19"/>
                <a:gd name="T77" fmla="*/ 19 h 19"/>
                <a:gd name="T78" fmla="*/ 12 w 19"/>
                <a:gd name="T79" fmla="*/ 19 h 19"/>
                <a:gd name="T80" fmla="*/ 13 w 19"/>
                <a:gd name="T81" fmla="*/ 19 h 19"/>
                <a:gd name="T82" fmla="*/ 18 w 19"/>
                <a:gd name="T83" fmla="*/ 19 h 19"/>
                <a:gd name="T84" fmla="*/ 18 w 19"/>
                <a:gd name="T85" fmla="*/ 19 h 19"/>
                <a:gd name="T86" fmla="*/ 18 w 19"/>
                <a:gd name="T87" fmla="*/ 19 h 19"/>
                <a:gd name="T88" fmla="*/ 18 w 19"/>
                <a:gd name="T89" fmla="*/ 19 h 19"/>
                <a:gd name="T90" fmla="*/ 19 w 19"/>
                <a:gd name="T91" fmla="*/ 18 h 19"/>
                <a:gd name="T92" fmla="*/ 19 w 19"/>
                <a:gd name="T93" fmla="*/ 18 h 19"/>
                <a:gd name="T94" fmla="*/ 19 w 19"/>
                <a:gd name="T95" fmla="*/ 18 h 19"/>
                <a:gd name="T96" fmla="*/ 19 w 19"/>
                <a:gd name="T97" fmla="*/ 16 h 19"/>
                <a:gd name="T98" fmla="*/ 19 w 19"/>
                <a:gd name="T99" fmla="*/ 14 h 19"/>
                <a:gd name="T100" fmla="*/ 18 w 19"/>
                <a:gd name="T101" fmla="*/ 13 h 19"/>
                <a:gd name="T102" fmla="*/ 18 w 19"/>
                <a:gd name="T103" fmla="*/ 12 h 19"/>
                <a:gd name="T104" fmla="*/ 18 w 19"/>
                <a:gd name="T105" fmla="*/ 10 h 19"/>
                <a:gd name="T106" fmla="*/ 17 w 19"/>
                <a:gd name="T107" fmla="*/ 9 h 19"/>
                <a:gd name="T108" fmla="*/ 16 w 19"/>
                <a:gd name="T109" fmla="*/ 7 h 19"/>
                <a:gd name="T110" fmla="*/ 15 w 19"/>
                <a:gd name="T111" fmla="*/ 6 h 19"/>
                <a:gd name="T112" fmla="*/ 15 w 19"/>
                <a:gd name="T113" fmla="*/ 6 h 19"/>
                <a:gd name="T114" fmla="*/ 14 w 19"/>
                <a:gd name="T115" fmla="*/ 5 h 19"/>
                <a:gd name="T116" fmla="*/ 14 w 19"/>
                <a:gd name="T11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" h="19">
                  <a:moveTo>
                    <a:pt x="14" y="5"/>
                  </a:moveTo>
                  <a:lnTo>
                    <a:pt x="14" y="5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9" y="2"/>
                  </a:lnTo>
                  <a:lnTo>
                    <a:pt x="7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2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7" y="9"/>
                  </a:lnTo>
                  <a:lnTo>
                    <a:pt x="16" y="7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352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zh-CN" altLang="en-US" sz="2700" kern="0" dirty="0">
                <a:cs typeface="Arial" pitchFamily="34" charset="0"/>
              </a:endParaRPr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 flipH="1">
              <a:off x="4481456" y="1944713"/>
              <a:ext cx="156411" cy="164968"/>
            </a:xfrm>
            <a:custGeom>
              <a:avLst/>
              <a:gdLst>
                <a:gd name="T0" fmla="*/ 16 w 97"/>
                <a:gd name="T1" fmla="*/ 115 h 115"/>
                <a:gd name="T2" fmla="*/ 97 w 97"/>
                <a:gd name="T3" fmla="*/ 115 h 115"/>
                <a:gd name="T4" fmla="*/ 85 w 97"/>
                <a:gd name="T5" fmla="*/ 101 h 115"/>
                <a:gd name="T6" fmla="*/ 58 w 97"/>
                <a:gd name="T7" fmla="*/ 24 h 115"/>
                <a:gd name="T8" fmla="*/ 59 w 97"/>
                <a:gd name="T9" fmla="*/ 23 h 115"/>
                <a:gd name="T10" fmla="*/ 61 w 97"/>
                <a:gd name="T11" fmla="*/ 21 h 115"/>
                <a:gd name="T12" fmla="*/ 63 w 97"/>
                <a:gd name="T13" fmla="*/ 18 h 115"/>
                <a:gd name="T14" fmla="*/ 64 w 97"/>
                <a:gd name="T15" fmla="*/ 15 h 115"/>
                <a:gd name="T16" fmla="*/ 64 w 97"/>
                <a:gd name="T17" fmla="*/ 14 h 115"/>
                <a:gd name="T18" fmla="*/ 64 w 97"/>
                <a:gd name="T19" fmla="*/ 11 h 115"/>
                <a:gd name="T20" fmla="*/ 63 w 97"/>
                <a:gd name="T21" fmla="*/ 8 h 115"/>
                <a:gd name="T22" fmla="*/ 61 w 97"/>
                <a:gd name="T23" fmla="*/ 6 h 115"/>
                <a:gd name="T24" fmla="*/ 60 w 97"/>
                <a:gd name="T25" fmla="*/ 4 h 115"/>
                <a:gd name="T26" fmla="*/ 58 w 97"/>
                <a:gd name="T27" fmla="*/ 2 h 115"/>
                <a:gd name="T28" fmla="*/ 56 w 97"/>
                <a:gd name="T29" fmla="*/ 1 h 115"/>
                <a:gd name="T30" fmla="*/ 53 w 97"/>
                <a:gd name="T31" fmla="*/ 0 h 115"/>
                <a:gd name="T32" fmla="*/ 50 w 97"/>
                <a:gd name="T33" fmla="*/ 0 h 115"/>
                <a:gd name="T34" fmla="*/ 49 w 97"/>
                <a:gd name="T35" fmla="*/ 0 h 115"/>
                <a:gd name="T36" fmla="*/ 46 w 97"/>
                <a:gd name="T37" fmla="*/ 1 h 115"/>
                <a:gd name="T38" fmla="*/ 43 w 97"/>
                <a:gd name="T39" fmla="*/ 2 h 115"/>
                <a:gd name="T40" fmla="*/ 41 w 97"/>
                <a:gd name="T41" fmla="*/ 3 h 115"/>
                <a:gd name="T42" fmla="*/ 39 w 97"/>
                <a:gd name="T43" fmla="*/ 5 h 115"/>
                <a:gd name="T44" fmla="*/ 38 w 97"/>
                <a:gd name="T45" fmla="*/ 7 h 115"/>
                <a:gd name="T46" fmla="*/ 37 w 97"/>
                <a:gd name="T47" fmla="*/ 9 h 115"/>
                <a:gd name="T48" fmla="*/ 36 w 97"/>
                <a:gd name="T49" fmla="*/ 12 h 115"/>
                <a:gd name="T50" fmla="*/ 36 w 97"/>
                <a:gd name="T51" fmla="*/ 14 h 115"/>
                <a:gd name="T52" fmla="*/ 37 w 97"/>
                <a:gd name="T53" fmla="*/ 17 h 115"/>
                <a:gd name="T54" fmla="*/ 38 w 97"/>
                <a:gd name="T55" fmla="*/ 19 h 115"/>
                <a:gd name="T56" fmla="*/ 39 w 97"/>
                <a:gd name="T57" fmla="*/ 22 h 115"/>
                <a:gd name="T58" fmla="*/ 42 w 97"/>
                <a:gd name="T59" fmla="*/ 24 h 115"/>
                <a:gd name="T60" fmla="*/ 12 w 97"/>
                <a:gd name="T61" fmla="*/ 101 h 115"/>
                <a:gd name="T62" fmla="*/ 0 w 97"/>
                <a:gd name="T63" fmla="*/ 115 h 115"/>
                <a:gd name="T64" fmla="*/ 42 w 97"/>
                <a:gd name="T65" fmla="*/ 96 h 115"/>
                <a:gd name="T66" fmla="*/ 70 w 97"/>
                <a:gd name="T67" fmla="*/ 101 h 115"/>
                <a:gd name="T68" fmla="*/ 44 w 97"/>
                <a:gd name="T69" fmla="*/ 47 h 115"/>
                <a:gd name="T70" fmla="*/ 41 w 97"/>
                <a:gd name="T71" fmla="*/ 59 h 115"/>
                <a:gd name="T72" fmla="*/ 47 w 97"/>
                <a:gd name="T73" fmla="*/ 38 h 115"/>
                <a:gd name="T74" fmla="*/ 54 w 97"/>
                <a:gd name="T75" fmla="*/ 42 h 115"/>
                <a:gd name="T76" fmla="*/ 58 w 97"/>
                <a:gd name="T77" fmla="*/ 59 h 115"/>
                <a:gd name="T78" fmla="*/ 45 w 97"/>
                <a:gd name="T79" fmla="*/ 67 h 115"/>
                <a:gd name="T80" fmla="*/ 37 w 97"/>
                <a:gd name="T81" fmla="*/ 73 h 115"/>
                <a:gd name="T82" fmla="*/ 33 w 97"/>
                <a:gd name="T83" fmla="*/ 8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" h="115">
                  <a:moveTo>
                    <a:pt x="0" y="115"/>
                  </a:moveTo>
                  <a:lnTo>
                    <a:pt x="16" y="115"/>
                  </a:lnTo>
                  <a:lnTo>
                    <a:pt x="84" y="115"/>
                  </a:lnTo>
                  <a:lnTo>
                    <a:pt x="97" y="115"/>
                  </a:lnTo>
                  <a:lnTo>
                    <a:pt x="92" y="110"/>
                  </a:lnTo>
                  <a:lnTo>
                    <a:pt x="85" y="101"/>
                  </a:lnTo>
                  <a:lnTo>
                    <a:pt x="80" y="101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9" y="23"/>
                  </a:lnTo>
                  <a:lnTo>
                    <a:pt x="61" y="22"/>
                  </a:lnTo>
                  <a:lnTo>
                    <a:pt x="61" y="21"/>
                  </a:lnTo>
                  <a:lnTo>
                    <a:pt x="62" y="20"/>
                  </a:lnTo>
                  <a:lnTo>
                    <a:pt x="63" y="18"/>
                  </a:lnTo>
                  <a:lnTo>
                    <a:pt x="63" y="17"/>
                  </a:lnTo>
                  <a:lnTo>
                    <a:pt x="64" y="15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4" y="11"/>
                  </a:lnTo>
                  <a:lnTo>
                    <a:pt x="63" y="9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1" y="6"/>
                  </a:lnTo>
                  <a:lnTo>
                    <a:pt x="61" y="5"/>
                  </a:lnTo>
                  <a:lnTo>
                    <a:pt x="60" y="4"/>
                  </a:lnTo>
                  <a:lnTo>
                    <a:pt x="59" y="3"/>
                  </a:lnTo>
                  <a:lnTo>
                    <a:pt x="58" y="2"/>
                  </a:lnTo>
                  <a:lnTo>
                    <a:pt x="57" y="2"/>
                  </a:lnTo>
                  <a:lnTo>
                    <a:pt x="56" y="1"/>
                  </a:lnTo>
                  <a:lnTo>
                    <a:pt x="54" y="1"/>
                  </a:lnTo>
                  <a:lnTo>
                    <a:pt x="53" y="0"/>
                  </a:lnTo>
                  <a:lnTo>
                    <a:pt x="51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6" y="1"/>
                  </a:lnTo>
                  <a:lnTo>
                    <a:pt x="45" y="1"/>
                  </a:lnTo>
                  <a:lnTo>
                    <a:pt x="43" y="2"/>
                  </a:lnTo>
                  <a:lnTo>
                    <a:pt x="42" y="2"/>
                  </a:lnTo>
                  <a:lnTo>
                    <a:pt x="41" y="3"/>
                  </a:lnTo>
                  <a:lnTo>
                    <a:pt x="40" y="4"/>
                  </a:lnTo>
                  <a:lnTo>
                    <a:pt x="39" y="5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7" y="8"/>
                  </a:lnTo>
                  <a:lnTo>
                    <a:pt x="37" y="9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15"/>
                  </a:lnTo>
                  <a:lnTo>
                    <a:pt x="37" y="17"/>
                  </a:lnTo>
                  <a:lnTo>
                    <a:pt x="37" y="18"/>
                  </a:lnTo>
                  <a:lnTo>
                    <a:pt x="38" y="19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2" y="24"/>
                  </a:lnTo>
                  <a:lnTo>
                    <a:pt x="20" y="101"/>
                  </a:lnTo>
                  <a:lnTo>
                    <a:pt x="12" y="101"/>
                  </a:lnTo>
                  <a:lnTo>
                    <a:pt x="5" y="110"/>
                  </a:lnTo>
                  <a:lnTo>
                    <a:pt x="0" y="115"/>
                  </a:lnTo>
                  <a:close/>
                  <a:moveTo>
                    <a:pt x="58" y="101"/>
                  </a:moveTo>
                  <a:lnTo>
                    <a:pt x="42" y="96"/>
                  </a:lnTo>
                  <a:lnTo>
                    <a:pt x="67" y="88"/>
                  </a:lnTo>
                  <a:lnTo>
                    <a:pt x="70" y="101"/>
                  </a:lnTo>
                  <a:lnTo>
                    <a:pt x="58" y="101"/>
                  </a:lnTo>
                  <a:close/>
                  <a:moveTo>
                    <a:pt x="44" y="47"/>
                  </a:moveTo>
                  <a:lnTo>
                    <a:pt x="53" y="52"/>
                  </a:lnTo>
                  <a:lnTo>
                    <a:pt x="41" y="59"/>
                  </a:lnTo>
                  <a:lnTo>
                    <a:pt x="44" y="47"/>
                  </a:lnTo>
                  <a:close/>
                  <a:moveTo>
                    <a:pt x="47" y="38"/>
                  </a:moveTo>
                  <a:lnTo>
                    <a:pt x="50" y="28"/>
                  </a:lnTo>
                  <a:lnTo>
                    <a:pt x="54" y="42"/>
                  </a:lnTo>
                  <a:lnTo>
                    <a:pt x="47" y="38"/>
                  </a:lnTo>
                  <a:close/>
                  <a:moveTo>
                    <a:pt x="58" y="59"/>
                  </a:moveTo>
                  <a:lnTo>
                    <a:pt x="63" y="74"/>
                  </a:lnTo>
                  <a:lnTo>
                    <a:pt x="45" y="67"/>
                  </a:lnTo>
                  <a:lnTo>
                    <a:pt x="58" y="59"/>
                  </a:lnTo>
                  <a:close/>
                  <a:moveTo>
                    <a:pt x="37" y="73"/>
                  </a:moveTo>
                  <a:lnTo>
                    <a:pt x="58" y="81"/>
                  </a:lnTo>
                  <a:lnTo>
                    <a:pt x="33" y="89"/>
                  </a:lnTo>
                  <a:lnTo>
                    <a:pt x="37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352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kumimoji="0" lang="zh-CN" altLang="en-US" sz="2700" kern="0" dirty="0">
                <a:cs typeface="Arial" pitchFamily="34" charset="0"/>
              </a:endParaRPr>
            </a:p>
          </p:txBody>
        </p:sp>
      </p:grpSp>
      <p:sp>
        <p:nvSpPr>
          <p:cNvPr id="16" name="Rectangle 38"/>
          <p:cNvSpPr>
            <a:spLocks noChangeArrowheads="1"/>
          </p:cNvSpPr>
          <p:nvPr/>
        </p:nvSpPr>
        <p:spPr bwMode="auto">
          <a:xfrm flipH="1">
            <a:off x="5748758" y="2599106"/>
            <a:ext cx="1551390" cy="492443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352">
              <a:buNone/>
              <a:defRPr/>
            </a:pPr>
            <a:r>
              <a:rPr kumimoji="0" lang="ru-RU" altLang="zh-CN" sz="1600" b="1" kern="0" dirty="0">
                <a:cs typeface="Arial" pitchFamily="34" charset="0"/>
              </a:rPr>
              <a:t>Платформа анализа данных</a:t>
            </a:r>
            <a:endParaRPr kumimoji="0" lang="zh-CN" altLang="zh-CN" sz="1600" b="1" kern="0" dirty="0">
              <a:cs typeface="Arial" pitchFamily="34" charset="0"/>
            </a:endParaRPr>
          </a:p>
        </p:txBody>
      </p:sp>
      <p:pic>
        <p:nvPicPr>
          <p:cNvPr id="17" name="Picture 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65119" y="2613164"/>
            <a:ext cx="1035155" cy="55783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直接连接符 525"/>
          <p:cNvCxnSpPr>
            <a:stCxn id="17" idx="2"/>
            <a:endCxn id="8" idx="22"/>
          </p:cNvCxnSpPr>
          <p:nvPr/>
        </p:nvCxnSpPr>
        <p:spPr>
          <a:xfrm>
            <a:off x="4982696" y="3171002"/>
            <a:ext cx="540037" cy="325725"/>
          </a:xfrm>
          <a:prstGeom prst="line">
            <a:avLst/>
          </a:prstGeom>
          <a:ln w="12700">
            <a:solidFill>
              <a:schemeClr val="bg1"/>
            </a:solidFill>
            <a:headEnd type="none"/>
            <a:tailEnd type="none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279"/>
          <p:cNvSpPr txBox="1">
            <a:spLocks noChangeArrowheads="1"/>
          </p:cNvSpPr>
          <p:nvPr/>
        </p:nvSpPr>
        <p:spPr bwMode="auto">
          <a:xfrm rot="19302431" flipH="1">
            <a:off x="5115929" y="3940398"/>
            <a:ext cx="1042417" cy="1231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0" tIns="0" rIns="0" bIns="0" anchor="ctr">
            <a:spAutoFit/>
          </a:bodyPr>
          <a:lstStyle/>
          <a:p>
            <a:pPr algn="ctr" defTabSz="624646">
              <a:buClr>
                <a:srgbClr val="CC9900"/>
              </a:buClr>
              <a:buNone/>
            </a:pPr>
            <a:endParaRPr lang="en-US" altLang="zh-CN" sz="80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1" name="Text Box 279"/>
          <p:cNvSpPr txBox="1">
            <a:spLocks noChangeArrowheads="1"/>
          </p:cNvSpPr>
          <p:nvPr/>
        </p:nvSpPr>
        <p:spPr bwMode="auto">
          <a:xfrm rot="612968" flipH="1">
            <a:off x="5343202" y="4604415"/>
            <a:ext cx="970401" cy="12311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0" tIns="0" rIns="0" bIns="0" anchor="ctr">
            <a:spAutoFit/>
          </a:bodyPr>
          <a:lstStyle/>
          <a:p>
            <a:pPr algn="ctr" defTabSz="624646">
              <a:buClr>
                <a:srgbClr val="CC9900"/>
              </a:buClr>
              <a:buNone/>
            </a:pPr>
            <a:endParaRPr lang="en-US" altLang="zh-CN" sz="80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2" name="矩形 141"/>
          <p:cNvSpPr/>
          <p:nvPr/>
        </p:nvSpPr>
        <p:spPr>
          <a:xfrm>
            <a:off x="473974" y="5257158"/>
            <a:ext cx="3708674" cy="100029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lIns="121935" tIns="60968" rIns="121935" bIns="60968">
            <a:spAutoFit/>
          </a:bodyPr>
          <a:lstStyle/>
          <a:p>
            <a:pPr marL="160887" indent="-160887" algn="ct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ru-RU" altLang="zh-CN" sz="1900" b="1" noProof="1">
                <a:ea typeface="微软雅黑" pitchFamily="34" charset="-122"/>
                <a:cs typeface="Arial" pitchFamily="34" charset="0"/>
                <a:sym typeface="Lucida Grande"/>
              </a:rPr>
              <a:t>Только </a:t>
            </a:r>
            <a:r>
              <a:rPr lang="en-US" altLang="zh-CN" sz="1900" b="1" noProof="1">
                <a:ea typeface="微软雅黑" pitchFamily="34" charset="-122"/>
                <a:cs typeface="Arial" pitchFamily="34" charset="0"/>
                <a:sym typeface="Lucida Grande"/>
              </a:rPr>
              <a:t>GPS</a:t>
            </a:r>
          </a:p>
          <a:p>
            <a:pPr marL="160887" indent="-160887" algn="ctr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ru-RU" altLang="zh-CN" sz="1900" b="1" noProof="1">
                <a:ea typeface="微软雅黑" pitchFamily="34" charset="-122"/>
                <a:cs typeface="Arial" pitchFamily="34" charset="0"/>
                <a:sym typeface="Lucida Grande"/>
              </a:rPr>
              <a:t>Частые непредвиденные отказы</a:t>
            </a:r>
            <a:endParaRPr lang="en-US" altLang="zh-CN" sz="1900" b="1" noProof="1">
              <a:ea typeface="微软雅黑" pitchFamily="34" charset="-122"/>
              <a:cs typeface="Arial" pitchFamily="34" charset="0"/>
              <a:sym typeface="Lucida Grande"/>
            </a:endParaRPr>
          </a:p>
        </p:txBody>
      </p:sp>
      <p:sp>
        <p:nvSpPr>
          <p:cNvPr id="23" name="右箭头 137"/>
          <p:cNvSpPr/>
          <p:nvPr/>
        </p:nvSpPr>
        <p:spPr bwMode="auto">
          <a:xfrm rot="5400000">
            <a:off x="9895148" y="2945369"/>
            <a:ext cx="1096683" cy="705232"/>
          </a:xfrm>
          <a:prstGeom prst="rightArrow">
            <a:avLst/>
          </a:prstGeom>
          <a:gradFill>
            <a:gsLst>
              <a:gs pos="100000">
                <a:schemeClr val="bg1"/>
              </a:gs>
              <a:gs pos="0">
                <a:sysClr val="windowText" lastClr="000000">
                  <a:alpha val="0"/>
                  <a:lumMod val="0"/>
                  <a:lumOff val="100000"/>
                </a:sysClr>
              </a:gs>
            </a:gsLst>
            <a:lin ang="21594000" scaled="0"/>
          </a:gra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20846" tIns="10423" rIns="20846" bIns="10423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266928" eaLnBrk="0" hangingPunct="0">
              <a:buNone/>
            </a:pPr>
            <a:endParaRPr lang="zh-CN" altLang="en-US" sz="400" kern="0" dirty="0">
              <a:latin typeface="+mn-ea"/>
            </a:endParaRPr>
          </a:p>
        </p:txBody>
      </p:sp>
      <p:pic>
        <p:nvPicPr>
          <p:cNvPr id="24" name="Picture 4" descr="C:\Users\x00135094.CHINA\Desktop\2522896e-b9aa-4f65-adc4-eafe8dff30e1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858" y="2191224"/>
            <a:ext cx="3174900" cy="3002628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5" name="Picture 2" descr="C:\Users\Administrator\Desktop\图片1.pn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1618" y="3029721"/>
            <a:ext cx="492570" cy="54001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6" name="Freeform 63"/>
          <p:cNvSpPr>
            <a:spLocks/>
          </p:cNvSpPr>
          <p:nvPr/>
        </p:nvSpPr>
        <p:spPr bwMode="auto">
          <a:xfrm rot="8313690">
            <a:off x="6042196" y="4140907"/>
            <a:ext cx="153812" cy="901372"/>
          </a:xfrm>
          <a:custGeom>
            <a:avLst/>
            <a:gdLst/>
            <a:ahLst/>
            <a:cxnLst>
              <a:cxn ang="0">
                <a:pos x="4913" y="0"/>
              </a:cxn>
              <a:cxn ang="0">
                <a:pos x="11380" y="9251"/>
              </a:cxn>
              <a:cxn ang="0">
                <a:pos x="8661" y="9251"/>
              </a:cxn>
              <a:cxn ang="0">
                <a:pos x="8667" y="9270"/>
              </a:cxn>
              <a:cxn ang="0">
                <a:pos x="4712" y="9270"/>
              </a:cxn>
              <a:cxn ang="0">
                <a:pos x="6491" y="16420"/>
              </a:cxn>
              <a:cxn ang="0">
                <a:pos x="0" y="7132"/>
              </a:cxn>
              <a:cxn ang="0">
                <a:pos x="6689" y="7132"/>
              </a:cxn>
              <a:cxn ang="0">
                <a:pos x="4913" y="0"/>
              </a:cxn>
            </a:cxnLst>
            <a:rect l="0" t="0" r="r" b="b"/>
            <a:pathLst>
              <a:path w="11380" h="16420">
                <a:moveTo>
                  <a:pt x="4913" y="0"/>
                </a:moveTo>
                <a:lnTo>
                  <a:pt x="11380" y="9251"/>
                </a:lnTo>
                <a:lnTo>
                  <a:pt x="8661" y="9251"/>
                </a:lnTo>
                <a:lnTo>
                  <a:pt x="8667" y="9270"/>
                </a:lnTo>
                <a:lnTo>
                  <a:pt x="4712" y="9270"/>
                </a:lnTo>
                <a:lnTo>
                  <a:pt x="6491" y="16420"/>
                </a:lnTo>
                <a:lnTo>
                  <a:pt x="0" y="7132"/>
                </a:lnTo>
                <a:lnTo>
                  <a:pt x="6689" y="7132"/>
                </a:lnTo>
                <a:lnTo>
                  <a:pt x="4913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121935" tIns="60968" rIns="121935" bIns="60968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endParaRPr lang="zh-CN" altLang="en-US" b="1"/>
          </a:p>
        </p:txBody>
      </p:sp>
      <p:grpSp>
        <p:nvGrpSpPr>
          <p:cNvPr id="27" name="组合 1048"/>
          <p:cNvGrpSpPr/>
          <p:nvPr/>
        </p:nvGrpSpPr>
        <p:grpSpPr>
          <a:xfrm>
            <a:off x="5300656" y="5050557"/>
            <a:ext cx="2460842" cy="1085850"/>
            <a:chOff x="-2601914" y="3322638"/>
            <a:chExt cx="3032127" cy="1412875"/>
          </a:xfrm>
          <a:solidFill>
            <a:schemeClr val="tx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-820737" y="4300538"/>
              <a:ext cx="1250950" cy="168275"/>
            </a:xfrm>
            <a:custGeom>
              <a:avLst/>
              <a:gdLst>
                <a:gd name="T0" fmla="*/ 36 w 788"/>
                <a:gd name="T1" fmla="*/ 0 h 106"/>
                <a:gd name="T2" fmla="*/ 30 w 788"/>
                <a:gd name="T3" fmla="*/ 0 h 106"/>
                <a:gd name="T4" fmla="*/ 16 w 788"/>
                <a:gd name="T5" fmla="*/ 6 h 106"/>
                <a:gd name="T6" fmla="*/ 6 w 788"/>
                <a:gd name="T7" fmla="*/ 16 h 106"/>
                <a:gd name="T8" fmla="*/ 0 w 788"/>
                <a:gd name="T9" fmla="*/ 30 h 106"/>
                <a:gd name="T10" fmla="*/ 0 w 788"/>
                <a:gd name="T11" fmla="*/ 70 h 106"/>
                <a:gd name="T12" fmla="*/ 0 w 788"/>
                <a:gd name="T13" fmla="*/ 78 h 106"/>
                <a:gd name="T14" fmla="*/ 6 w 788"/>
                <a:gd name="T15" fmla="*/ 90 h 106"/>
                <a:gd name="T16" fmla="*/ 16 w 788"/>
                <a:gd name="T17" fmla="*/ 100 h 106"/>
                <a:gd name="T18" fmla="*/ 30 w 788"/>
                <a:gd name="T19" fmla="*/ 106 h 106"/>
                <a:gd name="T20" fmla="*/ 58 w 788"/>
                <a:gd name="T21" fmla="*/ 106 h 106"/>
                <a:gd name="T22" fmla="*/ 66 w 788"/>
                <a:gd name="T23" fmla="*/ 88 h 106"/>
                <a:gd name="T24" fmla="*/ 90 w 788"/>
                <a:gd name="T25" fmla="*/ 54 h 106"/>
                <a:gd name="T26" fmla="*/ 124 w 788"/>
                <a:gd name="T27" fmla="*/ 30 h 106"/>
                <a:gd name="T28" fmla="*/ 164 w 788"/>
                <a:gd name="T29" fmla="*/ 18 h 106"/>
                <a:gd name="T30" fmla="*/ 184 w 788"/>
                <a:gd name="T31" fmla="*/ 16 h 106"/>
                <a:gd name="T32" fmla="*/ 226 w 788"/>
                <a:gd name="T33" fmla="*/ 22 h 106"/>
                <a:gd name="T34" fmla="*/ 264 w 788"/>
                <a:gd name="T35" fmla="*/ 42 h 106"/>
                <a:gd name="T36" fmla="*/ 292 w 788"/>
                <a:gd name="T37" fmla="*/ 70 h 106"/>
                <a:gd name="T38" fmla="*/ 312 w 788"/>
                <a:gd name="T39" fmla="*/ 106 h 106"/>
                <a:gd name="T40" fmla="*/ 398 w 788"/>
                <a:gd name="T41" fmla="*/ 106 h 106"/>
                <a:gd name="T42" fmla="*/ 420 w 788"/>
                <a:gd name="T43" fmla="*/ 72 h 106"/>
                <a:gd name="T44" fmla="*/ 450 w 788"/>
                <a:gd name="T45" fmla="*/ 44 h 106"/>
                <a:gd name="T46" fmla="*/ 488 w 788"/>
                <a:gd name="T47" fmla="*/ 26 h 106"/>
                <a:gd name="T48" fmla="*/ 530 w 788"/>
                <a:gd name="T49" fmla="*/ 20 h 106"/>
                <a:gd name="T50" fmla="*/ 552 w 788"/>
                <a:gd name="T51" fmla="*/ 22 h 106"/>
                <a:gd name="T52" fmla="*/ 592 w 788"/>
                <a:gd name="T53" fmla="*/ 34 h 106"/>
                <a:gd name="T54" fmla="*/ 626 w 788"/>
                <a:gd name="T55" fmla="*/ 58 h 106"/>
                <a:gd name="T56" fmla="*/ 654 w 788"/>
                <a:gd name="T57" fmla="*/ 88 h 106"/>
                <a:gd name="T58" fmla="*/ 750 w 788"/>
                <a:gd name="T59" fmla="*/ 106 h 106"/>
                <a:gd name="T60" fmla="*/ 758 w 788"/>
                <a:gd name="T61" fmla="*/ 106 h 106"/>
                <a:gd name="T62" fmla="*/ 770 w 788"/>
                <a:gd name="T63" fmla="*/ 100 h 106"/>
                <a:gd name="T64" fmla="*/ 780 w 788"/>
                <a:gd name="T65" fmla="*/ 90 h 106"/>
                <a:gd name="T66" fmla="*/ 786 w 788"/>
                <a:gd name="T67" fmla="*/ 78 h 106"/>
                <a:gd name="T68" fmla="*/ 788 w 788"/>
                <a:gd name="T69" fmla="*/ 36 h 106"/>
                <a:gd name="T70" fmla="*/ 786 w 788"/>
                <a:gd name="T71" fmla="*/ 30 h 106"/>
                <a:gd name="T72" fmla="*/ 780 w 788"/>
                <a:gd name="T73" fmla="*/ 16 h 106"/>
                <a:gd name="T74" fmla="*/ 770 w 788"/>
                <a:gd name="T75" fmla="*/ 6 h 106"/>
                <a:gd name="T76" fmla="*/ 758 w 788"/>
                <a:gd name="T77" fmla="*/ 0 h 106"/>
                <a:gd name="T78" fmla="*/ 750 w 788"/>
                <a:gd name="T7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8" h="106">
                  <a:moveTo>
                    <a:pt x="750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8"/>
                  </a:lnTo>
                  <a:lnTo>
                    <a:pt x="2" y="84"/>
                  </a:lnTo>
                  <a:lnTo>
                    <a:pt x="6" y="90"/>
                  </a:lnTo>
                  <a:lnTo>
                    <a:pt x="10" y="96"/>
                  </a:lnTo>
                  <a:lnTo>
                    <a:pt x="16" y="100"/>
                  </a:lnTo>
                  <a:lnTo>
                    <a:pt x="22" y="104"/>
                  </a:lnTo>
                  <a:lnTo>
                    <a:pt x="30" y="106"/>
                  </a:lnTo>
                  <a:lnTo>
                    <a:pt x="36" y="106"/>
                  </a:lnTo>
                  <a:lnTo>
                    <a:pt x="58" y="106"/>
                  </a:lnTo>
                  <a:lnTo>
                    <a:pt x="58" y="106"/>
                  </a:lnTo>
                  <a:lnTo>
                    <a:pt x="66" y="88"/>
                  </a:lnTo>
                  <a:lnTo>
                    <a:pt x="78" y="70"/>
                  </a:lnTo>
                  <a:lnTo>
                    <a:pt x="90" y="54"/>
                  </a:lnTo>
                  <a:lnTo>
                    <a:pt x="106" y="42"/>
                  </a:lnTo>
                  <a:lnTo>
                    <a:pt x="124" y="30"/>
                  </a:lnTo>
                  <a:lnTo>
                    <a:pt x="142" y="22"/>
                  </a:lnTo>
                  <a:lnTo>
                    <a:pt x="164" y="18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206" y="18"/>
                  </a:lnTo>
                  <a:lnTo>
                    <a:pt x="226" y="22"/>
                  </a:lnTo>
                  <a:lnTo>
                    <a:pt x="246" y="30"/>
                  </a:lnTo>
                  <a:lnTo>
                    <a:pt x="264" y="42"/>
                  </a:lnTo>
                  <a:lnTo>
                    <a:pt x="280" y="54"/>
                  </a:lnTo>
                  <a:lnTo>
                    <a:pt x="292" y="70"/>
                  </a:lnTo>
                  <a:lnTo>
                    <a:pt x="304" y="88"/>
                  </a:lnTo>
                  <a:lnTo>
                    <a:pt x="312" y="106"/>
                  </a:lnTo>
                  <a:lnTo>
                    <a:pt x="398" y="106"/>
                  </a:lnTo>
                  <a:lnTo>
                    <a:pt x="398" y="106"/>
                  </a:lnTo>
                  <a:lnTo>
                    <a:pt x="408" y="88"/>
                  </a:lnTo>
                  <a:lnTo>
                    <a:pt x="420" y="72"/>
                  </a:lnTo>
                  <a:lnTo>
                    <a:pt x="434" y="58"/>
                  </a:lnTo>
                  <a:lnTo>
                    <a:pt x="450" y="44"/>
                  </a:lnTo>
                  <a:lnTo>
                    <a:pt x="468" y="34"/>
                  </a:lnTo>
                  <a:lnTo>
                    <a:pt x="488" y="26"/>
                  </a:lnTo>
                  <a:lnTo>
                    <a:pt x="508" y="22"/>
                  </a:lnTo>
                  <a:lnTo>
                    <a:pt x="530" y="20"/>
                  </a:lnTo>
                  <a:lnTo>
                    <a:pt x="530" y="20"/>
                  </a:lnTo>
                  <a:lnTo>
                    <a:pt x="552" y="22"/>
                  </a:lnTo>
                  <a:lnTo>
                    <a:pt x="574" y="26"/>
                  </a:lnTo>
                  <a:lnTo>
                    <a:pt x="592" y="34"/>
                  </a:lnTo>
                  <a:lnTo>
                    <a:pt x="610" y="44"/>
                  </a:lnTo>
                  <a:lnTo>
                    <a:pt x="626" y="58"/>
                  </a:lnTo>
                  <a:lnTo>
                    <a:pt x="642" y="72"/>
                  </a:lnTo>
                  <a:lnTo>
                    <a:pt x="654" y="88"/>
                  </a:lnTo>
                  <a:lnTo>
                    <a:pt x="664" y="106"/>
                  </a:lnTo>
                  <a:lnTo>
                    <a:pt x="750" y="106"/>
                  </a:lnTo>
                  <a:lnTo>
                    <a:pt x="750" y="106"/>
                  </a:lnTo>
                  <a:lnTo>
                    <a:pt x="758" y="106"/>
                  </a:lnTo>
                  <a:lnTo>
                    <a:pt x="764" y="104"/>
                  </a:lnTo>
                  <a:lnTo>
                    <a:pt x="770" y="100"/>
                  </a:lnTo>
                  <a:lnTo>
                    <a:pt x="776" y="96"/>
                  </a:lnTo>
                  <a:lnTo>
                    <a:pt x="780" y="90"/>
                  </a:lnTo>
                  <a:lnTo>
                    <a:pt x="784" y="84"/>
                  </a:lnTo>
                  <a:lnTo>
                    <a:pt x="786" y="78"/>
                  </a:lnTo>
                  <a:lnTo>
                    <a:pt x="788" y="70"/>
                  </a:lnTo>
                  <a:lnTo>
                    <a:pt x="788" y="36"/>
                  </a:lnTo>
                  <a:lnTo>
                    <a:pt x="788" y="36"/>
                  </a:lnTo>
                  <a:lnTo>
                    <a:pt x="786" y="30"/>
                  </a:lnTo>
                  <a:lnTo>
                    <a:pt x="784" y="22"/>
                  </a:lnTo>
                  <a:lnTo>
                    <a:pt x="780" y="16"/>
                  </a:lnTo>
                  <a:lnTo>
                    <a:pt x="776" y="10"/>
                  </a:lnTo>
                  <a:lnTo>
                    <a:pt x="770" y="6"/>
                  </a:lnTo>
                  <a:lnTo>
                    <a:pt x="764" y="2"/>
                  </a:lnTo>
                  <a:lnTo>
                    <a:pt x="758" y="0"/>
                  </a:lnTo>
                  <a:lnTo>
                    <a:pt x="750" y="0"/>
                  </a:lnTo>
                  <a:lnTo>
                    <a:pt x="750" y="0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29" name="Freeform 22"/>
            <p:cNvSpPr>
              <a:spLocks noEditPoints="1"/>
            </p:cNvSpPr>
            <p:nvPr/>
          </p:nvSpPr>
          <p:spPr bwMode="auto">
            <a:xfrm>
              <a:off x="-2468563" y="4370388"/>
              <a:ext cx="365125" cy="365125"/>
            </a:xfrm>
            <a:custGeom>
              <a:avLst/>
              <a:gdLst>
                <a:gd name="T0" fmla="*/ 116 w 230"/>
                <a:gd name="T1" fmla="*/ 0 h 230"/>
                <a:gd name="T2" fmla="*/ 70 w 230"/>
                <a:gd name="T3" fmla="*/ 10 h 230"/>
                <a:gd name="T4" fmla="*/ 34 w 230"/>
                <a:gd name="T5" fmla="*/ 34 h 230"/>
                <a:gd name="T6" fmla="*/ 10 w 230"/>
                <a:gd name="T7" fmla="*/ 70 h 230"/>
                <a:gd name="T8" fmla="*/ 0 w 230"/>
                <a:gd name="T9" fmla="*/ 116 h 230"/>
                <a:gd name="T10" fmla="*/ 2 w 230"/>
                <a:gd name="T11" fmla="*/ 138 h 230"/>
                <a:gd name="T12" fmla="*/ 20 w 230"/>
                <a:gd name="T13" fmla="*/ 180 h 230"/>
                <a:gd name="T14" fmla="*/ 52 w 230"/>
                <a:gd name="T15" fmla="*/ 210 h 230"/>
                <a:gd name="T16" fmla="*/ 92 w 230"/>
                <a:gd name="T17" fmla="*/ 228 h 230"/>
                <a:gd name="T18" fmla="*/ 116 w 230"/>
                <a:gd name="T19" fmla="*/ 230 h 230"/>
                <a:gd name="T20" fmla="*/ 160 w 230"/>
                <a:gd name="T21" fmla="*/ 222 h 230"/>
                <a:gd name="T22" fmla="*/ 196 w 230"/>
                <a:gd name="T23" fmla="*/ 196 h 230"/>
                <a:gd name="T24" fmla="*/ 222 w 230"/>
                <a:gd name="T25" fmla="*/ 160 h 230"/>
                <a:gd name="T26" fmla="*/ 230 w 230"/>
                <a:gd name="T27" fmla="*/ 116 h 230"/>
                <a:gd name="T28" fmla="*/ 228 w 230"/>
                <a:gd name="T29" fmla="*/ 92 h 230"/>
                <a:gd name="T30" fmla="*/ 210 w 230"/>
                <a:gd name="T31" fmla="*/ 52 h 230"/>
                <a:gd name="T32" fmla="*/ 180 w 230"/>
                <a:gd name="T33" fmla="*/ 20 h 230"/>
                <a:gd name="T34" fmla="*/ 138 w 230"/>
                <a:gd name="T35" fmla="*/ 4 h 230"/>
                <a:gd name="T36" fmla="*/ 116 w 230"/>
                <a:gd name="T37" fmla="*/ 0 h 230"/>
                <a:gd name="T38" fmla="*/ 116 w 230"/>
                <a:gd name="T39" fmla="*/ 174 h 230"/>
                <a:gd name="T40" fmla="*/ 92 w 230"/>
                <a:gd name="T41" fmla="*/ 170 h 230"/>
                <a:gd name="T42" fmla="*/ 74 w 230"/>
                <a:gd name="T43" fmla="*/ 158 h 230"/>
                <a:gd name="T44" fmla="*/ 60 w 230"/>
                <a:gd name="T45" fmla="*/ 138 h 230"/>
                <a:gd name="T46" fmla="*/ 56 w 230"/>
                <a:gd name="T47" fmla="*/ 116 h 230"/>
                <a:gd name="T48" fmla="*/ 58 w 230"/>
                <a:gd name="T49" fmla="*/ 104 h 230"/>
                <a:gd name="T50" fmla="*/ 66 w 230"/>
                <a:gd name="T51" fmla="*/ 82 h 230"/>
                <a:gd name="T52" fmla="*/ 82 w 230"/>
                <a:gd name="T53" fmla="*/ 66 h 230"/>
                <a:gd name="T54" fmla="*/ 104 w 230"/>
                <a:gd name="T55" fmla="*/ 58 h 230"/>
                <a:gd name="T56" fmla="*/ 116 w 230"/>
                <a:gd name="T57" fmla="*/ 56 h 230"/>
                <a:gd name="T58" fmla="*/ 138 w 230"/>
                <a:gd name="T59" fmla="*/ 62 h 230"/>
                <a:gd name="T60" fmla="*/ 158 w 230"/>
                <a:gd name="T61" fmla="*/ 74 h 230"/>
                <a:gd name="T62" fmla="*/ 170 w 230"/>
                <a:gd name="T63" fmla="*/ 92 h 230"/>
                <a:gd name="T64" fmla="*/ 174 w 230"/>
                <a:gd name="T65" fmla="*/ 116 h 230"/>
                <a:gd name="T66" fmla="*/ 174 w 230"/>
                <a:gd name="T67" fmla="*/ 128 h 230"/>
                <a:gd name="T68" fmla="*/ 164 w 230"/>
                <a:gd name="T69" fmla="*/ 148 h 230"/>
                <a:gd name="T70" fmla="*/ 148 w 230"/>
                <a:gd name="T71" fmla="*/ 164 h 230"/>
                <a:gd name="T72" fmla="*/ 128 w 230"/>
                <a:gd name="T73" fmla="*/ 174 h 230"/>
                <a:gd name="T74" fmla="*/ 116 w 230"/>
                <a:gd name="T75" fmla="*/ 17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" h="230">
                  <a:moveTo>
                    <a:pt x="116" y="0"/>
                  </a:moveTo>
                  <a:lnTo>
                    <a:pt x="116" y="0"/>
                  </a:lnTo>
                  <a:lnTo>
                    <a:pt x="92" y="4"/>
                  </a:lnTo>
                  <a:lnTo>
                    <a:pt x="70" y="10"/>
                  </a:lnTo>
                  <a:lnTo>
                    <a:pt x="52" y="20"/>
                  </a:lnTo>
                  <a:lnTo>
                    <a:pt x="34" y="34"/>
                  </a:lnTo>
                  <a:lnTo>
                    <a:pt x="20" y="52"/>
                  </a:lnTo>
                  <a:lnTo>
                    <a:pt x="10" y="70"/>
                  </a:lnTo>
                  <a:lnTo>
                    <a:pt x="2" y="92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38"/>
                  </a:lnTo>
                  <a:lnTo>
                    <a:pt x="10" y="160"/>
                  </a:lnTo>
                  <a:lnTo>
                    <a:pt x="20" y="180"/>
                  </a:lnTo>
                  <a:lnTo>
                    <a:pt x="34" y="196"/>
                  </a:lnTo>
                  <a:lnTo>
                    <a:pt x="52" y="210"/>
                  </a:lnTo>
                  <a:lnTo>
                    <a:pt x="70" y="222"/>
                  </a:lnTo>
                  <a:lnTo>
                    <a:pt x="92" y="228"/>
                  </a:lnTo>
                  <a:lnTo>
                    <a:pt x="116" y="230"/>
                  </a:lnTo>
                  <a:lnTo>
                    <a:pt x="116" y="230"/>
                  </a:lnTo>
                  <a:lnTo>
                    <a:pt x="138" y="228"/>
                  </a:lnTo>
                  <a:lnTo>
                    <a:pt x="160" y="222"/>
                  </a:lnTo>
                  <a:lnTo>
                    <a:pt x="180" y="210"/>
                  </a:lnTo>
                  <a:lnTo>
                    <a:pt x="196" y="196"/>
                  </a:lnTo>
                  <a:lnTo>
                    <a:pt x="210" y="180"/>
                  </a:lnTo>
                  <a:lnTo>
                    <a:pt x="222" y="160"/>
                  </a:lnTo>
                  <a:lnTo>
                    <a:pt x="228" y="138"/>
                  </a:lnTo>
                  <a:lnTo>
                    <a:pt x="230" y="116"/>
                  </a:lnTo>
                  <a:lnTo>
                    <a:pt x="230" y="116"/>
                  </a:lnTo>
                  <a:lnTo>
                    <a:pt x="228" y="92"/>
                  </a:lnTo>
                  <a:lnTo>
                    <a:pt x="222" y="70"/>
                  </a:lnTo>
                  <a:lnTo>
                    <a:pt x="210" y="52"/>
                  </a:lnTo>
                  <a:lnTo>
                    <a:pt x="196" y="34"/>
                  </a:lnTo>
                  <a:lnTo>
                    <a:pt x="180" y="20"/>
                  </a:lnTo>
                  <a:lnTo>
                    <a:pt x="160" y="10"/>
                  </a:lnTo>
                  <a:lnTo>
                    <a:pt x="138" y="4"/>
                  </a:lnTo>
                  <a:lnTo>
                    <a:pt x="116" y="0"/>
                  </a:lnTo>
                  <a:lnTo>
                    <a:pt x="116" y="0"/>
                  </a:lnTo>
                  <a:close/>
                  <a:moveTo>
                    <a:pt x="116" y="174"/>
                  </a:moveTo>
                  <a:lnTo>
                    <a:pt x="116" y="174"/>
                  </a:lnTo>
                  <a:lnTo>
                    <a:pt x="104" y="174"/>
                  </a:lnTo>
                  <a:lnTo>
                    <a:pt x="92" y="170"/>
                  </a:lnTo>
                  <a:lnTo>
                    <a:pt x="82" y="164"/>
                  </a:lnTo>
                  <a:lnTo>
                    <a:pt x="74" y="158"/>
                  </a:lnTo>
                  <a:lnTo>
                    <a:pt x="66" y="148"/>
                  </a:lnTo>
                  <a:lnTo>
                    <a:pt x="60" y="138"/>
                  </a:lnTo>
                  <a:lnTo>
                    <a:pt x="58" y="128"/>
                  </a:lnTo>
                  <a:lnTo>
                    <a:pt x="56" y="116"/>
                  </a:lnTo>
                  <a:lnTo>
                    <a:pt x="56" y="116"/>
                  </a:lnTo>
                  <a:lnTo>
                    <a:pt x="58" y="104"/>
                  </a:lnTo>
                  <a:lnTo>
                    <a:pt x="60" y="92"/>
                  </a:lnTo>
                  <a:lnTo>
                    <a:pt x="66" y="82"/>
                  </a:lnTo>
                  <a:lnTo>
                    <a:pt x="74" y="74"/>
                  </a:lnTo>
                  <a:lnTo>
                    <a:pt x="82" y="66"/>
                  </a:lnTo>
                  <a:lnTo>
                    <a:pt x="92" y="62"/>
                  </a:lnTo>
                  <a:lnTo>
                    <a:pt x="104" y="58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8" y="58"/>
                  </a:lnTo>
                  <a:lnTo>
                    <a:pt x="138" y="62"/>
                  </a:lnTo>
                  <a:lnTo>
                    <a:pt x="148" y="66"/>
                  </a:lnTo>
                  <a:lnTo>
                    <a:pt x="158" y="74"/>
                  </a:lnTo>
                  <a:lnTo>
                    <a:pt x="164" y="82"/>
                  </a:lnTo>
                  <a:lnTo>
                    <a:pt x="170" y="92"/>
                  </a:lnTo>
                  <a:lnTo>
                    <a:pt x="174" y="104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4" y="128"/>
                  </a:lnTo>
                  <a:lnTo>
                    <a:pt x="170" y="138"/>
                  </a:lnTo>
                  <a:lnTo>
                    <a:pt x="164" y="148"/>
                  </a:lnTo>
                  <a:lnTo>
                    <a:pt x="158" y="158"/>
                  </a:lnTo>
                  <a:lnTo>
                    <a:pt x="148" y="164"/>
                  </a:lnTo>
                  <a:lnTo>
                    <a:pt x="138" y="170"/>
                  </a:lnTo>
                  <a:lnTo>
                    <a:pt x="128" y="174"/>
                  </a:lnTo>
                  <a:lnTo>
                    <a:pt x="116" y="174"/>
                  </a:lnTo>
                  <a:lnTo>
                    <a:pt x="116" y="174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-160337" y="4370388"/>
              <a:ext cx="365125" cy="365125"/>
            </a:xfrm>
            <a:custGeom>
              <a:avLst/>
              <a:gdLst>
                <a:gd name="T0" fmla="*/ 114 w 230"/>
                <a:gd name="T1" fmla="*/ 0 h 230"/>
                <a:gd name="T2" fmla="*/ 70 w 230"/>
                <a:gd name="T3" fmla="*/ 10 h 230"/>
                <a:gd name="T4" fmla="*/ 34 w 230"/>
                <a:gd name="T5" fmla="*/ 34 h 230"/>
                <a:gd name="T6" fmla="*/ 8 w 230"/>
                <a:gd name="T7" fmla="*/ 70 h 230"/>
                <a:gd name="T8" fmla="*/ 0 w 230"/>
                <a:gd name="T9" fmla="*/ 116 h 230"/>
                <a:gd name="T10" fmla="*/ 2 w 230"/>
                <a:gd name="T11" fmla="*/ 138 h 230"/>
                <a:gd name="T12" fmla="*/ 20 w 230"/>
                <a:gd name="T13" fmla="*/ 180 h 230"/>
                <a:gd name="T14" fmla="*/ 50 w 230"/>
                <a:gd name="T15" fmla="*/ 210 h 230"/>
                <a:gd name="T16" fmla="*/ 92 w 230"/>
                <a:gd name="T17" fmla="*/ 228 h 230"/>
                <a:gd name="T18" fmla="*/ 114 w 230"/>
                <a:gd name="T19" fmla="*/ 230 h 230"/>
                <a:gd name="T20" fmla="*/ 160 w 230"/>
                <a:gd name="T21" fmla="*/ 222 h 230"/>
                <a:gd name="T22" fmla="*/ 196 w 230"/>
                <a:gd name="T23" fmla="*/ 196 h 230"/>
                <a:gd name="T24" fmla="*/ 220 w 230"/>
                <a:gd name="T25" fmla="*/ 160 h 230"/>
                <a:gd name="T26" fmla="*/ 230 w 230"/>
                <a:gd name="T27" fmla="*/ 116 h 230"/>
                <a:gd name="T28" fmla="*/ 228 w 230"/>
                <a:gd name="T29" fmla="*/ 92 h 230"/>
                <a:gd name="T30" fmla="*/ 210 w 230"/>
                <a:gd name="T31" fmla="*/ 52 h 230"/>
                <a:gd name="T32" fmla="*/ 178 w 230"/>
                <a:gd name="T33" fmla="*/ 20 h 230"/>
                <a:gd name="T34" fmla="*/ 138 w 230"/>
                <a:gd name="T35" fmla="*/ 4 h 230"/>
                <a:gd name="T36" fmla="*/ 114 w 230"/>
                <a:gd name="T37" fmla="*/ 0 h 230"/>
                <a:gd name="T38" fmla="*/ 114 w 230"/>
                <a:gd name="T39" fmla="*/ 174 h 230"/>
                <a:gd name="T40" fmla="*/ 92 w 230"/>
                <a:gd name="T41" fmla="*/ 170 h 230"/>
                <a:gd name="T42" fmla="*/ 72 w 230"/>
                <a:gd name="T43" fmla="*/ 158 h 230"/>
                <a:gd name="T44" fmla="*/ 60 w 230"/>
                <a:gd name="T45" fmla="*/ 138 h 230"/>
                <a:gd name="T46" fmla="*/ 56 w 230"/>
                <a:gd name="T47" fmla="*/ 116 h 230"/>
                <a:gd name="T48" fmla="*/ 56 w 230"/>
                <a:gd name="T49" fmla="*/ 104 h 230"/>
                <a:gd name="T50" fmla="*/ 66 w 230"/>
                <a:gd name="T51" fmla="*/ 82 h 230"/>
                <a:gd name="T52" fmla="*/ 82 w 230"/>
                <a:gd name="T53" fmla="*/ 66 h 230"/>
                <a:gd name="T54" fmla="*/ 102 w 230"/>
                <a:gd name="T55" fmla="*/ 58 h 230"/>
                <a:gd name="T56" fmla="*/ 114 w 230"/>
                <a:gd name="T57" fmla="*/ 56 h 230"/>
                <a:gd name="T58" fmla="*/ 138 w 230"/>
                <a:gd name="T59" fmla="*/ 62 h 230"/>
                <a:gd name="T60" fmla="*/ 156 w 230"/>
                <a:gd name="T61" fmla="*/ 74 h 230"/>
                <a:gd name="T62" fmla="*/ 170 w 230"/>
                <a:gd name="T63" fmla="*/ 92 h 230"/>
                <a:gd name="T64" fmla="*/ 174 w 230"/>
                <a:gd name="T65" fmla="*/ 116 h 230"/>
                <a:gd name="T66" fmla="*/ 172 w 230"/>
                <a:gd name="T67" fmla="*/ 128 h 230"/>
                <a:gd name="T68" fmla="*/ 164 w 230"/>
                <a:gd name="T69" fmla="*/ 148 h 230"/>
                <a:gd name="T70" fmla="*/ 148 w 230"/>
                <a:gd name="T71" fmla="*/ 164 h 230"/>
                <a:gd name="T72" fmla="*/ 126 w 230"/>
                <a:gd name="T73" fmla="*/ 174 h 230"/>
                <a:gd name="T74" fmla="*/ 114 w 230"/>
                <a:gd name="T75" fmla="*/ 17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" h="230">
                  <a:moveTo>
                    <a:pt x="114" y="0"/>
                  </a:moveTo>
                  <a:lnTo>
                    <a:pt x="114" y="0"/>
                  </a:lnTo>
                  <a:lnTo>
                    <a:pt x="92" y="4"/>
                  </a:lnTo>
                  <a:lnTo>
                    <a:pt x="70" y="10"/>
                  </a:lnTo>
                  <a:lnTo>
                    <a:pt x="50" y="20"/>
                  </a:lnTo>
                  <a:lnTo>
                    <a:pt x="34" y="34"/>
                  </a:lnTo>
                  <a:lnTo>
                    <a:pt x="20" y="52"/>
                  </a:lnTo>
                  <a:lnTo>
                    <a:pt x="8" y="70"/>
                  </a:lnTo>
                  <a:lnTo>
                    <a:pt x="2" y="92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38"/>
                  </a:lnTo>
                  <a:lnTo>
                    <a:pt x="8" y="160"/>
                  </a:lnTo>
                  <a:lnTo>
                    <a:pt x="20" y="180"/>
                  </a:lnTo>
                  <a:lnTo>
                    <a:pt x="34" y="196"/>
                  </a:lnTo>
                  <a:lnTo>
                    <a:pt x="50" y="210"/>
                  </a:lnTo>
                  <a:lnTo>
                    <a:pt x="70" y="222"/>
                  </a:lnTo>
                  <a:lnTo>
                    <a:pt x="92" y="228"/>
                  </a:lnTo>
                  <a:lnTo>
                    <a:pt x="114" y="230"/>
                  </a:lnTo>
                  <a:lnTo>
                    <a:pt x="114" y="230"/>
                  </a:lnTo>
                  <a:lnTo>
                    <a:pt x="138" y="228"/>
                  </a:lnTo>
                  <a:lnTo>
                    <a:pt x="160" y="222"/>
                  </a:lnTo>
                  <a:lnTo>
                    <a:pt x="178" y="210"/>
                  </a:lnTo>
                  <a:lnTo>
                    <a:pt x="196" y="196"/>
                  </a:lnTo>
                  <a:lnTo>
                    <a:pt x="210" y="180"/>
                  </a:lnTo>
                  <a:lnTo>
                    <a:pt x="220" y="160"/>
                  </a:lnTo>
                  <a:lnTo>
                    <a:pt x="228" y="138"/>
                  </a:lnTo>
                  <a:lnTo>
                    <a:pt x="230" y="116"/>
                  </a:lnTo>
                  <a:lnTo>
                    <a:pt x="230" y="116"/>
                  </a:lnTo>
                  <a:lnTo>
                    <a:pt x="228" y="92"/>
                  </a:lnTo>
                  <a:lnTo>
                    <a:pt x="220" y="70"/>
                  </a:lnTo>
                  <a:lnTo>
                    <a:pt x="210" y="52"/>
                  </a:lnTo>
                  <a:lnTo>
                    <a:pt x="196" y="34"/>
                  </a:lnTo>
                  <a:lnTo>
                    <a:pt x="178" y="20"/>
                  </a:lnTo>
                  <a:lnTo>
                    <a:pt x="160" y="10"/>
                  </a:lnTo>
                  <a:lnTo>
                    <a:pt x="138" y="4"/>
                  </a:lnTo>
                  <a:lnTo>
                    <a:pt x="114" y="0"/>
                  </a:lnTo>
                  <a:lnTo>
                    <a:pt x="114" y="0"/>
                  </a:lnTo>
                  <a:close/>
                  <a:moveTo>
                    <a:pt x="114" y="174"/>
                  </a:moveTo>
                  <a:lnTo>
                    <a:pt x="114" y="174"/>
                  </a:lnTo>
                  <a:lnTo>
                    <a:pt x="102" y="174"/>
                  </a:lnTo>
                  <a:lnTo>
                    <a:pt x="92" y="170"/>
                  </a:lnTo>
                  <a:lnTo>
                    <a:pt x="82" y="164"/>
                  </a:lnTo>
                  <a:lnTo>
                    <a:pt x="72" y="158"/>
                  </a:lnTo>
                  <a:lnTo>
                    <a:pt x="66" y="148"/>
                  </a:lnTo>
                  <a:lnTo>
                    <a:pt x="60" y="138"/>
                  </a:lnTo>
                  <a:lnTo>
                    <a:pt x="56" y="128"/>
                  </a:lnTo>
                  <a:lnTo>
                    <a:pt x="56" y="116"/>
                  </a:lnTo>
                  <a:lnTo>
                    <a:pt x="56" y="116"/>
                  </a:lnTo>
                  <a:lnTo>
                    <a:pt x="56" y="104"/>
                  </a:lnTo>
                  <a:lnTo>
                    <a:pt x="60" y="92"/>
                  </a:lnTo>
                  <a:lnTo>
                    <a:pt x="66" y="82"/>
                  </a:lnTo>
                  <a:lnTo>
                    <a:pt x="72" y="74"/>
                  </a:lnTo>
                  <a:lnTo>
                    <a:pt x="82" y="66"/>
                  </a:lnTo>
                  <a:lnTo>
                    <a:pt x="92" y="62"/>
                  </a:lnTo>
                  <a:lnTo>
                    <a:pt x="102" y="58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26" y="58"/>
                  </a:lnTo>
                  <a:lnTo>
                    <a:pt x="138" y="62"/>
                  </a:lnTo>
                  <a:lnTo>
                    <a:pt x="148" y="66"/>
                  </a:lnTo>
                  <a:lnTo>
                    <a:pt x="156" y="74"/>
                  </a:lnTo>
                  <a:lnTo>
                    <a:pt x="164" y="82"/>
                  </a:lnTo>
                  <a:lnTo>
                    <a:pt x="170" y="92"/>
                  </a:lnTo>
                  <a:lnTo>
                    <a:pt x="172" y="104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2" y="128"/>
                  </a:lnTo>
                  <a:lnTo>
                    <a:pt x="170" y="138"/>
                  </a:lnTo>
                  <a:lnTo>
                    <a:pt x="164" y="148"/>
                  </a:lnTo>
                  <a:lnTo>
                    <a:pt x="156" y="158"/>
                  </a:lnTo>
                  <a:lnTo>
                    <a:pt x="148" y="164"/>
                  </a:lnTo>
                  <a:lnTo>
                    <a:pt x="138" y="170"/>
                  </a:lnTo>
                  <a:lnTo>
                    <a:pt x="126" y="174"/>
                  </a:lnTo>
                  <a:lnTo>
                    <a:pt x="114" y="174"/>
                  </a:lnTo>
                  <a:lnTo>
                    <a:pt x="114" y="174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-709612" y="4370388"/>
              <a:ext cx="365125" cy="365125"/>
            </a:xfrm>
            <a:custGeom>
              <a:avLst/>
              <a:gdLst>
                <a:gd name="T0" fmla="*/ 116 w 230"/>
                <a:gd name="T1" fmla="*/ 0 h 230"/>
                <a:gd name="T2" fmla="*/ 72 w 230"/>
                <a:gd name="T3" fmla="*/ 10 h 230"/>
                <a:gd name="T4" fmla="*/ 34 w 230"/>
                <a:gd name="T5" fmla="*/ 34 h 230"/>
                <a:gd name="T6" fmla="*/ 10 w 230"/>
                <a:gd name="T7" fmla="*/ 70 h 230"/>
                <a:gd name="T8" fmla="*/ 0 w 230"/>
                <a:gd name="T9" fmla="*/ 114 h 230"/>
                <a:gd name="T10" fmla="*/ 2 w 230"/>
                <a:gd name="T11" fmla="*/ 138 h 230"/>
                <a:gd name="T12" fmla="*/ 20 w 230"/>
                <a:gd name="T13" fmla="*/ 178 h 230"/>
                <a:gd name="T14" fmla="*/ 50 w 230"/>
                <a:gd name="T15" fmla="*/ 210 h 230"/>
                <a:gd name="T16" fmla="*/ 90 w 230"/>
                <a:gd name="T17" fmla="*/ 228 h 230"/>
                <a:gd name="T18" fmla="*/ 114 w 230"/>
                <a:gd name="T19" fmla="*/ 230 h 230"/>
                <a:gd name="T20" fmla="*/ 158 w 230"/>
                <a:gd name="T21" fmla="*/ 222 h 230"/>
                <a:gd name="T22" fmla="*/ 196 w 230"/>
                <a:gd name="T23" fmla="*/ 198 h 230"/>
                <a:gd name="T24" fmla="*/ 220 w 230"/>
                <a:gd name="T25" fmla="*/ 162 h 230"/>
                <a:gd name="T26" fmla="*/ 230 w 230"/>
                <a:gd name="T27" fmla="*/ 116 h 230"/>
                <a:gd name="T28" fmla="*/ 228 w 230"/>
                <a:gd name="T29" fmla="*/ 94 h 230"/>
                <a:gd name="T30" fmla="*/ 210 w 230"/>
                <a:gd name="T31" fmla="*/ 52 h 230"/>
                <a:gd name="T32" fmla="*/ 180 w 230"/>
                <a:gd name="T33" fmla="*/ 20 h 230"/>
                <a:gd name="T34" fmla="*/ 138 w 230"/>
                <a:gd name="T35" fmla="*/ 4 h 230"/>
                <a:gd name="T36" fmla="*/ 116 w 230"/>
                <a:gd name="T37" fmla="*/ 0 h 230"/>
                <a:gd name="T38" fmla="*/ 114 w 230"/>
                <a:gd name="T39" fmla="*/ 174 h 230"/>
                <a:gd name="T40" fmla="*/ 92 w 230"/>
                <a:gd name="T41" fmla="*/ 170 h 230"/>
                <a:gd name="T42" fmla="*/ 72 w 230"/>
                <a:gd name="T43" fmla="*/ 158 h 230"/>
                <a:gd name="T44" fmla="*/ 60 w 230"/>
                <a:gd name="T45" fmla="*/ 138 h 230"/>
                <a:gd name="T46" fmla="*/ 56 w 230"/>
                <a:gd name="T47" fmla="*/ 116 h 230"/>
                <a:gd name="T48" fmla="*/ 56 w 230"/>
                <a:gd name="T49" fmla="*/ 104 h 230"/>
                <a:gd name="T50" fmla="*/ 66 w 230"/>
                <a:gd name="T51" fmla="*/ 82 h 230"/>
                <a:gd name="T52" fmla="*/ 82 w 230"/>
                <a:gd name="T53" fmla="*/ 66 h 230"/>
                <a:gd name="T54" fmla="*/ 104 w 230"/>
                <a:gd name="T55" fmla="*/ 58 h 230"/>
                <a:gd name="T56" fmla="*/ 116 w 230"/>
                <a:gd name="T57" fmla="*/ 56 h 230"/>
                <a:gd name="T58" fmla="*/ 138 w 230"/>
                <a:gd name="T59" fmla="*/ 62 h 230"/>
                <a:gd name="T60" fmla="*/ 158 w 230"/>
                <a:gd name="T61" fmla="*/ 74 h 230"/>
                <a:gd name="T62" fmla="*/ 170 w 230"/>
                <a:gd name="T63" fmla="*/ 92 h 230"/>
                <a:gd name="T64" fmla="*/ 174 w 230"/>
                <a:gd name="T65" fmla="*/ 116 h 230"/>
                <a:gd name="T66" fmla="*/ 172 w 230"/>
                <a:gd name="T67" fmla="*/ 128 h 230"/>
                <a:gd name="T68" fmla="*/ 164 w 230"/>
                <a:gd name="T69" fmla="*/ 150 h 230"/>
                <a:gd name="T70" fmla="*/ 148 w 230"/>
                <a:gd name="T71" fmla="*/ 164 h 230"/>
                <a:gd name="T72" fmla="*/ 126 w 230"/>
                <a:gd name="T73" fmla="*/ 174 h 230"/>
                <a:gd name="T74" fmla="*/ 114 w 230"/>
                <a:gd name="T75" fmla="*/ 17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" h="230">
                  <a:moveTo>
                    <a:pt x="116" y="0"/>
                  </a:moveTo>
                  <a:lnTo>
                    <a:pt x="116" y="0"/>
                  </a:lnTo>
                  <a:lnTo>
                    <a:pt x="92" y="2"/>
                  </a:lnTo>
                  <a:lnTo>
                    <a:pt x="72" y="10"/>
                  </a:lnTo>
                  <a:lnTo>
                    <a:pt x="52" y="20"/>
                  </a:lnTo>
                  <a:lnTo>
                    <a:pt x="34" y="34"/>
                  </a:lnTo>
                  <a:lnTo>
                    <a:pt x="20" y="50"/>
                  </a:lnTo>
                  <a:lnTo>
                    <a:pt x="10" y="70"/>
                  </a:lnTo>
                  <a:lnTo>
                    <a:pt x="2" y="9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38"/>
                  </a:lnTo>
                  <a:lnTo>
                    <a:pt x="8" y="160"/>
                  </a:lnTo>
                  <a:lnTo>
                    <a:pt x="20" y="178"/>
                  </a:lnTo>
                  <a:lnTo>
                    <a:pt x="32" y="196"/>
                  </a:lnTo>
                  <a:lnTo>
                    <a:pt x="50" y="210"/>
                  </a:lnTo>
                  <a:lnTo>
                    <a:pt x="70" y="220"/>
                  </a:lnTo>
                  <a:lnTo>
                    <a:pt x="90" y="228"/>
                  </a:lnTo>
                  <a:lnTo>
                    <a:pt x="114" y="230"/>
                  </a:lnTo>
                  <a:lnTo>
                    <a:pt x="114" y="230"/>
                  </a:lnTo>
                  <a:lnTo>
                    <a:pt x="136" y="228"/>
                  </a:lnTo>
                  <a:lnTo>
                    <a:pt x="158" y="222"/>
                  </a:lnTo>
                  <a:lnTo>
                    <a:pt x="178" y="212"/>
                  </a:lnTo>
                  <a:lnTo>
                    <a:pt x="196" y="198"/>
                  </a:lnTo>
                  <a:lnTo>
                    <a:pt x="210" y="180"/>
                  </a:lnTo>
                  <a:lnTo>
                    <a:pt x="220" y="162"/>
                  </a:lnTo>
                  <a:lnTo>
                    <a:pt x="228" y="140"/>
                  </a:lnTo>
                  <a:lnTo>
                    <a:pt x="230" y="116"/>
                  </a:lnTo>
                  <a:lnTo>
                    <a:pt x="230" y="116"/>
                  </a:lnTo>
                  <a:lnTo>
                    <a:pt x="228" y="94"/>
                  </a:lnTo>
                  <a:lnTo>
                    <a:pt x="220" y="72"/>
                  </a:lnTo>
                  <a:lnTo>
                    <a:pt x="210" y="52"/>
                  </a:lnTo>
                  <a:lnTo>
                    <a:pt x="196" y="36"/>
                  </a:lnTo>
                  <a:lnTo>
                    <a:pt x="180" y="20"/>
                  </a:lnTo>
                  <a:lnTo>
                    <a:pt x="160" y="10"/>
                  </a:lnTo>
                  <a:lnTo>
                    <a:pt x="138" y="4"/>
                  </a:lnTo>
                  <a:lnTo>
                    <a:pt x="116" y="0"/>
                  </a:lnTo>
                  <a:lnTo>
                    <a:pt x="116" y="0"/>
                  </a:lnTo>
                  <a:close/>
                  <a:moveTo>
                    <a:pt x="114" y="174"/>
                  </a:moveTo>
                  <a:lnTo>
                    <a:pt x="114" y="174"/>
                  </a:lnTo>
                  <a:lnTo>
                    <a:pt x="102" y="174"/>
                  </a:lnTo>
                  <a:lnTo>
                    <a:pt x="92" y="170"/>
                  </a:lnTo>
                  <a:lnTo>
                    <a:pt x="82" y="164"/>
                  </a:lnTo>
                  <a:lnTo>
                    <a:pt x="72" y="158"/>
                  </a:lnTo>
                  <a:lnTo>
                    <a:pt x="66" y="148"/>
                  </a:lnTo>
                  <a:lnTo>
                    <a:pt x="60" y="138"/>
                  </a:lnTo>
                  <a:lnTo>
                    <a:pt x="56" y="126"/>
                  </a:lnTo>
                  <a:lnTo>
                    <a:pt x="56" y="116"/>
                  </a:lnTo>
                  <a:lnTo>
                    <a:pt x="56" y="116"/>
                  </a:lnTo>
                  <a:lnTo>
                    <a:pt x="56" y="104"/>
                  </a:lnTo>
                  <a:lnTo>
                    <a:pt x="60" y="92"/>
                  </a:lnTo>
                  <a:lnTo>
                    <a:pt x="66" y="82"/>
                  </a:lnTo>
                  <a:lnTo>
                    <a:pt x="74" y="74"/>
                  </a:lnTo>
                  <a:lnTo>
                    <a:pt x="82" y="66"/>
                  </a:lnTo>
                  <a:lnTo>
                    <a:pt x="92" y="60"/>
                  </a:lnTo>
                  <a:lnTo>
                    <a:pt x="104" y="58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8" y="58"/>
                  </a:lnTo>
                  <a:lnTo>
                    <a:pt x="138" y="62"/>
                  </a:lnTo>
                  <a:lnTo>
                    <a:pt x="148" y="66"/>
                  </a:lnTo>
                  <a:lnTo>
                    <a:pt x="158" y="74"/>
                  </a:lnTo>
                  <a:lnTo>
                    <a:pt x="164" y="82"/>
                  </a:lnTo>
                  <a:lnTo>
                    <a:pt x="170" y="92"/>
                  </a:lnTo>
                  <a:lnTo>
                    <a:pt x="172" y="104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2" y="128"/>
                  </a:lnTo>
                  <a:lnTo>
                    <a:pt x="170" y="140"/>
                  </a:lnTo>
                  <a:lnTo>
                    <a:pt x="164" y="150"/>
                  </a:lnTo>
                  <a:lnTo>
                    <a:pt x="156" y="158"/>
                  </a:lnTo>
                  <a:lnTo>
                    <a:pt x="148" y="164"/>
                  </a:lnTo>
                  <a:lnTo>
                    <a:pt x="138" y="170"/>
                  </a:lnTo>
                  <a:lnTo>
                    <a:pt x="126" y="174"/>
                  </a:lnTo>
                  <a:lnTo>
                    <a:pt x="114" y="174"/>
                  </a:lnTo>
                  <a:lnTo>
                    <a:pt x="114" y="174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-1395413" y="3322638"/>
              <a:ext cx="1695451" cy="876300"/>
            </a:xfrm>
            <a:custGeom>
              <a:avLst/>
              <a:gdLst>
                <a:gd name="T0" fmla="*/ 1056 w 1068"/>
                <a:gd name="T1" fmla="*/ 148 h 552"/>
                <a:gd name="T2" fmla="*/ 1038 w 1068"/>
                <a:gd name="T3" fmla="*/ 80 h 552"/>
                <a:gd name="T4" fmla="*/ 1024 w 1068"/>
                <a:gd name="T5" fmla="*/ 42 h 552"/>
                <a:gd name="T6" fmla="*/ 1010 w 1068"/>
                <a:gd name="T7" fmla="*/ 22 h 552"/>
                <a:gd name="T8" fmla="*/ 1002 w 1068"/>
                <a:gd name="T9" fmla="*/ 16 h 552"/>
                <a:gd name="T10" fmla="*/ 980 w 1068"/>
                <a:gd name="T11" fmla="*/ 10 h 552"/>
                <a:gd name="T12" fmla="*/ 934 w 1068"/>
                <a:gd name="T13" fmla="*/ 4 h 552"/>
                <a:gd name="T14" fmla="*/ 776 w 1068"/>
                <a:gd name="T15" fmla="*/ 0 h 552"/>
                <a:gd name="T16" fmla="*/ 618 w 1068"/>
                <a:gd name="T17" fmla="*/ 2 h 552"/>
                <a:gd name="T18" fmla="*/ 478 w 1068"/>
                <a:gd name="T19" fmla="*/ 8 h 552"/>
                <a:gd name="T20" fmla="*/ 452 w 1068"/>
                <a:gd name="T21" fmla="*/ 12 h 552"/>
                <a:gd name="T22" fmla="*/ 362 w 1068"/>
                <a:gd name="T23" fmla="*/ 42 h 552"/>
                <a:gd name="T24" fmla="*/ 20 w 1068"/>
                <a:gd name="T25" fmla="*/ 174 h 552"/>
                <a:gd name="T26" fmla="*/ 10 w 1068"/>
                <a:gd name="T27" fmla="*/ 180 h 552"/>
                <a:gd name="T28" fmla="*/ 0 w 1068"/>
                <a:gd name="T29" fmla="*/ 198 h 552"/>
                <a:gd name="T30" fmla="*/ 62 w 1068"/>
                <a:gd name="T31" fmla="*/ 520 h 552"/>
                <a:gd name="T32" fmla="*/ 66 w 1068"/>
                <a:gd name="T33" fmla="*/ 530 h 552"/>
                <a:gd name="T34" fmla="*/ 80 w 1068"/>
                <a:gd name="T35" fmla="*/ 544 h 552"/>
                <a:gd name="T36" fmla="*/ 92 w 1068"/>
                <a:gd name="T37" fmla="*/ 546 h 552"/>
                <a:gd name="T38" fmla="*/ 246 w 1068"/>
                <a:gd name="T39" fmla="*/ 552 h 552"/>
                <a:gd name="T40" fmla="*/ 246 w 1068"/>
                <a:gd name="T41" fmla="*/ 552 h 552"/>
                <a:gd name="T42" fmla="*/ 302 w 1068"/>
                <a:gd name="T43" fmla="*/ 550 h 552"/>
                <a:gd name="T44" fmla="*/ 420 w 1068"/>
                <a:gd name="T45" fmla="*/ 542 h 552"/>
                <a:gd name="T46" fmla="*/ 468 w 1068"/>
                <a:gd name="T47" fmla="*/ 534 h 552"/>
                <a:gd name="T48" fmla="*/ 538 w 1068"/>
                <a:gd name="T49" fmla="*/ 518 h 552"/>
                <a:gd name="T50" fmla="*/ 694 w 1068"/>
                <a:gd name="T51" fmla="*/ 478 h 552"/>
                <a:gd name="T52" fmla="*/ 798 w 1068"/>
                <a:gd name="T53" fmla="*/ 446 h 552"/>
                <a:gd name="T54" fmla="*/ 842 w 1068"/>
                <a:gd name="T55" fmla="*/ 428 h 552"/>
                <a:gd name="T56" fmla="*/ 964 w 1068"/>
                <a:gd name="T57" fmla="*/ 374 h 552"/>
                <a:gd name="T58" fmla="*/ 1028 w 1068"/>
                <a:gd name="T59" fmla="*/ 336 h 552"/>
                <a:gd name="T60" fmla="*/ 1056 w 1068"/>
                <a:gd name="T61" fmla="*/ 312 h 552"/>
                <a:gd name="T62" fmla="*/ 1064 w 1068"/>
                <a:gd name="T63" fmla="*/ 298 h 552"/>
                <a:gd name="T64" fmla="*/ 1068 w 1068"/>
                <a:gd name="T65" fmla="*/ 282 h 552"/>
                <a:gd name="T66" fmla="*/ 1068 w 1068"/>
                <a:gd name="T67" fmla="*/ 244 h 552"/>
                <a:gd name="T68" fmla="*/ 1062 w 1068"/>
                <a:gd name="T69" fmla="*/ 180 h 552"/>
                <a:gd name="T70" fmla="*/ 1056 w 1068"/>
                <a:gd name="T71" fmla="*/ 148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8" h="552">
                  <a:moveTo>
                    <a:pt x="1056" y="148"/>
                  </a:moveTo>
                  <a:lnTo>
                    <a:pt x="1056" y="148"/>
                  </a:lnTo>
                  <a:lnTo>
                    <a:pt x="1046" y="110"/>
                  </a:lnTo>
                  <a:lnTo>
                    <a:pt x="1038" y="80"/>
                  </a:lnTo>
                  <a:lnTo>
                    <a:pt x="1030" y="58"/>
                  </a:lnTo>
                  <a:lnTo>
                    <a:pt x="1024" y="42"/>
                  </a:lnTo>
                  <a:lnTo>
                    <a:pt x="1016" y="30"/>
                  </a:lnTo>
                  <a:lnTo>
                    <a:pt x="1010" y="22"/>
                  </a:lnTo>
                  <a:lnTo>
                    <a:pt x="1002" y="16"/>
                  </a:lnTo>
                  <a:lnTo>
                    <a:pt x="1002" y="16"/>
                  </a:lnTo>
                  <a:lnTo>
                    <a:pt x="992" y="12"/>
                  </a:lnTo>
                  <a:lnTo>
                    <a:pt x="980" y="10"/>
                  </a:lnTo>
                  <a:lnTo>
                    <a:pt x="962" y="6"/>
                  </a:lnTo>
                  <a:lnTo>
                    <a:pt x="934" y="4"/>
                  </a:lnTo>
                  <a:lnTo>
                    <a:pt x="894" y="2"/>
                  </a:lnTo>
                  <a:lnTo>
                    <a:pt x="776" y="0"/>
                  </a:lnTo>
                  <a:lnTo>
                    <a:pt x="776" y="0"/>
                  </a:lnTo>
                  <a:lnTo>
                    <a:pt x="618" y="2"/>
                  </a:lnTo>
                  <a:lnTo>
                    <a:pt x="516" y="6"/>
                  </a:lnTo>
                  <a:lnTo>
                    <a:pt x="478" y="8"/>
                  </a:lnTo>
                  <a:lnTo>
                    <a:pt x="452" y="12"/>
                  </a:lnTo>
                  <a:lnTo>
                    <a:pt x="452" y="12"/>
                  </a:lnTo>
                  <a:lnTo>
                    <a:pt x="418" y="24"/>
                  </a:lnTo>
                  <a:lnTo>
                    <a:pt x="362" y="42"/>
                  </a:lnTo>
                  <a:lnTo>
                    <a:pt x="220" y="96"/>
                  </a:lnTo>
                  <a:lnTo>
                    <a:pt x="20" y="174"/>
                  </a:lnTo>
                  <a:lnTo>
                    <a:pt x="20" y="174"/>
                  </a:lnTo>
                  <a:lnTo>
                    <a:pt x="10" y="180"/>
                  </a:lnTo>
                  <a:lnTo>
                    <a:pt x="2" y="188"/>
                  </a:lnTo>
                  <a:lnTo>
                    <a:pt x="0" y="198"/>
                  </a:lnTo>
                  <a:lnTo>
                    <a:pt x="0" y="210"/>
                  </a:lnTo>
                  <a:lnTo>
                    <a:pt x="62" y="520"/>
                  </a:lnTo>
                  <a:lnTo>
                    <a:pt x="62" y="520"/>
                  </a:lnTo>
                  <a:lnTo>
                    <a:pt x="66" y="530"/>
                  </a:lnTo>
                  <a:lnTo>
                    <a:pt x="72" y="538"/>
                  </a:lnTo>
                  <a:lnTo>
                    <a:pt x="80" y="544"/>
                  </a:lnTo>
                  <a:lnTo>
                    <a:pt x="92" y="546"/>
                  </a:lnTo>
                  <a:lnTo>
                    <a:pt x="92" y="546"/>
                  </a:lnTo>
                  <a:lnTo>
                    <a:pt x="164" y="550"/>
                  </a:lnTo>
                  <a:lnTo>
                    <a:pt x="246" y="552"/>
                  </a:lnTo>
                  <a:lnTo>
                    <a:pt x="246" y="552"/>
                  </a:lnTo>
                  <a:lnTo>
                    <a:pt x="246" y="552"/>
                  </a:lnTo>
                  <a:lnTo>
                    <a:pt x="246" y="552"/>
                  </a:lnTo>
                  <a:lnTo>
                    <a:pt x="302" y="550"/>
                  </a:lnTo>
                  <a:lnTo>
                    <a:pt x="362" y="548"/>
                  </a:lnTo>
                  <a:lnTo>
                    <a:pt x="420" y="542"/>
                  </a:lnTo>
                  <a:lnTo>
                    <a:pt x="446" y="540"/>
                  </a:lnTo>
                  <a:lnTo>
                    <a:pt x="468" y="534"/>
                  </a:lnTo>
                  <a:lnTo>
                    <a:pt x="468" y="534"/>
                  </a:lnTo>
                  <a:lnTo>
                    <a:pt x="538" y="518"/>
                  </a:lnTo>
                  <a:lnTo>
                    <a:pt x="640" y="492"/>
                  </a:lnTo>
                  <a:lnTo>
                    <a:pt x="694" y="478"/>
                  </a:lnTo>
                  <a:lnTo>
                    <a:pt x="748" y="462"/>
                  </a:lnTo>
                  <a:lnTo>
                    <a:pt x="798" y="446"/>
                  </a:lnTo>
                  <a:lnTo>
                    <a:pt x="842" y="428"/>
                  </a:lnTo>
                  <a:lnTo>
                    <a:pt x="842" y="428"/>
                  </a:lnTo>
                  <a:lnTo>
                    <a:pt x="912" y="398"/>
                  </a:lnTo>
                  <a:lnTo>
                    <a:pt x="964" y="374"/>
                  </a:lnTo>
                  <a:lnTo>
                    <a:pt x="1002" y="354"/>
                  </a:lnTo>
                  <a:lnTo>
                    <a:pt x="1028" y="336"/>
                  </a:lnTo>
                  <a:lnTo>
                    <a:pt x="1046" y="324"/>
                  </a:lnTo>
                  <a:lnTo>
                    <a:pt x="1056" y="312"/>
                  </a:lnTo>
                  <a:lnTo>
                    <a:pt x="1062" y="304"/>
                  </a:lnTo>
                  <a:lnTo>
                    <a:pt x="1064" y="298"/>
                  </a:lnTo>
                  <a:lnTo>
                    <a:pt x="1064" y="298"/>
                  </a:lnTo>
                  <a:lnTo>
                    <a:pt x="1068" y="282"/>
                  </a:lnTo>
                  <a:lnTo>
                    <a:pt x="1068" y="264"/>
                  </a:lnTo>
                  <a:lnTo>
                    <a:pt x="1068" y="244"/>
                  </a:lnTo>
                  <a:lnTo>
                    <a:pt x="1066" y="222"/>
                  </a:lnTo>
                  <a:lnTo>
                    <a:pt x="1062" y="180"/>
                  </a:lnTo>
                  <a:lnTo>
                    <a:pt x="1056" y="148"/>
                  </a:lnTo>
                  <a:lnTo>
                    <a:pt x="1056" y="148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-1296988" y="4249738"/>
              <a:ext cx="438150" cy="273050"/>
            </a:xfrm>
            <a:custGeom>
              <a:avLst/>
              <a:gdLst>
                <a:gd name="T0" fmla="*/ 220 w 276"/>
                <a:gd name="T1" fmla="*/ 0 h 172"/>
                <a:gd name="T2" fmla="*/ 56 w 276"/>
                <a:gd name="T3" fmla="*/ 0 h 172"/>
                <a:gd name="T4" fmla="*/ 56 w 276"/>
                <a:gd name="T5" fmla="*/ 0 h 172"/>
                <a:gd name="T6" fmla="*/ 44 w 276"/>
                <a:gd name="T7" fmla="*/ 0 h 172"/>
                <a:gd name="T8" fmla="*/ 34 w 276"/>
                <a:gd name="T9" fmla="*/ 4 h 172"/>
                <a:gd name="T10" fmla="*/ 24 w 276"/>
                <a:gd name="T11" fmla="*/ 8 h 172"/>
                <a:gd name="T12" fmla="*/ 16 w 276"/>
                <a:gd name="T13" fmla="*/ 16 h 172"/>
                <a:gd name="T14" fmla="*/ 10 w 276"/>
                <a:gd name="T15" fmla="*/ 24 h 172"/>
                <a:gd name="T16" fmla="*/ 4 w 276"/>
                <a:gd name="T17" fmla="*/ 34 h 172"/>
                <a:gd name="T18" fmla="*/ 0 w 276"/>
                <a:gd name="T19" fmla="*/ 44 h 172"/>
                <a:gd name="T20" fmla="*/ 0 w 276"/>
                <a:gd name="T21" fmla="*/ 56 h 172"/>
                <a:gd name="T22" fmla="*/ 0 w 276"/>
                <a:gd name="T23" fmla="*/ 116 h 172"/>
                <a:gd name="T24" fmla="*/ 0 w 276"/>
                <a:gd name="T25" fmla="*/ 116 h 172"/>
                <a:gd name="T26" fmla="*/ 0 w 276"/>
                <a:gd name="T27" fmla="*/ 126 h 172"/>
                <a:gd name="T28" fmla="*/ 4 w 276"/>
                <a:gd name="T29" fmla="*/ 136 h 172"/>
                <a:gd name="T30" fmla="*/ 10 w 276"/>
                <a:gd name="T31" fmla="*/ 146 h 172"/>
                <a:gd name="T32" fmla="*/ 16 w 276"/>
                <a:gd name="T33" fmla="*/ 154 h 172"/>
                <a:gd name="T34" fmla="*/ 24 w 276"/>
                <a:gd name="T35" fmla="*/ 162 h 172"/>
                <a:gd name="T36" fmla="*/ 34 w 276"/>
                <a:gd name="T37" fmla="*/ 166 h 172"/>
                <a:gd name="T38" fmla="*/ 44 w 276"/>
                <a:gd name="T39" fmla="*/ 170 h 172"/>
                <a:gd name="T40" fmla="*/ 56 w 276"/>
                <a:gd name="T41" fmla="*/ 172 h 172"/>
                <a:gd name="T42" fmla="*/ 220 w 276"/>
                <a:gd name="T43" fmla="*/ 172 h 172"/>
                <a:gd name="T44" fmla="*/ 220 w 276"/>
                <a:gd name="T45" fmla="*/ 172 h 172"/>
                <a:gd name="T46" fmla="*/ 232 w 276"/>
                <a:gd name="T47" fmla="*/ 170 h 172"/>
                <a:gd name="T48" fmla="*/ 242 w 276"/>
                <a:gd name="T49" fmla="*/ 166 h 172"/>
                <a:gd name="T50" fmla="*/ 252 w 276"/>
                <a:gd name="T51" fmla="*/ 162 h 172"/>
                <a:gd name="T52" fmla="*/ 260 w 276"/>
                <a:gd name="T53" fmla="*/ 154 h 172"/>
                <a:gd name="T54" fmla="*/ 268 w 276"/>
                <a:gd name="T55" fmla="*/ 146 h 172"/>
                <a:gd name="T56" fmla="*/ 272 w 276"/>
                <a:gd name="T57" fmla="*/ 136 h 172"/>
                <a:gd name="T58" fmla="*/ 276 w 276"/>
                <a:gd name="T59" fmla="*/ 126 h 172"/>
                <a:gd name="T60" fmla="*/ 276 w 276"/>
                <a:gd name="T61" fmla="*/ 116 h 172"/>
                <a:gd name="T62" fmla="*/ 276 w 276"/>
                <a:gd name="T63" fmla="*/ 56 h 172"/>
                <a:gd name="T64" fmla="*/ 276 w 276"/>
                <a:gd name="T65" fmla="*/ 56 h 172"/>
                <a:gd name="T66" fmla="*/ 276 w 276"/>
                <a:gd name="T67" fmla="*/ 44 h 172"/>
                <a:gd name="T68" fmla="*/ 272 w 276"/>
                <a:gd name="T69" fmla="*/ 34 h 172"/>
                <a:gd name="T70" fmla="*/ 268 w 276"/>
                <a:gd name="T71" fmla="*/ 24 h 172"/>
                <a:gd name="T72" fmla="*/ 260 w 276"/>
                <a:gd name="T73" fmla="*/ 16 h 172"/>
                <a:gd name="T74" fmla="*/ 252 w 276"/>
                <a:gd name="T75" fmla="*/ 8 h 172"/>
                <a:gd name="T76" fmla="*/ 242 w 276"/>
                <a:gd name="T77" fmla="*/ 4 h 172"/>
                <a:gd name="T78" fmla="*/ 232 w 276"/>
                <a:gd name="T79" fmla="*/ 0 h 172"/>
                <a:gd name="T80" fmla="*/ 220 w 276"/>
                <a:gd name="T81" fmla="*/ 0 h 172"/>
                <a:gd name="T82" fmla="*/ 220 w 276"/>
                <a:gd name="T8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6" h="172">
                  <a:moveTo>
                    <a:pt x="220" y="0"/>
                  </a:moveTo>
                  <a:lnTo>
                    <a:pt x="56" y="0"/>
                  </a:lnTo>
                  <a:lnTo>
                    <a:pt x="56" y="0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26"/>
                  </a:lnTo>
                  <a:lnTo>
                    <a:pt x="4" y="136"/>
                  </a:lnTo>
                  <a:lnTo>
                    <a:pt x="10" y="146"/>
                  </a:lnTo>
                  <a:lnTo>
                    <a:pt x="16" y="154"/>
                  </a:lnTo>
                  <a:lnTo>
                    <a:pt x="24" y="162"/>
                  </a:lnTo>
                  <a:lnTo>
                    <a:pt x="34" y="166"/>
                  </a:lnTo>
                  <a:lnTo>
                    <a:pt x="44" y="170"/>
                  </a:lnTo>
                  <a:lnTo>
                    <a:pt x="56" y="172"/>
                  </a:lnTo>
                  <a:lnTo>
                    <a:pt x="220" y="172"/>
                  </a:lnTo>
                  <a:lnTo>
                    <a:pt x="220" y="172"/>
                  </a:lnTo>
                  <a:lnTo>
                    <a:pt x="232" y="170"/>
                  </a:lnTo>
                  <a:lnTo>
                    <a:pt x="242" y="166"/>
                  </a:lnTo>
                  <a:lnTo>
                    <a:pt x="252" y="162"/>
                  </a:lnTo>
                  <a:lnTo>
                    <a:pt x="260" y="154"/>
                  </a:lnTo>
                  <a:lnTo>
                    <a:pt x="268" y="146"/>
                  </a:lnTo>
                  <a:lnTo>
                    <a:pt x="272" y="136"/>
                  </a:lnTo>
                  <a:lnTo>
                    <a:pt x="276" y="126"/>
                  </a:lnTo>
                  <a:lnTo>
                    <a:pt x="276" y="116"/>
                  </a:lnTo>
                  <a:lnTo>
                    <a:pt x="276" y="56"/>
                  </a:lnTo>
                  <a:lnTo>
                    <a:pt x="276" y="56"/>
                  </a:lnTo>
                  <a:lnTo>
                    <a:pt x="276" y="44"/>
                  </a:lnTo>
                  <a:lnTo>
                    <a:pt x="272" y="34"/>
                  </a:lnTo>
                  <a:lnTo>
                    <a:pt x="268" y="24"/>
                  </a:lnTo>
                  <a:lnTo>
                    <a:pt x="260" y="16"/>
                  </a:lnTo>
                  <a:lnTo>
                    <a:pt x="252" y="8"/>
                  </a:lnTo>
                  <a:lnTo>
                    <a:pt x="242" y="4"/>
                  </a:lnTo>
                  <a:lnTo>
                    <a:pt x="232" y="0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-2601914" y="3430587"/>
              <a:ext cx="1273176" cy="1038225"/>
            </a:xfrm>
            <a:custGeom>
              <a:avLst/>
              <a:gdLst>
                <a:gd name="T0" fmla="*/ 542 w 802"/>
                <a:gd name="T1" fmla="*/ 56 h 654"/>
                <a:gd name="T2" fmla="*/ 538 w 802"/>
                <a:gd name="T3" fmla="*/ 34 h 654"/>
                <a:gd name="T4" fmla="*/ 518 w 802"/>
                <a:gd name="T5" fmla="*/ 10 h 654"/>
                <a:gd name="T6" fmla="*/ 486 w 802"/>
                <a:gd name="T7" fmla="*/ 0 h 654"/>
                <a:gd name="T8" fmla="*/ 114 w 802"/>
                <a:gd name="T9" fmla="*/ 2 h 654"/>
                <a:gd name="T10" fmla="*/ 88 w 802"/>
                <a:gd name="T11" fmla="*/ 16 h 654"/>
                <a:gd name="T12" fmla="*/ 68 w 802"/>
                <a:gd name="T13" fmla="*/ 56 h 654"/>
                <a:gd name="T14" fmla="*/ 14 w 802"/>
                <a:gd name="T15" fmla="*/ 270 h 654"/>
                <a:gd name="T16" fmla="*/ 0 w 802"/>
                <a:gd name="T17" fmla="*/ 348 h 654"/>
                <a:gd name="T18" fmla="*/ 0 w 802"/>
                <a:gd name="T19" fmla="*/ 598 h 654"/>
                <a:gd name="T20" fmla="*/ 4 w 802"/>
                <a:gd name="T21" fmla="*/ 620 h 654"/>
                <a:gd name="T22" fmla="*/ 26 w 802"/>
                <a:gd name="T23" fmla="*/ 646 h 654"/>
                <a:gd name="T24" fmla="*/ 56 w 802"/>
                <a:gd name="T25" fmla="*/ 654 h 654"/>
                <a:gd name="T26" fmla="*/ 76 w 802"/>
                <a:gd name="T27" fmla="*/ 636 h 654"/>
                <a:gd name="T28" fmla="*/ 118 w 802"/>
                <a:gd name="T29" fmla="*/ 592 h 654"/>
                <a:gd name="T30" fmla="*/ 176 w 802"/>
                <a:gd name="T31" fmla="*/ 570 h 654"/>
                <a:gd name="T32" fmla="*/ 220 w 802"/>
                <a:gd name="T33" fmla="*/ 570 h 654"/>
                <a:gd name="T34" fmla="*/ 278 w 802"/>
                <a:gd name="T35" fmla="*/ 592 h 654"/>
                <a:gd name="T36" fmla="*/ 322 w 802"/>
                <a:gd name="T37" fmla="*/ 636 h 654"/>
                <a:gd name="T38" fmla="*/ 342 w 802"/>
                <a:gd name="T39" fmla="*/ 654 h 654"/>
                <a:gd name="T40" fmla="*/ 766 w 802"/>
                <a:gd name="T41" fmla="*/ 654 h 654"/>
                <a:gd name="T42" fmla="*/ 780 w 802"/>
                <a:gd name="T43" fmla="*/ 652 h 654"/>
                <a:gd name="T44" fmla="*/ 796 w 802"/>
                <a:gd name="T45" fmla="*/ 638 h 654"/>
                <a:gd name="T46" fmla="*/ 802 w 802"/>
                <a:gd name="T47" fmla="*/ 618 h 654"/>
                <a:gd name="T48" fmla="*/ 802 w 802"/>
                <a:gd name="T49" fmla="*/ 578 h 654"/>
                <a:gd name="T50" fmla="*/ 792 w 802"/>
                <a:gd name="T51" fmla="*/ 558 h 654"/>
                <a:gd name="T52" fmla="*/ 772 w 802"/>
                <a:gd name="T53" fmla="*/ 548 h 654"/>
                <a:gd name="T54" fmla="*/ 110 w 802"/>
                <a:gd name="T55" fmla="*/ 328 h 654"/>
                <a:gd name="T56" fmla="*/ 96 w 802"/>
                <a:gd name="T57" fmla="*/ 324 h 654"/>
                <a:gd name="T58" fmla="*/ 80 w 802"/>
                <a:gd name="T59" fmla="*/ 312 h 654"/>
                <a:gd name="T60" fmla="*/ 74 w 802"/>
                <a:gd name="T61" fmla="*/ 292 h 654"/>
                <a:gd name="T62" fmla="*/ 74 w 802"/>
                <a:gd name="T63" fmla="*/ 270 h 654"/>
                <a:gd name="T64" fmla="*/ 82 w 802"/>
                <a:gd name="T65" fmla="*/ 222 h 654"/>
                <a:gd name="T66" fmla="*/ 116 w 802"/>
                <a:gd name="T67" fmla="*/ 88 h 654"/>
                <a:gd name="T68" fmla="*/ 134 w 802"/>
                <a:gd name="T69" fmla="*/ 58 h 654"/>
                <a:gd name="T70" fmla="*/ 152 w 802"/>
                <a:gd name="T71" fmla="*/ 52 h 654"/>
                <a:gd name="T72" fmla="*/ 296 w 802"/>
                <a:gd name="T73" fmla="*/ 54 h 654"/>
                <a:gd name="T74" fmla="*/ 314 w 802"/>
                <a:gd name="T75" fmla="*/ 62 h 654"/>
                <a:gd name="T76" fmla="*/ 324 w 802"/>
                <a:gd name="T77" fmla="*/ 80 h 654"/>
                <a:gd name="T78" fmla="*/ 324 w 802"/>
                <a:gd name="T79" fmla="*/ 292 h 654"/>
                <a:gd name="T80" fmla="*/ 318 w 802"/>
                <a:gd name="T81" fmla="*/ 312 h 654"/>
                <a:gd name="T82" fmla="*/ 302 w 802"/>
                <a:gd name="T83" fmla="*/ 324 h 654"/>
                <a:gd name="T84" fmla="*/ 110 w 802"/>
                <a:gd name="T85" fmla="*/ 328 h 654"/>
                <a:gd name="T86" fmla="*/ 274 w 802"/>
                <a:gd name="T87" fmla="*/ 398 h 654"/>
                <a:gd name="T88" fmla="*/ 258 w 802"/>
                <a:gd name="T89" fmla="*/ 388 h 654"/>
                <a:gd name="T90" fmla="*/ 258 w 802"/>
                <a:gd name="T91" fmla="*/ 376 h 654"/>
                <a:gd name="T92" fmla="*/ 274 w 802"/>
                <a:gd name="T93" fmla="*/ 366 h 654"/>
                <a:gd name="T94" fmla="*/ 336 w 802"/>
                <a:gd name="T95" fmla="*/ 368 h 654"/>
                <a:gd name="T96" fmla="*/ 346 w 802"/>
                <a:gd name="T97" fmla="*/ 382 h 654"/>
                <a:gd name="T98" fmla="*/ 342 w 802"/>
                <a:gd name="T99" fmla="*/ 394 h 654"/>
                <a:gd name="T100" fmla="*/ 330 w 802"/>
                <a:gd name="T101" fmla="*/ 398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2" h="654">
                  <a:moveTo>
                    <a:pt x="766" y="548"/>
                  </a:moveTo>
                  <a:lnTo>
                    <a:pt x="542" y="548"/>
                  </a:lnTo>
                  <a:lnTo>
                    <a:pt x="542" y="56"/>
                  </a:lnTo>
                  <a:lnTo>
                    <a:pt x="542" y="56"/>
                  </a:lnTo>
                  <a:lnTo>
                    <a:pt x="540" y="44"/>
                  </a:lnTo>
                  <a:lnTo>
                    <a:pt x="538" y="34"/>
                  </a:lnTo>
                  <a:lnTo>
                    <a:pt x="532" y="24"/>
                  </a:lnTo>
                  <a:lnTo>
                    <a:pt x="526" y="16"/>
                  </a:lnTo>
                  <a:lnTo>
                    <a:pt x="518" y="10"/>
                  </a:lnTo>
                  <a:lnTo>
                    <a:pt x="508" y="4"/>
                  </a:lnTo>
                  <a:lnTo>
                    <a:pt x="498" y="2"/>
                  </a:lnTo>
                  <a:lnTo>
                    <a:pt x="486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14" y="2"/>
                  </a:lnTo>
                  <a:lnTo>
                    <a:pt x="104" y="4"/>
                  </a:lnTo>
                  <a:lnTo>
                    <a:pt x="96" y="10"/>
                  </a:lnTo>
                  <a:lnTo>
                    <a:pt x="88" y="16"/>
                  </a:lnTo>
                  <a:lnTo>
                    <a:pt x="82" y="24"/>
                  </a:lnTo>
                  <a:lnTo>
                    <a:pt x="76" y="34"/>
                  </a:lnTo>
                  <a:lnTo>
                    <a:pt x="68" y="56"/>
                  </a:lnTo>
                  <a:lnTo>
                    <a:pt x="68" y="56"/>
                  </a:lnTo>
                  <a:lnTo>
                    <a:pt x="38" y="174"/>
                  </a:lnTo>
                  <a:lnTo>
                    <a:pt x="14" y="270"/>
                  </a:lnTo>
                  <a:lnTo>
                    <a:pt x="6" y="314"/>
                  </a:lnTo>
                  <a:lnTo>
                    <a:pt x="0" y="348"/>
                  </a:lnTo>
                  <a:lnTo>
                    <a:pt x="0" y="348"/>
                  </a:lnTo>
                  <a:lnTo>
                    <a:pt x="0" y="398"/>
                  </a:lnTo>
                  <a:lnTo>
                    <a:pt x="0" y="482"/>
                  </a:lnTo>
                  <a:lnTo>
                    <a:pt x="0" y="598"/>
                  </a:lnTo>
                  <a:lnTo>
                    <a:pt x="0" y="598"/>
                  </a:lnTo>
                  <a:lnTo>
                    <a:pt x="2" y="610"/>
                  </a:lnTo>
                  <a:lnTo>
                    <a:pt x="4" y="620"/>
                  </a:lnTo>
                  <a:lnTo>
                    <a:pt x="10" y="630"/>
                  </a:lnTo>
                  <a:lnTo>
                    <a:pt x="16" y="638"/>
                  </a:lnTo>
                  <a:lnTo>
                    <a:pt x="26" y="646"/>
                  </a:lnTo>
                  <a:lnTo>
                    <a:pt x="34" y="650"/>
                  </a:lnTo>
                  <a:lnTo>
                    <a:pt x="46" y="654"/>
                  </a:lnTo>
                  <a:lnTo>
                    <a:pt x="56" y="654"/>
                  </a:lnTo>
                  <a:lnTo>
                    <a:pt x="66" y="654"/>
                  </a:lnTo>
                  <a:lnTo>
                    <a:pt x="66" y="654"/>
                  </a:lnTo>
                  <a:lnTo>
                    <a:pt x="76" y="636"/>
                  </a:lnTo>
                  <a:lnTo>
                    <a:pt x="88" y="620"/>
                  </a:lnTo>
                  <a:lnTo>
                    <a:pt x="102" y="606"/>
                  </a:lnTo>
                  <a:lnTo>
                    <a:pt x="118" y="592"/>
                  </a:lnTo>
                  <a:lnTo>
                    <a:pt x="136" y="582"/>
                  </a:lnTo>
                  <a:lnTo>
                    <a:pt x="156" y="574"/>
                  </a:lnTo>
                  <a:lnTo>
                    <a:pt x="176" y="570"/>
                  </a:lnTo>
                  <a:lnTo>
                    <a:pt x="198" y="568"/>
                  </a:lnTo>
                  <a:lnTo>
                    <a:pt x="198" y="568"/>
                  </a:lnTo>
                  <a:lnTo>
                    <a:pt x="220" y="570"/>
                  </a:lnTo>
                  <a:lnTo>
                    <a:pt x="242" y="574"/>
                  </a:lnTo>
                  <a:lnTo>
                    <a:pt x="260" y="582"/>
                  </a:lnTo>
                  <a:lnTo>
                    <a:pt x="278" y="592"/>
                  </a:lnTo>
                  <a:lnTo>
                    <a:pt x="294" y="606"/>
                  </a:lnTo>
                  <a:lnTo>
                    <a:pt x="310" y="620"/>
                  </a:lnTo>
                  <a:lnTo>
                    <a:pt x="322" y="636"/>
                  </a:lnTo>
                  <a:lnTo>
                    <a:pt x="332" y="654"/>
                  </a:lnTo>
                  <a:lnTo>
                    <a:pt x="336" y="654"/>
                  </a:lnTo>
                  <a:lnTo>
                    <a:pt x="342" y="654"/>
                  </a:lnTo>
                  <a:lnTo>
                    <a:pt x="342" y="654"/>
                  </a:lnTo>
                  <a:lnTo>
                    <a:pt x="670" y="654"/>
                  </a:lnTo>
                  <a:lnTo>
                    <a:pt x="766" y="654"/>
                  </a:lnTo>
                  <a:lnTo>
                    <a:pt x="766" y="654"/>
                  </a:lnTo>
                  <a:lnTo>
                    <a:pt x="772" y="654"/>
                  </a:lnTo>
                  <a:lnTo>
                    <a:pt x="780" y="652"/>
                  </a:lnTo>
                  <a:lnTo>
                    <a:pt x="786" y="648"/>
                  </a:lnTo>
                  <a:lnTo>
                    <a:pt x="792" y="644"/>
                  </a:lnTo>
                  <a:lnTo>
                    <a:pt x="796" y="638"/>
                  </a:lnTo>
                  <a:lnTo>
                    <a:pt x="798" y="632"/>
                  </a:lnTo>
                  <a:lnTo>
                    <a:pt x="802" y="626"/>
                  </a:lnTo>
                  <a:lnTo>
                    <a:pt x="802" y="618"/>
                  </a:lnTo>
                  <a:lnTo>
                    <a:pt x="802" y="584"/>
                  </a:lnTo>
                  <a:lnTo>
                    <a:pt x="802" y="584"/>
                  </a:lnTo>
                  <a:lnTo>
                    <a:pt x="802" y="578"/>
                  </a:lnTo>
                  <a:lnTo>
                    <a:pt x="798" y="570"/>
                  </a:lnTo>
                  <a:lnTo>
                    <a:pt x="796" y="564"/>
                  </a:lnTo>
                  <a:lnTo>
                    <a:pt x="792" y="558"/>
                  </a:lnTo>
                  <a:lnTo>
                    <a:pt x="786" y="554"/>
                  </a:lnTo>
                  <a:lnTo>
                    <a:pt x="780" y="550"/>
                  </a:lnTo>
                  <a:lnTo>
                    <a:pt x="772" y="548"/>
                  </a:lnTo>
                  <a:lnTo>
                    <a:pt x="766" y="548"/>
                  </a:lnTo>
                  <a:lnTo>
                    <a:pt x="766" y="548"/>
                  </a:lnTo>
                  <a:close/>
                  <a:moveTo>
                    <a:pt x="110" y="328"/>
                  </a:moveTo>
                  <a:lnTo>
                    <a:pt x="110" y="328"/>
                  </a:lnTo>
                  <a:lnTo>
                    <a:pt x="102" y="326"/>
                  </a:lnTo>
                  <a:lnTo>
                    <a:pt x="96" y="324"/>
                  </a:lnTo>
                  <a:lnTo>
                    <a:pt x="90" y="322"/>
                  </a:lnTo>
                  <a:lnTo>
                    <a:pt x="84" y="316"/>
                  </a:lnTo>
                  <a:lnTo>
                    <a:pt x="80" y="312"/>
                  </a:lnTo>
                  <a:lnTo>
                    <a:pt x="76" y="306"/>
                  </a:lnTo>
                  <a:lnTo>
                    <a:pt x="74" y="300"/>
                  </a:lnTo>
                  <a:lnTo>
                    <a:pt x="74" y="292"/>
                  </a:lnTo>
                  <a:lnTo>
                    <a:pt x="74" y="292"/>
                  </a:lnTo>
                  <a:lnTo>
                    <a:pt x="74" y="288"/>
                  </a:lnTo>
                  <a:lnTo>
                    <a:pt x="74" y="270"/>
                  </a:lnTo>
                  <a:lnTo>
                    <a:pt x="74" y="270"/>
                  </a:lnTo>
                  <a:lnTo>
                    <a:pt x="78" y="250"/>
                  </a:lnTo>
                  <a:lnTo>
                    <a:pt x="82" y="222"/>
                  </a:lnTo>
                  <a:lnTo>
                    <a:pt x="98" y="162"/>
                  </a:lnTo>
                  <a:lnTo>
                    <a:pt x="116" y="88"/>
                  </a:lnTo>
                  <a:lnTo>
                    <a:pt x="116" y="88"/>
                  </a:lnTo>
                  <a:lnTo>
                    <a:pt x="122" y="74"/>
                  </a:lnTo>
                  <a:lnTo>
                    <a:pt x="130" y="62"/>
                  </a:lnTo>
                  <a:lnTo>
                    <a:pt x="134" y="58"/>
                  </a:lnTo>
                  <a:lnTo>
                    <a:pt x="140" y="56"/>
                  </a:lnTo>
                  <a:lnTo>
                    <a:pt x="146" y="54"/>
                  </a:lnTo>
                  <a:lnTo>
                    <a:pt x="152" y="52"/>
                  </a:lnTo>
                  <a:lnTo>
                    <a:pt x="288" y="52"/>
                  </a:lnTo>
                  <a:lnTo>
                    <a:pt x="288" y="52"/>
                  </a:lnTo>
                  <a:lnTo>
                    <a:pt x="296" y="54"/>
                  </a:lnTo>
                  <a:lnTo>
                    <a:pt x="302" y="56"/>
                  </a:lnTo>
                  <a:lnTo>
                    <a:pt x="308" y="58"/>
                  </a:lnTo>
                  <a:lnTo>
                    <a:pt x="314" y="62"/>
                  </a:lnTo>
                  <a:lnTo>
                    <a:pt x="318" y="68"/>
                  </a:lnTo>
                  <a:lnTo>
                    <a:pt x="322" y="74"/>
                  </a:lnTo>
                  <a:lnTo>
                    <a:pt x="324" y="80"/>
                  </a:lnTo>
                  <a:lnTo>
                    <a:pt x="324" y="88"/>
                  </a:lnTo>
                  <a:lnTo>
                    <a:pt x="324" y="292"/>
                  </a:lnTo>
                  <a:lnTo>
                    <a:pt x="324" y="292"/>
                  </a:lnTo>
                  <a:lnTo>
                    <a:pt x="324" y="300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4" y="316"/>
                  </a:lnTo>
                  <a:lnTo>
                    <a:pt x="308" y="322"/>
                  </a:lnTo>
                  <a:lnTo>
                    <a:pt x="302" y="324"/>
                  </a:lnTo>
                  <a:lnTo>
                    <a:pt x="296" y="326"/>
                  </a:lnTo>
                  <a:lnTo>
                    <a:pt x="288" y="328"/>
                  </a:lnTo>
                  <a:lnTo>
                    <a:pt x="110" y="328"/>
                  </a:lnTo>
                  <a:close/>
                  <a:moveTo>
                    <a:pt x="330" y="398"/>
                  </a:moveTo>
                  <a:lnTo>
                    <a:pt x="274" y="398"/>
                  </a:lnTo>
                  <a:lnTo>
                    <a:pt x="274" y="398"/>
                  </a:lnTo>
                  <a:lnTo>
                    <a:pt x="266" y="396"/>
                  </a:lnTo>
                  <a:lnTo>
                    <a:pt x="262" y="394"/>
                  </a:lnTo>
                  <a:lnTo>
                    <a:pt x="258" y="388"/>
                  </a:lnTo>
                  <a:lnTo>
                    <a:pt x="258" y="382"/>
                  </a:lnTo>
                  <a:lnTo>
                    <a:pt x="258" y="382"/>
                  </a:lnTo>
                  <a:lnTo>
                    <a:pt x="258" y="376"/>
                  </a:lnTo>
                  <a:lnTo>
                    <a:pt x="262" y="370"/>
                  </a:lnTo>
                  <a:lnTo>
                    <a:pt x="266" y="368"/>
                  </a:lnTo>
                  <a:lnTo>
                    <a:pt x="274" y="366"/>
                  </a:lnTo>
                  <a:lnTo>
                    <a:pt x="330" y="366"/>
                  </a:lnTo>
                  <a:lnTo>
                    <a:pt x="330" y="366"/>
                  </a:lnTo>
                  <a:lnTo>
                    <a:pt x="336" y="368"/>
                  </a:lnTo>
                  <a:lnTo>
                    <a:pt x="342" y="370"/>
                  </a:lnTo>
                  <a:lnTo>
                    <a:pt x="344" y="376"/>
                  </a:lnTo>
                  <a:lnTo>
                    <a:pt x="346" y="382"/>
                  </a:lnTo>
                  <a:lnTo>
                    <a:pt x="346" y="382"/>
                  </a:lnTo>
                  <a:lnTo>
                    <a:pt x="344" y="388"/>
                  </a:lnTo>
                  <a:lnTo>
                    <a:pt x="342" y="394"/>
                  </a:lnTo>
                  <a:lnTo>
                    <a:pt x="336" y="396"/>
                  </a:lnTo>
                  <a:lnTo>
                    <a:pt x="330" y="398"/>
                  </a:lnTo>
                  <a:lnTo>
                    <a:pt x="330" y="398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-1592263" y="4024313"/>
              <a:ext cx="219075" cy="225425"/>
            </a:xfrm>
            <a:custGeom>
              <a:avLst/>
              <a:gdLst>
                <a:gd name="T0" fmla="*/ 36 w 138"/>
                <a:gd name="T1" fmla="*/ 142 h 142"/>
                <a:gd name="T2" fmla="*/ 36 w 138"/>
                <a:gd name="T3" fmla="*/ 142 h 142"/>
                <a:gd name="T4" fmla="*/ 46 w 138"/>
                <a:gd name="T5" fmla="*/ 142 h 142"/>
                <a:gd name="T6" fmla="*/ 108 w 138"/>
                <a:gd name="T7" fmla="*/ 142 h 142"/>
                <a:gd name="T8" fmla="*/ 108 w 138"/>
                <a:gd name="T9" fmla="*/ 142 h 142"/>
                <a:gd name="T10" fmla="*/ 114 w 138"/>
                <a:gd name="T11" fmla="*/ 140 h 142"/>
                <a:gd name="T12" fmla="*/ 120 w 138"/>
                <a:gd name="T13" fmla="*/ 140 h 142"/>
                <a:gd name="T14" fmla="*/ 130 w 138"/>
                <a:gd name="T15" fmla="*/ 132 h 142"/>
                <a:gd name="T16" fmla="*/ 136 w 138"/>
                <a:gd name="T17" fmla="*/ 124 h 142"/>
                <a:gd name="T18" fmla="*/ 138 w 138"/>
                <a:gd name="T19" fmla="*/ 118 h 142"/>
                <a:gd name="T20" fmla="*/ 138 w 138"/>
                <a:gd name="T21" fmla="*/ 112 h 142"/>
                <a:gd name="T22" fmla="*/ 138 w 138"/>
                <a:gd name="T23" fmla="*/ 112 h 142"/>
                <a:gd name="T24" fmla="*/ 138 w 138"/>
                <a:gd name="T25" fmla="*/ 106 h 142"/>
                <a:gd name="T26" fmla="*/ 136 w 138"/>
                <a:gd name="T27" fmla="*/ 100 h 142"/>
                <a:gd name="T28" fmla="*/ 130 w 138"/>
                <a:gd name="T29" fmla="*/ 90 h 142"/>
                <a:gd name="T30" fmla="*/ 120 w 138"/>
                <a:gd name="T31" fmla="*/ 84 h 142"/>
                <a:gd name="T32" fmla="*/ 114 w 138"/>
                <a:gd name="T33" fmla="*/ 82 h 142"/>
                <a:gd name="T34" fmla="*/ 108 w 138"/>
                <a:gd name="T35" fmla="*/ 82 h 142"/>
                <a:gd name="T36" fmla="*/ 74 w 138"/>
                <a:gd name="T37" fmla="*/ 82 h 142"/>
                <a:gd name="T38" fmla="*/ 74 w 138"/>
                <a:gd name="T39" fmla="*/ 36 h 142"/>
                <a:gd name="T40" fmla="*/ 74 w 138"/>
                <a:gd name="T41" fmla="*/ 36 h 142"/>
                <a:gd name="T42" fmla="*/ 72 w 138"/>
                <a:gd name="T43" fmla="*/ 30 h 142"/>
                <a:gd name="T44" fmla="*/ 70 w 138"/>
                <a:gd name="T45" fmla="*/ 22 h 142"/>
                <a:gd name="T46" fmla="*/ 68 w 138"/>
                <a:gd name="T47" fmla="*/ 16 h 142"/>
                <a:gd name="T48" fmla="*/ 62 w 138"/>
                <a:gd name="T49" fmla="*/ 10 h 142"/>
                <a:gd name="T50" fmla="*/ 58 w 138"/>
                <a:gd name="T51" fmla="*/ 6 h 142"/>
                <a:gd name="T52" fmla="*/ 52 w 138"/>
                <a:gd name="T53" fmla="*/ 2 h 142"/>
                <a:gd name="T54" fmla="*/ 44 w 138"/>
                <a:gd name="T55" fmla="*/ 0 h 142"/>
                <a:gd name="T56" fmla="*/ 36 w 138"/>
                <a:gd name="T57" fmla="*/ 0 h 142"/>
                <a:gd name="T58" fmla="*/ 36 w 138"/>
                <a:gd name="T59" fmla="*/ 0 h 142"/>
                <a:gd name="T60" fmla="*/ 30 w 138"/>
                <a:gd name="T61" fmla="*/ 0 h 142"/>
                <a:gd name="T62" fmla="*/ 22 w 138"/>
                <a:gd name="T63" fmla="*/ 2 h 142"/>
                <a:gd name="T64" fmla="*/ 16 w 138"/>
                <a:gd name="T65" fmla="*/ 6 h 142"/>
                <a:gd name="T66" fmla="*/ 12 w 138"/>
                <a:gd name="T67" fmla="*/ 10 h 142"/>
                <a:gd name="T68" fmla="*/ 6 w 138"/>
                <a:gd name="T69" fmla="*/ 16 h 142"/>
                <a:gd name="T70" fmla="*/ 4 w 138"/>
                <a:gd name="T71" fmla="*/ 22 h 142"/>
                <a:gd name="T72" fmla="*/ 2 w 138"/>
                <a:gd name="T73" fmla="*/ 30 h 142"/>
                <a:gd name="T74" fmla="*/ 0 w 138"/>
                <a:gd name="T75" fmla="*/ 36 h 142"/>
                <a:gd name="T76" fmla="*/ 0 w 138"/>
                <a:gd name="T77" fmla="*/ 104 h 142"/>
                <a:gd name="T78" fmla="*/ 0 w 138"/>
                <a:gd name="T79" fmla="*/ 104 h 142"/>
                <a:gd name="T80" fmla="*/ 2 w 138"/>
                <a:gd name="T81" fmla="*/ 112 h 142"/>
                <a:gd name="T82" fmla="*/ 4 w 138"/>
                <a:gd name="T83" fmla="*/ 120 h 142"/>
                <a:gd name="T84" fmla="*/ 6 w 138"/>
                <a:gd name="T85" fmla="*/ 126 h 142"/>
                <a:gd name="T86" fmla="*/ 12 w 138"/>
                <a:gd name="T87" fmla="*/ 130 h 142"/>
                <a:gd name="T88" fmla="*/ 16 w 138"/>
                <a:gd name="T89" fmla="*/ 136 h 142"/>
                <a:gd name="T90" fmla="*/ 22 w 138"/>
                <a:gd name="T91" fmla="*/ 138 h 142"/>
                <a:gd name="T92" fmla="*/ 30 w 138"/>
                <a:gd name="T93" fmla="*/ 140 h 142"/>
                <a:gd name="T94" fmla="*/ 36 w 138"/>
                <a:gd name="T95" fmla="*/ 142 h 142"/>
                <a:gd name="T96" fmla="*/ 36 w 138"/>
                <a:gd name="T9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42">
                  <a:moveTo>
                    <a:pt x="36" y="142"/>
                  </a:moveTo>
                  <a:lnTo>
                    <a:pt x="36" y="142"/>
                  </a:lnTo>
                  <a:lnTo>
                    <a:pt x="46" y="142"/>
                  </a:lnTo>
                  <a:lnTo>
                    <a:pt x="108" y="142"/>
                  </a:lnTo>
                  <a:lnTo>
                    <a:pt x="108" y="142"/>
                  </a:lnTo>
                  <a:lnTo>
                    <a:pt x="114" y="140"/>
                  </a:lnTo>
                  <a:lnTo>
                    <a:pt x="120" y="140"/>
                  </a:lnTo>
                  <a:lnTo>
                    <a:pt x="130" y="132"/>
                  </a:lnTo>
                  <a:lnTo>
                    <a:pt x="136" y="124"/>
                  </a:lnTo>
                  <a:lnTo>
                    <a:pt x="138" y="118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06"/>
                  </a:lnTo>
                  <a:lnTo>
                    <a:pt x="136" y="100"/>
                  </a:lnTo>
                  <a:lnTo>
                    <a:pt x="130" y="90"/>
                  </a:lnTo>
                  <a:lnTo>
                    <a:pt x="120" y="84"/>
                  </a:lnTo>
                  <a:lnTo>
                    <a:pt x="114" y="82"/>
                  </a:lnTo>
                  <a:lnTo>
                    <a:pt x="108" y="82"/>
                  </a:lnTo>
                  <a:lnTo>
                    <a:pt x="74" y="82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2" y="30"/>
                  </a:lnTo>
                  <a:lnTo>
                    <a:pt x="70" y="22"/>
                  </a:lnTo>
                  <a:lnTo>
                    <a:pt x="68" y="16"/>
                  </a:lnTo>
                  <a:lnTo>
                    <a:pt x="62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2" y="10"/>
                  </a:lnTo>
                  <a:lnTo>
                    <a:pt x="6" y="16"/>
                  </a:lnTo>
                  <a:lnTo>
                    <a:pt x="4" y="22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12"/>
                  </a:lnTo>
                  <a:lnTo>
                    <a:pt x="4" y="120"/>
                  </a:lnTo>
                  <a:lnTo>
                    <a:pt x="6" y="126"/>
                  </a:lnTo>
                  <a:lnTo>
                    <a:pt x="12" y="130"/>
                  </a:lnTo>
                  <a:lnTo>
                    <a:pt x="16" y="136"/>
                  </a:lnTo>
                  <a:lnTo>
                    <a:pt x="22" y="138"/>
                  </a:lnTo>
                  <a:lnTo>
                    <a:pt x="30" y="140"/>
                  </a:lnTo>
                  <a:lnTo>
                    <a:pt x="36" y="142"/>
                  </a:lnTo>
                  <a:lnTo>
                    <a:pt x="36" y="142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39688" y="4024313"/>
              <a:ext cx="219075" cy="225425"/>
            </a:xfrm>
            <a:custGeom>
              <a:avLst/>
              <a:gdLst>
                <a:gd name="T0" fmla="*/ 92 w 138"/>
                <a:gd name="T1" fmla="*/ 142 h 142"/>
                <a:gd name="T2" fmla="*/ 92 w 138"/>
                <a:gd name="T3" fmla="*/ 142 h 142"/>
                <a:gd name="T4" fmla="*/ 100 w 138"/>
                <a:gd name="T5" fmla="*/ 142 h 142"/>
                <a:gd name="T6" fmla="*/ 100 w 138"/>
                <a:gd name="T7" fmla="*/ 142 h 142"/>
                <a:gd name="T8" fmla="*/ 108 w 138"/>
                <a:gd name="T9" fmla="*/ 140 h 142"/>
                <a:gd name="T10" fmla="*/ 116 w 138"/>
                <a:gd name="T11" fmla="*/ 138 h 142"/>
                <a:gd name="T12" fmla="*/ 122 w 138"/>
                <a:gd name="T13" fmla="*/ 136 h 142"/>
                <a:gd name="T14" fmla="*/ 126 w 138"/>
                <a:gd name="T15" fmla="*/ 130 h 142"/>
                <a:gd name="T16" fmla="*/ 132 w 138"/>
                <a:gd name="T17" fmla="*/ 126 h 142"/>
                <a:gd name="T18" fmla="*/ 134 w 138"/>
                <a:gd name="T19" fmla="*/ 120 h 142"/>
                <a:gd name="T20" fmla="*/ 136 w 138"/>
                <a:gd name="T21" fmla="*/ 112 h 142"/>
                <a:gd name="T22" fmla="*/ 138 w 138"/>
                <a:gd name="T23" fmla="*/ 104 h 142"/>
                <a:gd name="T24" fmla="*/ 138 w 138"/>
                <a:gd name="T25" fmla="*/ 36 h 142"/>
                <a:gd name="T26" fmla="*/ 138 w 138"/>
                <a:gd name="T27" fmla="*/ 36 h 142"/>
                <a:gd name="T28" fmla="*/ 136 w 138"/>
                <a:gd name="T29" fmla="*/ 30 h 142"/>
                <a:gd name="T30" fmla="*/ 134 w 138"/>
                <a:gd name="T31" fmla="*/ 22 h 142"/>
                <a:gd name="T32" fmla="*/ 132 w 138"/>
                <a:gd name="T33" fmla="*/ 16 h 142"/>
                <a:gd name="T34" fmla="*/ 126 w 138"/>
                <a:gd name="T35" fmla="*/ 10 h 142"/>
                <a:gd name="T36" fmla="*/ 122 w 138"/>
                <a:gd name="T37" fmla="*/ 6 h 142"/>
                <a:gd name="T38" fmla="*/ 116 w 138"/>
                <a:gd name="T39" fmla="*/ 2 h 142"/>
                <a:gd name="T40" fmla="*/ 108 w 138"/>
                <a:gd name="T41" fmla="*/ 0 h 142"/>
                <a:gd name="T42" fmla="*/ 100 w 138"/>
                <a:gd name="T43" fmla="*/ 0 h 142"/>
                <a:gd name="T44" fmla="*/ 100 w 138"/>
                <a:gd name="T45" fmla="*/ 0 h 142"/>
                <a:gd name="T46" fmla="*/ 94 w 138"/>
                <a:gd name="T47" fmla="*/ 0 h 142"/>
                <a:gd name="T48" fmla="*/ 86 w 138"/>
                <a:gd name="T49" fmla="*/ 2 h 142"/>
                <a:gd name="T50" fmla="*/ 80 w 138"/>
                <a:gd name="T51" fmla="*/ 6 h 142"/>
                <a:gd name="T52" fmla="*/ 76 w 138"/>
                <a:gd name="T53" fmla="*/ 10 h 142"/>
                <a:gd name="T54" fmla="*/ 70 w 138"/>
                <a:gd name="T55" fmla="*/ 16 h 142"/>
                <a:gd name="T56" fmla="*/ 68 w 138"/>
                <a:gd name="T57" fmla="*/ 22 h 142"/>
                <a:gd name="T58" fmla="*/ 66 w 138"/>
                <a:gd name="T59" fmla="*/ 30 h 142"/>
                <a:gd name="T60" fmla="*/ 64 w 138"/>
                <a:gd name="T61" fmla="*/ 36 h 142"/>
                <a:gd name="T62" fmla="*/ 64 w 138"/>
                <a:gd name="T63" fmla="*/ 82 h 142"/>
                <a:gd name="T64" fmla="*/ 30 w 138"/>
                <a:gd name="T65" fmla="*/ 82 h 142"/>
                <a:gd name="T66" fmla="*/ 30 w 138"/>
                <a:gd name="T67" fmla="*/ 82 h 142"/>
                <a:gd name="T68" fmla="*/ 24 w 138"/>
                <a:gd name="T69" fmla="*/ 82 h 142"/>
                <a:gd name="T70" fmla="*/ 18 w 138"/>
                <a:gd name="T71" fmla="*/ 84 h 142"/>
                <a:gd name="T72" fmla="*/ 8 w 138"/>
                <a:gd name="T73" fmla="*/ 90 h 142"/>
                <a:gd name="T74" fmla="*/ 2 w 138"/>
                <a:gd name="T75" fmla="*/ 100 h 142"/>
                <a:gd name="T76" fmla="*/ 0 w 138"/>
                <a:gd name="T77" fmla="*/ 106 h 142"/>
                <a:gd name="T78" fmla="*/ 0 w 138"/>
                <a:gd name="T79" fmla="*/ 112 h 142"/>
                <a:gd name="T80" fmla="*/ 0 w 138"/>
                <a:gd name="T81" fmla="*/ 112 h 142"/>
                <a:gd name="T82" fmla="*/ 0 w 138"/>
                <a:gd name="T83" fmla="*/ 118 h 142"/>
                <a:gd name="T84" fmla="*/ 2 w 138"/>
                <a:gd name="T85" fmla="*/ 124 h 142"/>
                <a:gd name="T86" fmla="*/ 8 w 138"/>
                <a:gd name="T87" fmla="*/ 132 h 142"/>
                <a:gd name="T88" fmla="*/ 18 w 138"/>
                <a:gd name="T89" fmla="*/ 140 h 142"/>
                <a:gd name="T90" fmla="*/ 24 w 138"/>
                <a:gd name="T91" fmla="*/ 140 h 142"/>
                <a:gd name="T92" fmla="*/ 30 w 138"/>
                <a:gd name="T93" fmla="*/ 142 h 142"/>
                <a:gd name="T94" fmla="*/ 92 w 138"/>
                <a:gd name="T9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142">
                  <a:moveTo>
                    <a:pt x="92" y="142"/>
                  </a:moveTo>
                  <a:lnTo>
                    <a:pt x="92" y="142"/>
                  </a:lnTo>
                  <a:lnTo>
                    <a:pt x="100" y="142"/>
                  </a:lnTo>
                  <a:lnTo>
                    <a:pt x="100" y="142"/>
                  </a:lnTo>
                  <a:lnTo>
                    <a:pt x="108" y="140"/>
                  </a:lnTo>
                  <a:lnTo>
                    <a:pt x="116" y="138"/>
                  </a:lnTo>
                  <a:lnTo>
                    <a:pt x="122" y="136"/>
                  </a:lnTo>
                  <a:lnTo>
                    <a:pt x="126" y="130"/>
                  </a:lnTo>
                  <a:lnTo>
                    <a:pt x="132" y="126"/>
                  </a:lnTo>
                  <a:lnTo>
                    <a:pt x="134" y="120"/>
                  </a:lnTo>
                  <a:lnTo>
                    <a:pt x="136" y="112"/>
                  </a:lnTo>
                  <a:lnTo>
                    <a:pt x="138" y="104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36" y="30"/>
                  </a:lnTo>
                  <a:lnTo>
                    <a:pt x="134" y="22"/>
                  </a:lnTo>
                  <a:lnTo>
                    <a:pt x="132" y="16"/>
                  </a:lnTo>
                  <a:lnTo>
                    <a:pt x="126" y="10"/>
                  </a:lnTo>
                  <a:lnTo>
                    <a:pt x="122" y="6"/>
                  </a:lnTo>
                  <a:lnTo>
                    <a:pt x="116" y="2"/>
                  </a:lnTo>
                  <a:lnTo>
                    <a:pt x="108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86" y="2"/>
                  </a:lnTo>
                  <a:lnTo>
                    <a:pt x="80" y="6"/>
                  </a:lnTo>
                  <a:lnTo>
                    <a:pt x="76" y="10"/>
                  </a:lnTo>
                  <a:lnTo>
                    <a:pt x="70" y="16"/>
                  </a:lnTo>
                  <a:lnTo>
                    <a:pt x="68" y="22"/>
                  </a:lnTo>
                  <a:lnTo>
                    <a:pt x="66" y="30"/>
                  </a:lnTo>
                  <a:lnTo>
                    <a:pt x="64" y="36"/>
                  </a:lnTo>
                  <a:lnTo>
                    <a:pt x="64" y="82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24" y="82"/>
                  </a:lnTo>
                  <a:lnTo>
                    <a:pt x="18" y="84"/>
                  </a:lnTo>
                  <a:lnTo>
                    <a:pt x="8" y="90"/>
                  </a:lnTo>
                  <a:lnTo>
                    <a:pt x="2" y="100"/>
                  </a:lnTo>
                  <a:lnTo>
                    <a:pt x="0" y="106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8" y="132"/>
                  </a:lnTo>
                  <a:lnTo>
                    <a:pt x="18" y="140"/>
                  </a:lnTo>
                  <a:lnTo>
                    <a:pt x="24" y="140"/>
                  </a:lnTo>
                  <a:lnTo>
                    <a:pt x="30" y="142"/>
                  </a:lnTo>
                  <a:lnTo>
                    <a:pt x="92" y="142"/>
                  </a:lnTo>
                  <a:close/>
                </a:path>
              </a:pathLst>
            </a:custGeom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303">
                <a:lnSpc>
                  <a:spcPct val="80000"/>
                </a:lnSpc>
                <a:defRPr/>
              </a:pPr>
              <a:endParaRPr lang="zh-CN" altLang="en-US" sz="2100" kern="0" dirty="0">
                <a:solidFill>
                  <a:schemeClr val="tx1"/>
                </a:solidFill>
                <a:effectLst>
                  <a:outerShdw blurRad="292100" dist="38100" dir="2700000" sx="101000" sy="101000" algn="tl" rotWithShape="0">
                    <a:srgbClr val="080808"/>
                  </a:outerShdw>
                </a:effectLst>
              </a:endParaRPr>
            </a:p>
          </p:txBody>
        </p:sp>
      </p:grpSp>
      <p:pic>
        <p:nvPicPr>
          <p:cNvPr id="37" name="图片 1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88618" y="5532280"/>
            <a:ext cx="684436" cy="26195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8" name="Rectangle 61"/>
          <p:cNvSpPr>
            <a:spLocks noChangeArrowheads="1"/>
          </p:cNvSpPr>
          <p:nvPr/>
        </p:nvSpPr>
        <p:spPr bwMode="auto">
          <a:xfrm flipH="1">
            <a:off x="6066723" y="6168890"/>
            <a:ext cx="742191" cy="20005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352">
              <a:buNone/>
              <a:defRPr/>
            </a:pPr>
            <a:r>
              <a:rPr lang="ru-RU" altLang="zh-CN" sz="1300" kern="0" dirty="0">
                <a:cs typeface="Arial" pitchFamily="34" charset="0"/>
              </a:rPr>
              <a:t>Бетоновоз</a:t>
            </a:r>
            <a:endParaRPr kumimoji="0" lang="zh-CN" altLang="zh-CN" sz="4800" b="1" kern="0" dirty="0">
              <a:cs typeface="Arial" pitchFamily="34" charset="0"/>
            </a:endParaRPr>
          </a:p>
        </p:txBody>
      </p:sp>
      <p:sp>
        <p:nvSpPr>
          <p:cNvPr id="39" name="Rectangle 61"/>
          <p:cNvSpPr>
            <a:spLocks noChangeArrowheads="1"/>
          </p:cNvSpPr>
          <p:nvPr/>
        </p:nvSpPr>
        <p:spPr bwMode="auto">
          <a:xfrm flipH="1">
            <a:off x="5890583" y="5313278"/>
            <a:ext cx="687689" cy="20005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352">
              <a:buNone/>
              <a:defRPr/>
            </a:pPr>
            <a:r>
              <a:rPr kumimoji="0" lang="en-US" altLang="zh-CN" sz="1300" b="1" kern="0" dirty="0">
                <a:cs typeface="Arial" pitchFamily="34" charset="0"/>
              </a:rPr>
              <a:t>IoT </a:t>
            </a:r>
            <a:r>
              <a:rPr kumimoji="0" lang="ru-RU" altLang="zh-CN" sz="1300" b="1" kern="0" dirty="0">
                <a:cs typeface="Arial" pitchFamily="34" charset="0"/>
              </a:rPr>
              <a:t>Шлюз</a:t>
            </a:r>
            <a:endParaRPr kumimoji="0" lang="zh-CN" altLang="zh-CN" sz="4800" b="1" kern="0" dirty="0"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35420" y="1528598"/>
            <a:ext cx="4393254" cy="36933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dirty="0"/>
              <a:t>Внедрение превентивного обслуживания</a:t>
            </a:r>
            <a:endParaRPr lang="en-US" dirty="0"/>
          </a:p>
        </p:txBody>
      </p:sp>
      <p:sp>
        <p:nvSpPr>
          <p:cNvPr id="41" name="Rectangle 61"/>
          <p:cNvSpPr>
            <a:spLocks noChangeArrowheads="1"/>
          </p:cNvSpPr>
          <p:nvPr/>
        </p:nvSpPr>
        <p:spPr bwMode="auto">
          <a:xfrm flipH="1">
            <a:off x="6841717" y="4540966"/>
            <a:ext cx="1075105" cy="40011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352">
              <a:buNone/>
              <a:defRPr/>
            </a:pPr>
            <a:r>
              <a:rPr lang="en-US" altLang="zh-CN" sz="1300" kern="0" dirty="0">
                <a:cs typeface="Arial" pitchFamily="34" charset="0"/>
              </a:rPr>
              <a:t>+ 30 </a:t>
            </a:r>
            <a:r>
              <a:rPr lang="ru-RU" altLang="zh-CN" sz="1300" kern="0" dirty="0">
                <a:cs typeface="Arial" pitchFamily="34" charset="0"/>
              </a:rPr>
              <a:t>Сенсоров онлайн</a:t>
            </a:r>
            <a:endParaRPr kumimoji="0" lang="zh-CN" altLang="zh-CN" sz="4800" b="1" kern="0" dirty="0">
              <a:cs typeface="Arial" pitchFamily="34" charset="0"/>
            </a:endParaRPr>
          </a:p>
        </p:txBody>
      </p:sp>
      <p:sp>
        <p:nvSpPr>
          <p:cNvPr id="42" name="Oval 101"/>
          <p:cNvSpPr/>
          <p:nvPr/>
        </p:nvSpPr>
        <p:spPr bwMode="auto">
          <a:xfrm>
            <a:off x="7220150" y="5212481"/>
            <a:ext cx="142875" cy="171450"/>
          </a:xfrm>
          <a:prstGeom prst="ellips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SzTx/>
              <a:buFont typeface="Wingdings" pitchFamily="2" charset="2"/>
              <a:buChar char="n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宋体" charset="-122"/>
            </a:endParaRPr>
          </a:p>
        </p:txBody>
      </p:sp>
      <p:cxnSp>
        <p:nvCxnSpPr>
          <p:cNvPr id="43" name="Straight Connector 103"/>
          <p:cNvCxnSpPr>
            <a:endCxn id="37" idx="1"/>
          </p:cNvCxnSpPr>
          <p:nvPr/>
        </p:nvCxnSpPr>
        <p:spPr bwMode="auto">
          <a:xfrm flipH="1">
            <a:off x="6573054" y="5384654"/>
            <a:ext cx="449996" cy="278601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cxnSp>
      <p:grpSp>
        <p:nvGrpSpPr>
          <p:cNvPr id="44" name="Group 105"/>
          <p:cNvGrpSpPr/>
          <p:nvPr/>
        </p:nvGrpSpPr>
        <p:grpSpPr>
          <a:xfrm>
            <a:off x="8448868" y="2212106"/>
            <a:ext cx="2842710" cy="3593159"/>
            <a:chOff x="8228821" y="2113482"/>
            <a:chExt cx="2596643" cy="3234338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45" name="矩形 39"/>
            <p:cNvSpPr/>
            <p:nvPr/>
          </p:nvSpPr>
          <p:spPr>
            <a:xfrm>
              <a:off x="8228821" y="2113482"/>
              <a:ext cx="1068341" cy="775731"/>
            </a:xfrm>
            <a:prstGeom prst="rect">
              <a:avLst/>
            </a:prstGeom>
          </p:spPr>
          <p:txBody>
            <a:bodyPr wrap="none" lIns="121935" tIns="60968" rIns="121935" bIns="60968">
              <a:spAutoFit/>
            </a:bodyPr>
            <a:lstStyle/>
            <a:p>
              <a:pPr>
                <a:buNone/>
              </a:pPr>
              <a:r>
                <a:rPr lang="en-US" altLang="zh-CN" sz="4800" dirty="0">
                  <a:latin typeface="+mn-ea"/>
                </a:rPr>
                <a:t>120</a:t>
              </a:r>
            </a:p>
          </p:txBody>
        </p:sp>
        <p:sp>
          <p:nvSpPr>
            <p:cNvPr id="46" name="矩形 40"/>
            <p:cNvSpPr/>
            <p:nvPr/>
          </p:nvSpPr>
          <p:spPr>
            <a:xfrm>
              <a:off x="9559019" y="3614704"/>
              <a:ext cx="787206" cy="775731"/>
            </a:xfrm>
            <a:prstGeom prst="rect">
              <a:avLst/>
            </a:prstGeom>
          </p:spPr>
          <p:txBody>
            <a:bodyPr wrap="none" lIns="121935" tIns="60968" rIns="121935" bIns="60968">
              <a:spAutoFit/>
            </a:bodyPr>
            <a:lstStyle/>
            <a:p>
              <a:pPr>
                <a:buNone/>
              </a:pPr>
              <a:r>
                <a:rPr lang="en-US" altLang="zh-CN" sz="4800" dirty="0">
                  <a:latin typeface="+mn-ea"/>
                </a:rPr>
                <a:t>30</a:t>
              </a:r>
            </a:p>
          </p:txBody>
        </p:sp>
        <p:sp>
          <p:nvSpPr>
            <p:cNvPr id="47" name="矩形 41"/>
            <p:cNvSpPr/>
            <p:nvPr/>
          </p:nvSpPr>
          <p:spPr>
            <a:xfrm>
              <a:off x="8422895" y="2793446"/>
              <a:ext cx="926124" cy="20305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35" tIns="60968" rIns="121935" bIns="60968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矩形 45"/>
            <p:cNvSpPr/>
            <p:nvPr/>
          </p:nvSpPr>
          <p:spPr>
            <a:xfrm>
              <a:off x="9653898" y="4295290"/>
              <a:ext cx="779136" cy="52871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35" tIns="60968" rIns="121935" bIns="60968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609946" y="3057015"/>
              <a:ext cx="552021" cy="29089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zh-CN"/>
              </a:defPPr>
              <a:lvl1pPr marL="171450" indent="-17145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ct val="60000"/>
                <a:buFont typeface="Wingdings" pitchFamily="2" charset="2"/>
                <a:buChar char="l"/>
                <a:defRPr sz="1200" b="1">
                  <a:solidFill>
                    <a:srgbClr val="C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defRPr>
              </a:lvl1pPr>
            </a:lstStyle>
            <a:p>
              <a:pPr marL="0" lvl="1" algn="ctr" defTabSz="758501" eaLnBrk="0" hangingPunct="0">
                <a:spcBef>
                  <a:spcPts val="0"/>
                </a:spcBef>
                <a:buClr>
                  <a:srgbClr val="FFFFFF">
                    <a:lumMod val="50000"/>
                  </a:srgbClr>
                </a:buClr>
                <a:buNone/>
              </a:pPr>
              <a:r>
                <a:rPr kumimoji="1" lang="ru-RU" altLang="zh-CN" sz="2100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  <a:sym typeface="Lucida Grande"/>
                </a:rPr>
                <a:t>Было</a:t>
              </a:r>
              <a:endParaRPr kumimoji="1" lang="en-US" altLang="zh-CN" sz="21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Lucida Grande"/>
              </a:endParaRPr>
            </a:p>
          </p:txBody>
        </p:sp>
        <p:sp>
          <p:nvSpPr>
            <p:cNvPr id="50" name="矩形 27"/>
            <p:cNvSpPr/>
            <p:nvPr/>
          </p:nvSpPr>
          <p:spPr>
            <a:xfrm>
              <a:off x="8313463" y="4959962"/>
              <a:ext cx="2512001" cy="38785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defTabSz="1219352">
                <a:buNone/>
                <a:defRPr/>
              </a:pPr>
              <a:r>
                <a:rPr lang="ru-RU" altLang="zh-CN" sz="1400" dirty="0">
                  <a:latin typeface="Arial" pitchFamily="34" charset="0"/>
                  <a:ea typeface="微软雅黑" pitchFamily="34" charset="-122"/>
                  <a:cs typeface="Arial" pitchFamily="34" charset="0"/>
                  <a:sym typeface="Lucida Grande" charset="0"/>
                </a:rPr>
                <a:t>Среднее время простоя техники:</a:t>
              </a:r>
              <a:endParaRPr lang="en-US" altLang="zh-CN" sz="1400" dirty="0">
                <a:latin typeface="Arial" pitchFamily="34" charset="0"/>
                <a:ea typeface="微软雅黑" pitchFamily="34" charset="-122"/>
                <a:cs typeface="Arial" pitchFamily="34" charset="0"/>
                <a:sym typeface="Lucida Grande" charset="0"/>
              </a:endParaRPr>
            </a:p>
            <a:p>
              <a:pPr defTabSz="1219352">
                <a:buNone/>
                <a:defRPr/>
              </a:pPr>
              <a:r>
                <a:rPr lang="ru-RU" altLang="zh-CN" sz="1400" dirty="0">
                  <a:latin typeface="Arial" pitchFamily="34" charset="0"/>
                  <a:ea typeface="微软雅黑" pitchFamily="34" charset="-122"/>
                  <a:cs typeface="Arial" pitchFamily="34" charset="0"/>
                  <a:sym typeface="Lucida Grande" charset="0"/>
                </a:rPr>
                <a:t>(минут в месяц)</a:t>
              </a:r>
              <a:endParaRPr lang="zh-CN" altLang="en-US" sz="1400" dirty="0">
                <a:latin typeface="Arial" pitchFamily="34" charset="0"/>
                <a:ea typeface="微软雅黑" pitchFamily="34" charset="-122"/>
                <a:cs typeface="Arial" pitchFamily="34" charset="0"/>
                <a:sym typeface="Lucida Grande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763229" y="4377731"/>
              <a:ext cx="600341" cy="29089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zh-CN"/>
              </a:defPPr>
              <a:lvl1pPr marL="171450" indent="-17145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ct val="60000"/>
                <a:buFont typeface="Wingdings" pitchFamily="2" charset="2"/>
                <a:buChar char="l"/>
                <a:defRPr sz="1200" b="1">
                  <a:solidFill>
                    <a:srgbClr val="C00000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defRPr>
              </a:lvl1pPr>
            </a:lstStyle>
            <a:p>
              <a:pPr marL="0" lvl="1" algn="ctr" defTabSz="758501" eaLnBrk="0" hangingPunct="0">
                <a:spcBef>
                  <a:spcPts val="0"/>
                </a:spcBef>
                <a:buClr>
                  <a:srgbClr val="FFFFFF">
                    <a:lumMod val="50000"/>
                  </a:srgbClr>
                </a:buClr>
                <a:buNone/>
              </a:pPr>
              <a:r>
                <a:rPr kumimoji="1" lang="ru-RU" altLang="zh-CN" sz="2100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  <a:sym typeface="Lucida Grande"/>
                </a:rPr>
                <a:t>Стало</a:t>
              </a:r>
              <a:endParaRPr kumimoji="1" lang="en-US" altLang="zh-CN" sz="21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  <a:sym typeface="Lucida Grande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958286" y="1467074"/>
            <a:ext cx="955711" cy="46166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sz="2400" dirty="0"/>
              <a:t>Было</a:t>
            </a:r>
            <a:r>
              <a:rPr lang="de-DE" sz="2400" dirty="0"/>
              <a:t>: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9350097" y="1477408"/>
            <a:ext cx="1015021" cy="46166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sz="2400" dirty="0"/>
              <a:t>Стало</a:t>
            </a:r>
            <a:r>
              <a:rPr lang="de-DE" sz="2400" dirty="0"/>
              <a:t>:</a:t>
            </a:r>
            <a:endParaRPr lang="en-US" sz="2400" dirty="0"/>
          </a:p>
        </p:txBody>
      </p:sp>
      <p:sp>
        <p:nvSpPr>
          <p:cNvPr id="54" name="矩形 40"/>
          <p:cNvSpPr/>
          <p:nvPr/>
        </p:nvSpPr>
        <p:spPr>
          <a:xfrm>
            <a:off x="10013985" y="2682445"/>
            <a:ext cx="1185611" cy="554014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lIns="121935" tIns="60968" rIns="121935" bIns="60968">
            <a:spAutoFit/>
          </a:bodyPr>
          <a:lstStyle/>
          <a:p>
            <a:pPr>
              <a:buNone/>
            </a:pPr>
            <a:r>
              <a:rPr lang="en-US" altLang="zh-CN" sz="2800" dirty="0">
                <a:latin typeface="+mn-ea"/>
              </a:rPr>
              <a:t>- 75%</a:t>
            </a:r>
          </a:p>
        </p:txBody>
      </p:sp>
    </p:spTree>
    <p:extLst>
      <p:ext uri="{BB962C8B-B14F-4D97-AF65-F5344CB8AC3E}">
        <p14:creationId xmlns:p14="http://schemas.microsoft.com/office/powerpoint/2010/main" val="758100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474" y="-214624"/>
            <a:ext cx="10515600" cy="1325563"/>
          </a:xfrm>
        </p:spPr>
        <p:txBody>
          <a:bodyPr/>
          <a:lstStyle/>
          <a:p>
            <a:r>
              <a:rPr lang="en-US" b="1" dirty="0"/>
              <a:t>IoT MVNO </a:t>
            </a:r>
            <a:r>
              <a:rPr lang="ru-RU" b="1" dirty="0"/>
              <a:t>для «умного здания»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007" y="853768"/>
            <a:ext cx="11196533" cy="518000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71874" y="5776601"/>
            <a:ext cx="2743200" cy="365125"/>
          </a:xfrm>
        </p:spPr>
        <p:txBody>
          <a:bodyPr/>
          <a:lstStyle/>
          <a:p>
            <a:fld id="{0FFF56B9-48D5-4E30-B2FB-9CD18E2BF275}" type="slidenum">
              <a:rPr lang="ru-RU" smtClean="0"/>
              <a:t>23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77893" y="3703407"/>
            <a:ext cx="4325736" cy="135421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/>
              <a:t>Экономия электроэнергии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Сбор данных в реальном времени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Унифицированный доступ </a:t>
            </a:r>
          </a:p>
          <a:p>
            <a:pPr algn="ctr"/>
            <a:r>
              <a:rPr lang="ru-RU" dirty="0"/>
              <a:t>по многим протоколам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73548" y="5591935"/>
            <a:ext cx="3774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Университет г. Мельбурн, Австралия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8291" y="988234"/>
            <a:ext cx="11067249" cy="18971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225325" y="1214184"/>
            <a:ext cx="1189749" cy="523220"/>
          </a:xfrm>
          <a:prstGeom prst="rect">
            <a:avLst/>
          </a:prstGeom>
          <a:solidFill>
            <a:srgbClr val="D7DDE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MVNO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671874" y="1536477"/>
            <a:ext cx="1176925" cy="307777"/>
          </a:xfrm>
          <a:prstGeom prst="rect">
            <a:avLst/>
          </a:prstGeom>
          <a:solidFill>
            <a:srgbClr val="D7DDE2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BEMS </a:t>
            </a:r>
            <a:r>
              <a:rPr lang="ru-RU" sz="1400" dirty="0"/>
              <a:t>сервер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5926" y="2459934"/>
            <a:ext cx="783228" cy="307777"/>
          </a:xfrm>
          <a:prstGeom prst="rect">
            <a:avLst/>
          </a:prstGeom>
          <a:solidFill>
            <a:srgbClr val="D7DDE2"/>
          </a:solidFill>
        </p:spPr>
        <p:txBody>
          <a:bodyPr wrap="none" rtlCol="0">
            <a:spAutoFit/>
          </a:bodyPr>
          <a:lstStyle/>
          <a:p>
            <a:r>
              <a:rPr lang="ru-RU" sz="1400" dirty="0"/>
              <a:t>Яркость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79095" y="1823555"/>
            <a:ext cx="979242" cy="307777"/>
          </a:xfrm>
          <a:prstGeom prst="rect">
            <a:avLst/>
          </a:prstGeom>
          <a:solidFill>
            <a:srgbClr val="D7DDE2"/>
          </a:solidFill>
        </p:spPr>
        <p:txBody>
          <a:bodyPr wrap="none" rtlCol="0">
            <a:spAutoFit/>
          </a:bodyPr>
          <a:lstStyle/>
          <a:p>
            <a:r>
              <a:rPr lang="ru-RU" sz="1400" dirty="0"/>
              <a:t>Движение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1177" y="2083828"/>
            <a:ext cx="1162434" cy="307777"/>
          </a:xfrm>
          <a:prstGeom prst="rect">
            <a:avLst/>
          </a:prstGeom>
          <a:solidFill>
            <a:srgbClr val="D7DDE2"/>
          </a:solidFill>
        </p:spPr>
        <p:txBody>
          <a:bodyPr wrap="none" rtlCol="0">
            <a:spAutoFit/>
          </a:bodyPr>
          <a:lstStyle/>
          <a:p>
            <a:r>
              <a:rPr lang="ru-RU" sz="1400" dirty="0"/>
              <a:t>Температура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2368" y="5083873"/>
            <a:ext cx="210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Система управления электроснабжением</a:t>
            </a:r>
          </a:p>
        </p:txBody>
      </p:sp>
    </p:spTree>
    <p:extLst>
      <p:ext uri="{BB962C8B-B14F-4D97-AF65-F5344CB8AC3E}">
        <p14:creationId xmlns:p14="http://schemas.microsoft.com/office/powerpoint/2010/main" val="2486735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Перспективы </a:t>
            </a:r>
            <a:r>
              <a:rPr lang="en-US" dirty="0"/>
              <a:t>MVNO</a:t>
            </a:r>
            <a:r>
              <a:rPr lang="ru-RU" dirty="0"/>
              <a:t> в нефтегазовой отрасли </a:t>
            </a:r>
          </a:p>
          <a:p>
            <a:r>
              <a:rPr lang="ru-RU" dirty="0"/>
              <a:t>Конвергентный </a:t>
            </a:r>
            <a:r>
              <a:rPr lang="en-US" dirty="0"/>
              <a:t>MVNO </a:t>
            </a:r>
          </a:p>
          <a:p>
            <a:r>
              <a:rPr lang="ru-RU" dirty="0"/>
              <a:t>Услуги конвергентного </a:t>
            </a:r>
            <a:r>
              <a:rPr lang="en-US" dirty="0"/>
              <a:t>MVNO</a:t>
            </a:r>
          </a:p>
          <a:p>
            <a:r>
              <a:rPr lang="ru-RU" b="1" dirty="0">
                <a:solidFill>
                  <a:srgbClr val="FF0000"/>
                </a:solidFill>
              </a:rPr>
              <a:t>Экономика конвергентного </a:t>
            </a:r>
            <a:r>
              <a:rPr lang="en-US" b="1" dirty="0">
                <a:solidFill>
                  <a:srgbClr val="FF0000"/>
                </a:solidFill>
              </a:rPr>
              <a:t>MVNO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24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506" y="3593481"/>
            <a:ext cx="4455294" cy="267317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80529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Экономия за счёт конвергентной инфраструктуры </a:t>
            </a:r>
            <a:r>
              <a:rPr lang="en-US" b="1" dirty="0"/>
              <a:t>HCI</a:t>
            </a:r>
            <a:r>
              <a:rPr lang="ru-RU" b="1" dirty="0"/>
              <a:t> компании </a:t>
            </a:r>
            <a:r>
              <a:rPr lang="en-US" b="1" dirty="0"/>
              <a:t>Nutanix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25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93" y="2399725"/>
            <a:ext cx="6848338" cy="35925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6468" y="5333753"/>
            <a:ext cx="628146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92D0"/>
                </a:solidFill>
              </a:rPr>
              <a:t>Средняя экономия в год: 2,22 млн. долларов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98875" y="2182843"/>
            <a:ext cx="41621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Результаты опроса 13 организаций, внедривших </a:t>
            </a:r>
            <a:r>
              <a:rPr lang="en-US" dirty="0"/>
              <a:t>HCI</a:t>
            </a:r>
            <a:r>
              <a:rPr lang="ru-RU" dirty="0"/>
              <a:t>, с численностью сотрудников от 200 до 18 тыс. чел.</a:t>
            </a:r>
          </a:p>
          <a:p>
            <a:r>
              <a:rPr lang="ru-RU" dirty="0"/>
              <a:t>Для крупного предприятия экономия будет значительно больше</a:t>
            </a:r>
            <a:endParaRPr lang="en-US" dirty="0"/>
          </a:p>
          <a:p>
            <a:r>
              <a:rPr lang="ru-RU" dirty="0"/>
              <a:t>Опрос проведен компанией </a:t>
            </a:r>
            <a:r>
              <a:rPr lang="en-US" dirty="0"/>
              <a:t>IDC </a:t>
            </a:r>
            <a:r>
              <a:rPr lang="ru-RU" dirty="0"/>
              <a:t>в августе 2015 года. 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14489" y="4713084"/>
            <a:ext cx="13547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Снижение стоимости </a:t>
            </a:r>
            <a:r>
              <a:rPr lang="en-US" sz="1200" b="1" dirty="0"/>
              <a:t>IT</a:t>
            </a:r>
            <a:r>
              <a:rPr lang="ru-RU" sz="1200" b="1" dirty="0"/>
              <a:t>-инфраструктуры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28597" y="4738744"/>
            <a:ext cx="12655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Повышение производительности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90123" y="4805416"/>
            <a:ext cx="12023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Снижение рисков ИБ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49717" y="4738744"/>
            <a:ext cx="125848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Повышение эффективности бизнеса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44721" y="4786283"/>
            <a:ext cx="11174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Общая выгода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379" y="4578222"/>
            <a:ext cx="3815869" cy="141407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622464" y="5609922"/>
            <a:ext cx="120233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4FB3E4"/>
                </a:solidFill>
              </a:rPr>
              <a:t>HCI</a:t>
            </a:r>
            <a:endParaRPr lang="ru-RU" sz="1200" b="1" dirty="0">
              <a:solidFill>
                <a:srgbClr val="4FB3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299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578283" y="2463995"/>
            <a:ext cx="4306002" cy="36575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Расчет преимуществ применения </a:t>
            </a:r>
            <a:r>
              <a:rPr lang="en-US" b="1" dirty="0"/>
              <a:t>HCI </a:t>
            </a:r>
            <a:r>
              <a:rPr lang="ru-RU" b="1" dirty="0"/>
              <a:t>для ПАО Газпром</a:t>
            </a:r>
            <a:r>
              <a:rPr lang="en-US" sz="3600" b="1" dirty="0"/>
              <a:t> (</a:t>
            </a:r>
            <a:r>
              <a:rPr lang="ru-RU" sz="3600" b="1" dirty="0"/>
              <a:t>на примере </a:t>
            </a:r>
            <a:r>
              <a:rPr lang="en-US" sz="3600" b="1" dirty="0"/>
              <a:t>HCI Nutanix)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787124"/>
            <a:ext cx="10673615" cy="445967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На основе результатов интервью заказчиков </a:t>
            </a:r>
            <a:r>
              <a:rPr lang="en-US" dirty="0"/>
              <a:t>Nutanix </a:t>
            </a:r>
            <a:r>
              <a:rPr lang="ru-RU" dirty="0"/>
              <a:t>и исходной информации о ПАО Газпром (число сотрудников: 222,5 тыс., число ключевых бизнес приложений – 100, численность ИТ-персонала 20 тыс., трафик данных – 1000ТБ)</a:t>
            </a:r>
            <a:r>
              <a:rPr lang="en-US" dirty="0"/>
              <a:t>, </a:t>
            </a:r>
            <a:r>
              <a:rPr lang="ru-RU" dirty="0"/>
              <a:t>агентство </a:t>
            </a:r>
            <a:r>
              <a:rPr lang="en-US" dirty="0"/>
              <a:t>IDC</a:t>
            </a:r>
            <a:r>
              <a:rPr lang="ru-RU" dirty="0"/>
              <a:t> рассчитало потенциальную выгоду для ПАО Газпром в размере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$30,732,693 </a:t>
            </a:r>
            <a:r>
              <a:rPr lang="ru-RU" dirty="0"/>
              <a:t>и возврат инвестиций в размере </a:t>
            </a:r>
            <a:r>
              <a:rPr lang="en-US" b="1" dirty="0">
                <a:solidFill>
                  <a:srgbClr val="FF0000"/>
                </a:solidFill>
              </a:rPr>
              <a:t>265% </a:t>
            </a:r>
            <a:r>
              <a:rPr lang="ru-RU" b="1" dirty="0">
                <a:solidFill>
                  <a:srgbClr val="FF0000"/>
                </a:solidFill>
              </a:rPr>
              <a:t>в течение 5 лет </a:t>
            </a:r>
            <a:r>
              <a:rPr lang="ru-RU" dirty="0"/>
              <a:t>за счёт факторов</a:t>
            </a:r>
            <a:r>
              <a:rPr lang="en-US" dirty="0"/>
              <a:t>:</a:t>
            </a:r>
          </a:p>
          <a:p>
            <a:r>
              <a:rPr lang="ru-RU" dirty="0"/>
              <a:t>Потенциальная экономия за счёт эффективной и масштабируемой </a:t>
            </a:r>
          </a:p>
          <a:p>
            <a:pPr marL="0" indent="0">
              <a:buNone/>
            </a:pPr>
            <a:r>
              <a:rPr lang="ru-RU" dirty="0"/>
              <a:t>инфраструктуры  в размере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$1,219,846 </a:t>
            </a:r>
            <a:r>
              <a:rPr lang="ru-RU" b="1" dirty="0">
                <a:solidFill>
                  <a:srgbClr val="FF0000"/>
                </a:solidFill>
              </a:rPr>
              <a:t>в год </a:t>
            </a:r>
            <a:r>
              <a:rPr lang="ru-RU" dirty="0"/>
              <a:t>в течение 5 лет</a:t>
            </a:r>
            <a:endParaRPr lang="en-US" dirty="0"/>
          </a:p>
          <a:p>
            <a:r>
              <a:rPr lang="ru-RU" dirty="0"/>
              <a:t>Упрощение инфраструктуры, администрирования, </a:t>
            </a:r>
          </a:p>
          <a:p>
            <a:pPr marL="0" indent="0">
              <a:buNone/>
            </a:pPr>
            <a:r>
              <a:rPr lang="ru-RU" dirty="0"/>
              <a:t>поиска неисправностей даст потенциальную экономию </a:t>
            </a:r>
          </a:p>
          <a:p>
            <a:pPr marL="0" indent="0">
              <a:buNone/>
            </a:pPr>
            <a:r>
              <a:rPr lang="ru-RU" dirty="0"/>
              <a:t>в размере </a:t>
            </a:r>
            <a:r>
              <a:rPr lang="en-US" b="1" dirty="0">
                <a:solidFill>
                  <a:srgbClr val="FF0000"/>
                </a:solidFill>
              </a:rPr>
              <a:t>$4,436,609 </a:t>
            </a:r>
            <a:r>
              <a:rPr lang="ru-RU" b="1" dirty="0">
                <a:solidFill>
                  <a:srgbClr val="FF0000"/>
                </a:solidFill>
              </a:rPr>
              <a:t>в год </a:t>
            </a:r>
            <a:r>
              <a:rPr lang="ru-RU" dirty="0"/>
              <a:t>в течение 5 лет</a:t>
            </a:r>
            <a:r>
              <a:rPr lang="en-US" dirty="0"/>
              <a:t>;</a:t>
            </a:r>
          </a:p>
          <a:p>
            <a:r>
              <a:rPr lang="ru-RU" dirty="0"/>
              <a:t>Резервирование инфраструктуры и устойчивость к отказам </a:t>
            </a:r>
          </a:p>
          <a:p>
            <a:pPr marL="0" indent="0">
              <a:buNone/>
            </a:pPr>
            <a:r>
              <a:rPr lang="ru-RU" dirty="0"/>
              <a:t>дает экономию за счёт сокращения времени простоя оборудования </a:t>
            </a:r>
          </a:p>
          <a:p>
            <a:pPr marL="0" indent="0">
              <a:buNone/>
            </a:pPr>
            <a:r>
              <a:rPr lang="ru-RU" dirty="0"/>
              <a:t>в размере </a:t>
            </a:r>
            <a:r>
              <a:rPr lang="en-US" b="1" dirty="0">
                <a:solidFill>
                  <a:srgbClr val="FF0000"/>
                </a:solidFill>
              </a:rPr>
              <a:t>$1,080,292 </a:t>
            </a:r>
            <a:r>
              <a:rPr lang="ru-RU" b="1" dirty="0">
                <a:solidFill>
                  <a:srgbClr val="FF0000"/>
                </a:solidFill>
              </a:rPr>
              <a:t>в год </a:t>
            </a:r>
            <a:r>
              <a:rPr lang="ru-RU" dirty="0"/>
              <a:t>в течение 5 лет</a:t>
            </a:r>
            <a:r>
              <a:rPr lang="en-US" dirty="0"/>
              <a:t>; </a:t>
            </a:r>
          </a:p>
          <a:p>
            <a:r>
              <a:rPr lang="ru-RU" dirty="0"/>
              <a:t>Ускорение бизнес-процессов за счет оперативности и масштабируемости </a:t>
            </a:r>
          </a:p>
          <a:p>
            <a:pPr marL="0" indent="0">
              <a:buNone/>
            </a:pPr>
            <a:r>
              <a:rPr lang="en-US" dirty="0"/>
              <a:t>IT</a:t>
            </a:r>
            <a:r>
              <a:rPr lang="ru-RU" dirty="0"/>
              <a:t>-систем, снижение времени внедрения и улучшения производительности </a:t>
            </a:r>
          </a:p>
          <a:p>
            <a:pPr marL="0" indent="0">
              <a:buNone/>
            </a:pPr>
            <a:r>
              <a:rPr lang="ru-RU" dirty="0"/>
              <a:t>ключевых бизнес-приложений, может дать повышение производительности </a:t>
            </a:r>
          </a:p>
          <a:p>
            <a:pPr marL="0" indent="0">
              <a:buNone/>
            </a:pPr>
            <a:r>
              <a:rPr lang="ru-RU" dirty="0"/>
              <a:t>и доходности корпоративных заказчиков в размере </a:t>
            </a:r>
            <a:r>
              <a:rPr lang="en-US" b="1" dirty="0">
                <a:solidFill>
                  <a:srgbClr val="FF0000"/>
                </a:solidFill>
              </a:rPr>
              <a:t>$2,089,023 </a:t>
            </a:r>
            <a:r>
              <a:rPr lang="ru-RU" b="1" dirty="0">
                <a:solidFill>
                  <a:srgbClr val="FF0000"/>
                </a:solidFill>
              </a:rPr>
              <a:t>в год </a:t>
            </a:r>
            <a:r>
              <a:rPr lang="ru-RU" dirty="0"/>
              <a:t>в течение 5 лет</a:t>
            </a:r>
            <a:r>
              <a:rPr lang="en-US" dirty="0"/>
              <a:t>.</a:t>
            </a:r>
            <a:endParaRPr lang="ru-RU" dirty="0"/>
          </a:p>
          <a:p>
            <a:endParaRPr lang="ru-RU" dirty="0">
              <a:hlinkClick r:id="rId3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26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199" y="6231135"/>
            <a:ext cx="89932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https://roianalyst.alinean.com/idc/AutoLogin.do?d=809788023193913882</a:t>
            </a:r>
            <a:r>
              <a:rPr lang="ru-RU" sz="1400" dirty="0"/>
              <a:t>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775063" y="2542903"/>
            <a:ext cx="10197737" cy="1242927"/>
            <a:chOff x="775063" y="2542903"/>
            <a:chExt cx="10197737" cy="124292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775063" y="2542903"/>
              <a:ext cx="6261463" cy="5660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>
              <a:off x="7036526" y="2825931"/>
              <a:ext cx="3936274" cy="9598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775063" y="3108960"/>
            <a:ext cx="8157181" cy="861576"/>
            <a:chOff x="775063" y="2542903"/>
            <a:chExt cx="8157181" cy="86157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75063" y="2542903"/>
              <a:ext cx="6261463" cy="861576"/>
            </a:xfrm>
            <a:prstGeom prst="rect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>
              <a:off x="7036526" y="2825931"/>
              <a:ext cx="1895718" cy="4727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775063" y="3974388"/>
            <a:ext cx="8667320" cy="889038"/>
            <a:chOff x="775063" y="2542903"/>
            <a:chExt cx="8667320" cy="889038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775063" y="2542903"/>
              <a:ext cx="6261463" cy="8615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 стрелкой 19"/>
            <p:cNvCxnSpPr/>
            <p:nvPr/>
          </p:nvCxnSpPr>
          <p:spPr>
            <a:xfrm>
              <a:off x="7036526" y="2825931"/>
              <a:ext cx="2405857" cy="60601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775063" y="4835964"/>
            <a:ext cx="9466217" cy="1212608"/>
            <a:chOff x="775063" y="2542903"/>
            <a:chExt cx="9466217" cy="121260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775063" y="2542903"/>
              <a:ext cx="7194655" cy="12126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4" name="Прямая со стрелкой 23"/>
            <p:cNvCxnSpPr/>
            <p:nvPr/>
          </p:nvCxnSpPr>
          <p:spPr>
            <a:xfrm>
              <a:off x="7969718" y="3121451"/>
              <a:ext cx="2271562" cy="2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9534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0828"/>
            <a:ext cx="10515600" cy="1325563"/>
          </a:xfrm>
        </p:spPr>
        <p:txBody>
          <a:bodyPr/>
          <a:lstStyle/>
          <a:p>
            <a:r>
              <a:rPr lang="ru-RU" b="1" dirty="0"/>
              <a:t>Экономия за счёт конвергированной инфраструктуры для ПАО Газпром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27</a:t>
            </a:fld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838200" y="2263818"/>
            <a:ext cx="4864775" cy="3877099"/>
            <a:chOff x="1617846" y="1869184"/>
            <a:chExt cx="4864775" cy="2972324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7846" y="1869184"/>
              <a:ext cx="4864775" cy="297232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225608" y="2447405"/>
              <a:ext cx="2530300" cy="1392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Обслуживание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Климатика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Питание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Лицензии ПО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Серверное оборудование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59285"/>
            <a:ext cx="5460990" cy="38908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38811" y="1894485"/>
            <a:ext cx="2565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Средняя экономия в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93" y="1512049"/>
            <a:ext cx="507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Сравнение стоимости владения (</a:t>
            </a:r>
            <a:r>
              <a:rPr lang="en-US" dirty="0"/>
              <a:t>TCO)</a:t>
            </a:r>
            <a:r>
              <a:rPr lang="ru-RU" dirty="0"/>
              <a:t> за 5 лет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13584" y="251088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Без </a:t>
            </a:r>
            <a:r>
              <a:rPr lang="en-US" dirty="0"/>
              <a:t>HCI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9541490" y="3935387"/>
            <a:ext cx="1292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HCI Nutanix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033" y="1957181"/>
            <a:ext cx="5452654" cy="5573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46933" y="1993578"/>
            <a:ext cx="1804981" cy="230832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/>
          <a:p>
            <a:r>
              <a:rPr lang="ru-RU" sz="900" b="1" dirty="0"/>
              <a:t>Оборудование ЦОД и затраты ОРЕХ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1350" y="2005013"/>
            <a:ext cx="1170192" cy="230832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/>
          <a:p>
            <a:r>
              <a:rPr lang="ru-RU" sz="900" b="1" dirty="0"/>
              <a:t>Развёртывание – з/п   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49353" y="1993578"/>
            <a:ext cx="1452321" cy="230832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/>
          <a:p>
            <a:r>
              <a:rPr lang="ru-RU" sz="900" b="1" dirty="0"/>
              <a:t>Администрирование – з/п   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46933" y="2165997"/>
            <a:ext cx="1144544" cy="230832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/>
          <a:p>
            <a:r>
              <a:rPr lang="ru-RU" sz="900" b="1" dirty="0"/>
              <a:t>Техподдержка – з/п   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94167" y="2159379"/>
            <a:ext cx="3481722" cy="230832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/>
          <a:p>
            <a:r>
              <a:rPr lang="ru-RU" sz="900" b="1" dirty="0"/>
              <a:t>Производительность конечного пользователя – сокращение простоя</a:t>
            </a:r>
          </a:p>
        </p:txBody>
      </p:sp>
    </p:spTree>
    <p:extLst>
      <p:ext uri="{BB962C8B-B14F-4D97-AF65-F5344CB8AC3E}">
        <p14:creationId xmlns:p14="http://schemas.microsoft.com/office/powerpoint/2010/main" val="2817914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847" y="2489768"/>
            <a:ext cx="10515600" cy="199560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Спасибо!</a:t>
            </a:r>
            <a:r>
              <a:rPr lang="ru-RU" sz="8000" dirty="0">
                <a:latin typeface="Mistral" panose="03090702030407020403" pitchFamily="66" charset="0"/>
              </a:rPr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F56B9-48D5-4E30-B2FB-9CD18E2BF275}" type="slidenum">
              <a:rPr lang="ru-RU" smtClean="0"/>
              <a:t>28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478829" y="4966636"/>
            <a:ext cx="2465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Алексей Шалагинов</a:t>
            </a:r>
          </a:p>
          <a:p>
            <a:r>
              <a:rPr lang="en-US" dirty="0">
                <a:hlinkClick r:id="rId2"/>
              </a:rPr>
              <a:t>ashalaginov@gmail.com</a:t>
            </a:r>
            <a:endParaRPr lang="en-US" dirty="0"/>
          </a:p>
          <a:p>
            <a:r>
              <a:rPr lang="en-US" dirty="0">
                <a:hlinkClick r:id="rId3"/>
              </a:rPr>
              <a:t>www.Shalaginov.com</a:t>
            </a:r>
            <a:r>
              <a:rPr lang="en-US" dirty="0"/>
              <a:t> </a:t>
            </a:r>
          </a:p>
          <a:p>
            <a:r>
              <a:rPr lang="en-US" dirty="0"/>
              <a:t>+7</a:t>
            </a:r>
            <a:r>
              <a:rPr lang="ru-RU" dirty="0"/>
              <a:t> </a:t>
            </a:r>
            <a:r>
              <a:rPr lang="en-US" dirty="0"/>
              <a:t>925</a:t>
            </a:r>
            <a:r>
              <a:rPr lang="ru-RU" dirty="0"/>
              <a:t> </a:t>
            </a:r>
            <a:r>
              <a:rPr lang="en-US" dirty="0"/>
              <a:t>0081486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254" y="5057628"/>
            <a:ext cx="767781" cy="10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874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9938</TotalTime>
  <Words>1443</Words>
  <Application>Microsoft Office PowerPoint</Application>
  <PresentationFormat>Широкоэкранный</PresentationFormat>
  <Paragraphs>378</Paragraphs>
  <Slides>28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微软雅黑</vt:lpstr>
      <vt:lpstr>宋体</vt:lpstr>
      <vt:lpstr>Arial</vt:lpstr>
      <vt:lpstr>Book Antiqua</vt:lpstr>
      <vt:lpstr>Calibri</vt:lpstr>
      <vt:lpstr>Calibri Light</vt:lpstr>
      <vt:lpstr>Lucida Grande</vt:lpstr>
      <vt:lpstr>Mistral</vt:lpstr>
      <vt:lpstr>Symbol</vt:lpstr>
      <vt:lpstr>Wingdings</vt:lpstr>
      <vt:lpstr>Тема Office</vt:lpstr>
      <vt:lpstr>Конвергентный оператор MVNO для цифровой экономики</vt:lpstr>
      <vt:lpstr>Содержание</vt:lpstr>
      <vt:lpstr>Виды и бизнес-модели MVNO</vt:lpstr>
      <vt:lpstr>Услуги MVNO для нефтегазовых предприятий</vt:lpstr>
      <vt:lpstr>Содержание</vt:lpstr>
      <vt:lpstr>Конвергенция FMC приводит к конвергентному MVNO</vt:lpstr>
      <vt:lpstr>Презентация PowerPoint</vt:lpstr>
      <vt:lpstr>Архитектура конвергентного MNVO</vt:lpstr>
      <vt:lpstr>Презентация PowerPoint</vt:lpstr>
      <vt:lpstr>Конвергентная аппаратная платформа HCI</vt:lpstr>
      <vt:lpstr>Содержание</vt:lpstr>
      <vt:lpstr>Конвергентные услуги унифицированной связи UC</vt:lpstr>
      <vt:lpstr>VSaaS: Облачное видеонаблюдение как услуга</vt:lpstr>
      <vt:lpstr>Архитектура VSaaS (на примере Ivideon) </vt:lpstr>
      <vt:lpstr>Презентация PowerPoint</vt:lpstr>
      <vt:lpstr>Система поддержки бизнеса как услуга BSSaaS  (BSS-as-a-Service) </vt:lpstr>
      <vt:lpstr>Услуги информационной безопасности конвергентного MVNO</vt:lpstr>
      <vt:lpstr>Применение ПМР eLTE на нефтедобывающих платформах в Северном море (компания Tampnet)</vt:lpstr>
      <vt:lpstr>Мобильная система ПМР eLTE Rapid</vt:lpstr>
      <vt:lpstr>Перспективы MVNO IoT</vt:lpstr>
      <vt:lpstr>Бизнес-кейс MVNO IoT в строительстве</vt:lpstr>
      <vt:lpstr>Превентивное обслуживание строительной техники через MVNO IoT</vt:lpstr>
      <vt:lpstr>IoT MVNO для «умного здания» </vt:lpstr>
      <vt:lpstr>Содержание</vt:lpstr>
      <vt:lpstr>Экономия за счёт конвергентной инфраструктуры HCI компании Nutanix</vt:lpstr>
      <vt:lpstr>Расчет преимуществ применения HCI для ПАО Газпром (на примере HCI Nutanix)</vt:lpstr>
      <vt:lpstr>Экономия за счёт конвергированной инфраструктуры для ПАО Газпром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MVNO для предприятий</dc:title>
  <dc:creator>Alexei Shalaginov</dc:creator>
  <cp:lastModifiedBy>Alexei Shalaginov</cp:lastModifiedBy>
  <cp:revision>177</cp:revision>
  <dcterms:created xsi:type="dcterms:W3CDTF">2017-02-08T09:35:14Z</dcterms:created>
  <dcterms:modified xsi:type="dcterms:W3CDTF">2017-06-15T16:35:41Z</dcterms:modified>
</cp:coreProperties>
</file>