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4" r:id="rId2"/>
    <p:sldMasterId id="2147483760" r:id="rId3"/>
    <p:sldMasterId id="2147483769" r:id="rId4"/>
    <p:sldMasterId id="2147483801" r:id="rId5"/>
  </p:sldMasterIdLst>
  <p:notesMasterIdLst>
    <p:notesMasterId r:id="rId25"/>
  </p:notesMasterIdLst>
  <p:handoutMasterIdLst>
    <p:handoutMasterId r:id="rId26"/>
  </p:handoutMasterIdLst>
  <p:sldIdLst>
    <p:sldId id="432" r:id="rId6"/>
    <p:sldId id="570" r:id="rId7"/>
    <p:sldId id="573" r:id="rId8"/>
    <p:sldId id="574" r:id="rId9"/>
    <p:sldId id="571" r:id="rId10"/>
    <p:sldId id="572" r:id="rId11"/>
    <p:sldId id="575" r:id="rId12"/>
    <p:sldId id="579" r:id="rId13"/>
    <p:sldId id="576" r:id="rId14"/>
    <p:sldId id="578" r:id="rId15"/>
    <p:sldId id="580" r:id="rId16"/>
    <p:sldId id="581" r:id="rId17"/>
    <p:sldId id="586" r:id="rId18"/>
    <p:sldId id="582" r:id="rId19"/>
    <p:sldId id="583" r:id="rId20"/>
    <p:sldId id="587" r:id="rId21"/>
    <p:sldId id="588" r:id="rId22"/>
    <p:sldId id="584" r:id="rId23"/>
    <p:sldId id="382" r:id="rId24"/>
  </p:sldIdLst>
  <p:sldSz cx="12803188" cy="7204075"/>
  <p:notesSz cx="6797675" cy="9928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55386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110773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6616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22154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769341" algn="l" defTabSz="1107737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3323210" algn="l" defTabSz="1107737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877078" algn="l" defTabSz="1107737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4430947" algn="l" defTabSz="1107737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">
          <p15:clr>
            <a:srgbClr val="A4A3A4"/>
          </p15:clr>
        </p15:guide>
        <p15:guide id="2" orient="horz" pos="3215">
          <p15:clr>
            <a:srgbClr val="A4A3A4"/>
          </p15:clr>
        </p15:guide>
        <p15:guide id="3" orient="horz" pos="676">
          <p15:clr>
            <a:srgbClr val="A4A3A4"/>
          </p15:clr>
        </p15:guide>
        <p15:guide id="4" orient="horz" pos="554">
          <p15:clr>
            <a:srgbClr val="A4A3A4"/>
          </p15:clr>
        </p15:guide>
        <p15:guide id="5" pos="4014">
          <p15:clr>
            <a:srgbClr val="A4A3A4"/>
          </p15:clr>
        </p15:guide>
        <p15:guide id="6" pos="4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1F2428"/>
    <a:srgbClr val="0D0D0D"/>
    <a:srgbClr val="00B0F0"/>
    <a:srgbClr val="B40000"/>
    <a:srgbClr val="0000FF"/>
    <a:srgbClr val="FFFFFF"/>
    <a:srgbClr val="000000"/>
    <a:srgbClr val="0070C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1" autoAdjust="0"/>
    <p:restoredTop sz="47642" autoAdjust="0"/>
  </p:normalViewPr>
  <p:slideViewPr>
    <p:cSldViewPr snapToGrid="0" showGuides="1">
      <p:cViewPr varScale="1">
        <p:scale>
          <a:sx n="40" d="100"/>
          <a:sy n="40" d="100"/>
        </p:scale>
        <p:origin x="2002" y="53"/>
      </p:cViewPr>
      <p:guideLst>
        <p:guide orient="horz" pos="259"/>
        <p:guide orient="horz" pos="3215"/>
        <p:guide orient="horz" pos="676"/>
        <p:guide orient="horz" pos="554"/>
        <p:guide pos="4014"/>
        <p:guide pos="4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B8921-B421-45AA-8FEB-C11337038801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27D02-DDAF-418B-A3B8-46C8DBF52A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2390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4D854-2DFF-4B22-A94D-7C1DFBC15FC7}" type="datetimeFigureOut">
              <a:rPr lang="zh-CN" altLang="en-US" smtClean="0"/>
              <a:pPr/>
              <a:t>2016/2/8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893CA-08A1-41E4-802C-54D63738F8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89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38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75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15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551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689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828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966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103" algn="l" defTabSz="91427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8%D1%81%D1%82%D0%B5%D0%BC%D0%B0_%D0%BC%D0%B3%D0%BD%D0%BE%D0%B2%D0%B5%D0%BD%D0%BD%D0%BE%D0%B3%D0%BE_%D0%BE%D0%B1%D0%BC%D0%B5%D0%BD%D0%B0_%D1%81%D0%BE%D0%BE%D0%B1%D1%89%D0%B5%D0%BD%D0%B8%D1%8F%D0%BC%D0%B8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Добрый</a:t>
            </a:r>
            <a:r>
              <a:rPr lang="ru-RU" baseline="0" dirty="0" smtClean="0"/>
              <a:t> день, уважаемые дамы и господа!</a:t>
            </a:r>
          </a:p>
          <a:p>
            <a:r>
              <a:rPr lang="ru-RU" baseline="0" dirty="0" smtClean="0"/>
              <a:t>Сегодня мне бы хотелось поговорить не о технологиях и оборудовании для облачных вычислений, а том, какое будущее ожидает облачные вычисление, какие изменения в нашу жизнь внесут эти технологии.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1E981-36EE-674C-BDCB-A2C0A7F025D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01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1954 году корпорация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представила концептуальную модель «домашнего компьютера начала 2000-х»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(на снимке) 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Подпись: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«технологии никогда не будут использоваться в доме среднего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уровня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требуемые для этой машины технологии еще не изобретены». </a:t>
            </a:r>
            <a:endParaRPr lang="ru-RU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Относительно недавно, в 2000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г.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в «Концепции развития рынка телекоммуникационного оборудования Российской Федерации на 2002-2010 годы» Мининформсвязи приводится прогноз проникновения мобильной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связи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аж целых 15 трубок на 100 человек в 2010-м году! Но уже в 2005 году эта цифра превзошла 100% рубеж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сейчас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Москве сейчас зарегистрировано 40 млн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-карт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 планшеты,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LTE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-модемы и М2М-устройства 15 лет назад Мининформсвязи даже не помышляло.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Общее в этих прогнозах то, что они не учитывают появления новых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технологий, разработок и изобретений. Это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очень сложно прогнозировать. 15 лет назад, например, никто и представить не мог, что люди смогут смотреть видео на мобильнике, едучи в метро, или мгновенно обмениваться информацией в соцсетях, или хранить свои фото в облаке. </a:t>
            </a:r>
          </a:p>
          <a:p>
            <a:endParaRPr lang="en-US" sz="13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69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хотя бы примерно представить, что нас может ожидать, сосредоточимся на трех основных составляющих информационно-коммуникационных технологий (ИКТ) – данные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вычисления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computing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или интеллект, и «полоса пропускания»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bandwidth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или пропускная способность сети. 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попытаемся хотя бы примерно спрогнозировать, какие изменения тут могут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произойти.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95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Производство какого продукта в нашем мире растет самыми быстрыми темпами?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сталь, не бетон и не автомобили. Это – данные, информация. Объем производимых данных растет по 60-70% в год, т.е. примерно по закону Мура, с удвоением каждые 18 месяцев. Это потрясающая цифра. За последние 10-15 лет было произведено больше информации, чем за всю предшествовавшую историю человечества.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измерить площадь хранения данных,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ячейки в микросхеме памяти или магнитного диполя на диске, то их суммарная площадь во всем мире увеличивается со скоростью 3 м</a:t>
            </a:r>
            <a:r>
              <a:rPr lang="ru-RU" sz="13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/с.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будущем мы должны быть готовы к переработке таких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массивов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информации, для оценки хотя бы порядков которых еще не придумано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названий. 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развитии ИКТ решающую роль будут играть именно технологии хранения данных.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822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Кевин Келли, «основной писатель» известного журнала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Wired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для обозначения таких невообразимых объемов данных предложил слово «</a:t>
            </a:r>
            <a:r>
              <a:rPr lang="en-US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zillionics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йоттабайт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еще не придумано терминов, и эти объем этих величин сложно 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осознать. </a:t>
            </a:r>
            <a:endParaRPr lang="ru-RU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Кто или что будет генерировать такие ошеломляющие объемы данных? Скорее всего, это будут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постоянно генерируемые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данные, непрерывные потоки информации, которые также непрерывно будут обрабатываться и анализироваться.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2020 году в мире будет от 25 до 50 млрд онлайн-сенсоров.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Персональные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сенсоры будут формировать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Quantified Self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QS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– «цифровой образ» человека.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Средствами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QS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уже сейчас являются фитнес-</a:t>
            </a:r>
            <a:r>
              <a:rPr lang="ru-RU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трекеры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смарт-часы.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нтеллект облака (о чем речь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ниже)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лучше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любого диетолога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поможет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сохранить фигуру и здоровье.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134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«Могут ли машины мыслить» -- такой вопрос занимал умы многих людей в эпоху появления первых компьютеров. В научно-фантастическом романе Станислава </a:t>
            </a:r>
            <a:r>
              <a:rPr lang="ru-RU" sz="120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Лема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описан гигантский компьютер-мозг, вмонтированный внутрь высокой горы,</a:t>
            </a:r>
            <a:r>
              <a:rPr lang="ru-RU" sz="1200" i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котором была сконцентрирована вся информация мира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</a:t>
            </a:r>
            <a:r>
              <a:rPr lang="ru-RU" sz="1200" i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него можно было получить ответ на любой мыслимый вопрос. </a:t>
            </a:r>
          </a:p>
          <a:p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сейчас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многие люди разговаривают со своими смартфонами, а те им отвечают.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теперь искусственный интеллект (</a:t>
            </a:r>
            <a:r>
              <a:rPr lang="en-US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Artificial intelligence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находится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в горе, а в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облаке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Элементами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искусственного интеллекта уже обладают компьютеры и роботы. Однако в их собственных «мозгах» отсутствует одна важная функция -- возможность самообучения. Интеллект в облаке, куда стекаются данные от миллионов компьютеров, устройств и сенсоров (те самые зиллионы данных), способен анализировать информацию и обучаться. </a:t>
            </a:r>
            <a:r>
              <a:rPr lang="ru-RU" sz="1200" b="1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Картина, созданная </a:t>
            </a:r>
            <a:r>
              <a:rPr lang="en-US" sz="1200" b="1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 AI</a:t>
            </a:r>
            <a:r>
              <a:rPr lang="ru-RU" sz="1200" b="1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функциями машинного обучения.</a:t>
            </a:r>
            <a:endParaRPr lang="ru-RU" sz="1200" i="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уже</a:t>
            </a:r>
            <a:r>
              <a:rPr lang="ru-RU" sz="1200" i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сейчас в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диагностике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 уже превосходит большинство врачей. Он может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делать анализ улик лучше большинство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криминалистов и юристов. Он может принимать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финансовые решения лучше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многих рыночных аналитиков.</a:t>
            </a:r>
          </a:p>
          <a:p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Искусственный интеллект в </a:t>
            </a:r>
            <a:r>
              <a:rPr lang="ru-RU" sz="120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смог научиться играть в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онлайн-игры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Его не учили, как играть.</a:t>
            </a:r>
            <a:r>
              <a:rPr lang="ru-RU" sz="1200" i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Его научили учиться играть, это очень большая разница. </a:t>
            </a:r>
          </a:p>
          <a:p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Поэтому, искусственный интеллект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умнеет очень быстро.</a:t>
            </a:r>
            <a:r>
              <a:rPr lang="ru-RU" sz="1200" i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Лучше всего назвать это</a:t>
            </a:r>
            <a:r>
              <a:rPr lang="ru-RU" sz="1200" i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«глубоким обучением».</a:t>
            </a:r>
            <a:endParaRPr lang="en-US" sz="1200" i="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00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00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00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470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интеллект становится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услугой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 as a service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 Можно «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приобрести» столько интеллекта, сколько вам нужно.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еще более важно,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искусственный интеллект становится умнее от роста ответных действий. То есть, чем больше людей используют искусственный интеллект, тем умнее он становится.</a:t>
            </a:r>
            <a:r>
              <a:rPr lang="ru-RU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Чем умнее он становится, тем больше людей используют его. И так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далее.</a:t>
            </a:r>
            <a:r>
              <a:rPr lang="ru-RU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 двусторонний процесс</a:t>
            </a:r>
            <a:r>
              <a:rPr lang="en-US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Предпринимательство в течение ближайших 10-20 лет,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пойдет </a:t>
            </a:r>
            <a:r>
              <a:rPr lang="ru-R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такому сценарию: новый стартап берет известный продукт, услугу или приложение Х, добавляет в него AI и делает его лучше и умнее. Причем стартап не будет сам создавать нужный ему интеллект, он просто возьмет его из облака.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быстро привыкли, что онлайновое такси типа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Uber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недорогое, приезжает практически сразу и вам не нужно махать рукой на обочине. Это не что иное, как добавление облачного интеллекта к давно известной услуге. Получаем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Killer App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«автомобиль как услуга», убившее бизнес обычных такси.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328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Даже 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управлять автомобилем скоро будет </a:t>
            </a:r>
            <a:r>
              <a:rPr lang="en-US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Уже сейчас машины </a:t>
            </a:r>
            <a:r>
              <a:rPr lang="en-US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AI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тормозят гораздо лучше, чем это делает самый опытный водитель. 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Автомобили 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без 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водителя</a:t>
            </a:r>
            <a:r>
              <a:rPr lang="ru-RU" sz="13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могут обучаться, 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используя данные из облака. Пассажир такого автомобиля не будет удивляться, если его </a:t>
            </a:r>
            <a:r>
              <a:rPr lang="en-US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-автомобиль вдруг свернет с привычной дороги, -- это будет лишь означать, что впереди столкнулись два старомодных автомобиля без </a:t>
            </a:r>
            <a:r>
              <a:rPr lang="en-US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образовалась пробка</a:t>
            </a:r>
            <a:r>
              <a:rPr lang="ru-RU" sz="13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Электромобили будут, по сути, компьютерами на колесах.</a:t>
            </a:r>
            <a:endParaRPr lang="ru-RU" sz="130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534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Сеть, предоставляющая полосу пропускания 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bandwidth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услуг облачного интеллекта, -- едва ли не самое проблемное место во всей конструкции 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ru-RU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bandwidth</a:t>
            </a:r>
            <a:r>
              <a:rPr lang="ru-RU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computing intelligence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 наши дни сеть развивается со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скоростью сверхзвукового самолета – 1300 м</a:t>
            </a:r>
            <a:r>
              <a:rPr lang="ru-RU" sz="13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/с, именно с такой скоростью во всем мире растет длина проложенных кабелей.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Ширина полосы в сетях растет очень быстро. Однако ее всегда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хватает и вряд ли когда-то будет с избытком. Как и с уличным движением: сколько новых дорог и улиц не строй -- всегда где-то будут пробки, поскольку число машин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растет еще быстрее.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449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Эволюция 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bandwidth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прошла путь от «меди» (проводная сеть с коммутацией каналов) до «кремния» (маршрутизаторы в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-сети) и «эфира» (беспроводная сеть).</a:t>
            </a:r>
          </a:p>
          <a:p>
            <a:pPr marL="0" marR="0" indent="0" algn="l" defTabSz="914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Сейчас трафик в беспроводных сетях уже почти такой же, как в проводных, а через два-три года (возможно и раньше) превысит его. Но гораздо важнее то, что сеть доступна уже практически в любой точке мира.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«Мир без проводов» не обязательно означает «радиосеть». Не исключено (и даже вполне вероятно), что в недалеком будущем будет найдена совершенно другая среда передачи информации, основанная на полях, еще неизвестных или малоизвестных. Решение этой проблемы -- только вопрос времени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536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Облако работает примерно так: вы посылаете информацию со своего устройства (</a:t>
            </a:r>
            <a:r>
              <a:rPr lang="ru-RU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лаптоп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планшет, смартфон, сенсор…) вверх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upload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в облако, и затем получаете обратно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некий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результат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Облака бывают частные и публичные. Частное облако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иногда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называют «туманом»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fog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в отличие от публичного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cloud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потому что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него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меньше охват. Но и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блако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туман работают сходно -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получают посылаемую вверх информацию, обрабатывают ее своим интеллектом и отправляют вниз требуемый результат.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Однако, уже формируется альтернативная структура –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горизонтальное,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«сетчатое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облако (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mesh cloud,</a:t>
            </a:r>
            <a:r>
              <a:rPr lang="en-US" sz="13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dew computing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в котором происходит пиринговая коммуникация между пользователями. Работающие без интернета клиенты </a:t>
            </a:r>
            <a:r>
              <a:rPr lang="ru-RU" sz="13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Система мгновенного обмена сообщениями"/>
              </a:rPr>
              <a:t>обмена сообщениями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типа 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mesh messenger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(например,</a:t>
            </a:r>
            <a:r>
              <a:rPr lang="ru-RU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FireChat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используют альтернативные сети (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Bluetooth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пр.) для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коммуникации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группах находящихся недалеко друг от друга людей. Этим приложением активно пользовались участники недавних протестов в Гонконге. Сообщения передавались с одного телефона на другой, как по эстафете.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092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Обмен информацией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облаком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происходить не только «вверх -- вниз», но и горизонтально, т.е. распределенно. Это говорит о появлении новой парадигмы архитектуры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ИТ.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нтернете вещей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хорошее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поле для применения сетчатого облака. Смартфон пользователя может коммуницировать со спутником, спутник -- с трактором, тот -- с датчиком влажности и т.д. Получается самоорганизующаяся пиринговая сеть.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Интернет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вещей, несомненно, будет развиваться и по этому пути. Интеллект будет концентрироваться не только в центре публичного или частного облака, но и на его границах. Это интересная тема для исследований.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75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распределенной системе обеспечить безопасность, если нет места хранения паролей,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происходит на границах сети?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можно говорить об авторизации, если нет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централизованного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органа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Пример такого решения есть. Это технология </a:t>
            </a:r>
            <a:r>
              <a:rPr lang="ru-R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blockсhain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цепочка блоков транзакций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где безопасность операций гарантируется распределенной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системой.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разработку технологии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blockсhain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которая в том числе является основой так называемых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криптовалют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вкладывается много стартапов и крупных инвесторов, видящих в ней будущее.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России и некоторых других странах их использование запрещено законодательно, в других разрабатываются законы для регулирования оборота этих электронных денег.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Протокол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blockсhain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прекрасно подходит не только для электронных денег, но и для любых других видов социальных транзакций, будь то плата за свет, воду и т.п. Этот распределенный протокол также может явиться источником сдвига парадигмы в других областях. Как оформить страховку без главной страховой компании?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осуществлять финансовое моделирование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без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аналитического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агентства?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горизонтально-распределенном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облаке эти вопросы могут решаться совершенно по-другому, нежели мы привыкли.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950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это будет иметь много последствий. Сместятся (уже смещаются) приоритеты, изменятся общественные ценности и установки.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Крупнейшая медиа-компания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имеет собственного контента. 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Крупнейший ритейлер </a:t>
            </a:r>
            <a:r>
              <a:rPr lang="en-US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Alibaba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имеет складских помещений. 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Международная такси-компания </a:t>
            </a:r>
            <a:r>
              <a:rPr lang="en-US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Uber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имеет собственного автопарка. 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Гостиничная сеть </a:t>
            </a:r>
            <a:r>
              <a:rPr lang="en-US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AirBnB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имеет собственных гостиниц. </a:t>
            </a: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Используя интеллект из облака «как услугу», мы неизбежно уходим от владения собственностью.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Когда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предоставляется как услуга, когда все можно получить как услугу, происходит сдвиг от владения к доступу. </a:t>
            </a:r>
            <a:r>
              <a:rPr lang="ru-RU" sz="13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Доступ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становится более важным и более эффективным, чем владение.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Особенно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видно, если посмотреть на развивающуюся семимильными шагами технологию 3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-принтеров.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будет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Killer App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розничной торговли.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866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отправиться на 15--20 лет назад, мы увидим, что многое из того, к чему мы сейчас уже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привыкли, людям того времени казалось совершенно невозможным (</a:t>
            </a:r>
            <a:r>
              <a:rPr lang="ru-RU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википедия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3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соцсети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мобильном телефоне,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многое другое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уверенностью можно сказать: величайшие изобретения ближайших двадцати лет еще не сделаны, более того, более они будут сделаны в технологиях, которых еще нет. 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бы джентльмену из </a:t>
            </a:r>
            <a:r>
              <a:rPr lang="en-US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</a:t>
            </a:r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изображенному на фото, кто-то сказал, что вместо огромной машины почти у каждого человека будет в кармане компьютер в сотни тысяч раз более мощный (да еще и звонить по нему можно), он назвал бы массу причин, почему этого никогда не произойдет: «Такое устройство невозможно создать физически, человеку не нужен компьютер в кармане, в повседневной жизни нет и не будет задач, для которых это бы пригодилось».</a:t>
            </a:r>
            <a:endParaRPr lang="en-US" sz="13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3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парадигмы меняются гораздо быстрее. И уже через 20 лет мы будем оперировать вещами и сущностями, названия которых нам еще неизвестны, назначение непонятно, а устройство -- вне пределов нашего сегодняшнего разума.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535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693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870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088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893CA-08A1-41E4-802C-54D63738F8C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4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C:\Users\z00124665\Desktop\template_hcc1x3内页1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801600" cy="720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0240" y="2237936"/>
            <a:ext cx="10882710" cy="1544207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0479" y="4082311"/>
            <a:ext cx="8962232" cy="1841041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3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1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5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69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0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0727084D-3648-4A8E-BFBD-E94D0E86F00F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728DB0CF-0278-4657-A9FF-AD4D2FC173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31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0560" y="1681273"/>
            <a:ext cx="11522071" cy="4753344"/>
          </a:xfrm>
          <a:prstGeom prst="rect">
            <a:avLst/>
          </a:prstGeom>
        </p:spPr>
        <p:txBody>
          <a:bodyPr lIns="91428" tIns="45714" rIns="91428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385B4F46-0E4E-4735-A4D9-4E53354D02FD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9399F9D9-4FC0-435E-A942-13F51E551C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75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1364" y="4629288"/>
            <a:ext cx="10882710" cy="1430809"/>
          </a:xfrm>
          <a:prstGeom prst="rect">
            <a:avLst/>
          </a:prstGeom>
        </p:spPr>
        <p:txBody>
          <a:bodyPr lIns="91428" tIns="45714" rIns="91428" bIns="45714" anchor="t"/>
          <a:lstStyle>
            <a:lvl1pPr algn="l">
              <a:defRPr sz="4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11364" y="3053396"/>
            <a:ext cx="10882710" cy="1575891"/>
          </a:xfrm>
          <a:prstGeom prst="rect">
            <a:avLst/>
          </a:prstGeom>
        </p:spPr>
        <p:txBody>
          <a:bodyPr lIns="91428" tIns="45714" rIns="91428" bIns="45714"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386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077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6160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2154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7693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323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8770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4309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F3005949-DD1A-4169-9A43-871DCBC80559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C143254D-8C9B-4A98-8891-0EB243E5EB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19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40262" y="1457496"/>
            <a:ext cx="9257861" cy="4120665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511511" y="1457496"/>
            <a:ext cx="9257859" cy="4120665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44369EDA-3510-4AD7-BFCC-0DFA6C76849F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12412AA2-1B4E-41FB-A596-575EB508FE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6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1" y="288500"/>
            <a:ext cx="11522869" cy="1200681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0162" y="1612581"/>
            <a:ext cx="5656965" cy="672047"/>
          </a:xfrm>
          <a:prstGeom prst="rect">
            <a:avLst/>
          </a:prstGeom>
        </p:spPr>
        <p:txBody>
          <a:bodyPr lIns="91428" tIns="45714" rIns="91428" bIns="45714" anchor="b"/>
          <a:lstStyle>
            <a:lvl1pPr marL="0" indent="0">
              <a:buNone/>
              <a:defRPr sz="2900" b="1"/>
            </a:lvl1pPr>
            <a:lvl2pPr marL="553869" indent="0">
              <a:buNone/>
              <a:defRPr sz="2400" b="1"/>
            </a:lvl2pPr>
            <a:lvl3pPr marL="1107737" indent="0">
              <a:buNone/>
              <a:defRPr sz="2200" b="1"/>
            </a:lvl3pPr>
            <a:lvl4pPr marL="1661604" indent="0">
              <a:buNone/>
              <a:defRPr sz="2000" b="1"/>
            </a:lvl4pPr>
            <a:lvl5pPr marL="2215472" indent="0">
              <a:buNone/>
              <a:defRPr sz="2000" b="1"/>
            </a:lvl5pPr>
            <a:lvl6pPr marL="2769341" indent="0">
              <a:buNone/>
              <a:defRPr sz="2000" b="1"/>
            </a:lvl6pPr>
            <a:lvl7pPr marL="3323210" indent="0">
              <a:buNone/>
              <a:defRPr sz="2000" b="1"/>
            </a:lvl7pPr>
            <a:lvl8pPr marL="3877078" indent="0">
              <a:buNone/>
              <a:defRPr sz="2000" b="1"/>
            </a:lvl8pPr>
            <a:lvl9pPr marL="4430947" indent="0">
              <a:buNone/>
              <a:defRPr sz="2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0162" y="2284625"/>
            <a:ext cx="5656965" cy="4150682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03845" y="1612581"/>
            <a:ext cx="5659187" cy="672047"/>
          </a:xfrm>
          <a:prstGeom prst="rect">
            <a:avLst/>
          </a:prstGeom>
        </p:spPr>
        <p:txBody>
          <a:bodyPr lIns="91428" tIns="45714" rIns="91428" bIns="45714" anchor="b"/>
          <a:lstStyle>
            <a:lvl1pPr marL="0" indent="0">
              <a:buNone/>
              <a:defRPr sz="2900" b="1"/>
            </a:lvl1pPr>
            <a:lvl2pPr marL="553869" indent="0">
              <a:buNone/>
              <a:defRPr sz="2400" b="1"/>
            </a:lvl2pPr>
            <a:lvl3pPr marL="1107737" indent="0">
              <a:buNone/>
              <a:defRPr sz="2200" b="1"/>
            </a:lvl3pPr>
            <a:lvl4pPr marL="1661604" indent="0">
              <a:buNone/>
              <a:defRPr sz="2000" b="1"/>
            </a:lvl4pPr>
            <a:lvl5pPr marL="2215472" indent="0">
              <a:buNone/>
              <a:defRPr sz="2000" b="1"/>
            </a:lvl5pPr>
            <a:lvl6pPr marL="2769341" indent="0">
              <a:buNone/>
              <a:defRPr sz="2000" b="1"/>
            </a:lvl6pPr>
            <a:lvl7pPr marL="3323210" indent="0">
              <a:buNone/>
              <a:defRPr sz="2000" b="1"/>
            </a:lvl7pPr>
            <a:lvl8pPr marL="3877078" indent="0">
              <a:buNone/>
              <a:defRPr sz="2000" b="1"/>
            </a:lvl8pPr>
            <a:lvl9pPr marL="4430947" indent="0">
              <a:buNone/>
              <a:defRPr sz="2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03845" y="2284625"/>
            <a:ext cx="5659187" cy="4150682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CFD20A33-E7B8-4ED1-B9F2-F803CB9C1142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E074EA06-408B-49F9-B291-F1B26ED6DA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01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3188EF33-3273-43C5-9F7D-842D78FDCC30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6F2421E5-8E78-4019-BD05-7CDB76C5E4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24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D4D923B2-F74C-4324-95B6-9F389E576A72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61ECC795-D78E-49A3-AE70-7DB15847E9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32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4" y="286832"/>
            <a:ext cx="4212161" cy="1220690"/>
          </a:xfrm>
          <a:prstGeom prst="rect">
            <a:avLst/>
          </a:prstGeom>
        </p:spPr>
        <p:txBody>
          <a:bodyPr lIns="91428" tIns="45714" rIns="91428" bIns="45714"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5691" y="286833"/>
            <a:ext cx="7157338" cy="6148477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0164" y="1507521"/>
            <a:ext cx="4212161" cy="4927788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>
              <a:buNone/>
              <a:defRPr sz="1800"/>
            </a:lvl1pPr>
            <a:lvl2pPr marL="553869" indent="0">
              <a:buNone/>
              <a:defRPr sz="1500"/>
            </a:lvl2pPr>
            <a:lvl3pPr marL="1107737" indent="0">
              <a:buNone/>
              <a:defRPr sz="1300"/>
            </a:lvl3pPr>
            <a:lvl4pPr marL="1661604" indent="0">
              <a:buNone/>
              <a:defRPr sz="1100"/>
            </a:lvl4pPr>
            <a:lvl5pPr marL="2215472" indent="0">
              <a:buNone/>
              <a:defRPr sz="1100"/>
            </a:lvl5pPr>
            <a:lvl6pPr marL="2769341" indent="0">
              <a:buNone/>
              <a:defRPr sz="1100"/>
            </a:lvl6pPr>
            <a:lvl7pPr marL="3323210" indent="0">
              <a:buNone/>
              <a:defRPr sz="1100"/>
            </a:lvl7pPr>
            <a:lvl8pPr marL="3877078" indent="0">
              <a:buNone/>
              <a:defRPr sz="1100"/>
            </a:lvl8pPr>
            <a:lvl9pPr marL="4430947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BA7CB518-1777-4962-A8EF-942170145416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1786DF2E-BA92-4428-BA02-83938B90A3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86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9517" y="5042856"/>
            <a:ext cx="7681913" cy="595337"/>
          </a:xfrm>
          <a:prstGeom prst="rect">
            <a:avLst/>
          </a:prstGeom>
        </p:spPr>
        <p:txBody>
          <a:bodyPr lIns="91428" tIns="45714" rIns="91428" bIns="45714"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09517" y="643700"/>
            <a:ext cx="7681913" cy="4322445"/>
          </a:xfrm>
          <a:prstGeom prst="rect">
            <a:avLst/>
          </a:prstGeom>
        </p:spPr>
        <p:txBody>
          <a:bodyPr lIns="91428" tIns="45714" rIns="91428" bIns="45714" rtlCol="0">
            <a:normAutofit/>
          </a:bodyPr>
          <a:lstStyle>
            <a:lvl1pPr marL="0" indent="0">
              <a:buNone/>
              <a:defRPr sz="3900"/>
            </a:lvl1pPr>
            <a:lvl2pPr marL="553869" indent="0">
              <a:buNone/>
              <a:defRPr sz="3400"/>
            </a:lvl2pPr>
            <a:lvl3pPr marL="1107737" indent="0">
              <a:buNone/>
              <a:defRPr sz="2900"/>
            </a:lvl3pPr>
            <a:lvl4pPr marL="1661604" indent="0">
              <a:buNone/>
              <a:defRPr sz="2400"/>
            </a:lvl4pPr>
            <a:lvl5pPr marL="2215472" indent="0">
              <a:buNone/>
              <a:defRPr sz="2400"/>
            </a:lvl5pPr>
            <a:lvl6pPr marL="2769341" indent="0">
              <a:buNone/>
              <a:defRPr sz="2400"/>
            </a:lvl6pPr>
            <a:lvl7pPr marL="3323210" indent="0">
              <a:buNone/>
              <a:defRPr sz="2400"/>
            </a:lvl7pPr>
            <a:lvl8pPr marL="3877078" indent="0">
              <a:buNone/>
              <a:defRPr sz="2400"/>
            </a:lvl8pPr>
            <a:lvl9pPr marL="4430947" indent="0">
              <a:buNone/>
              <a:defRPr sz="24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09517" y="5638195"/>
            <a:ext cx="7681913" cy="845477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>
              <a:buNone/>
              <a:defRPr sz="1800"/>
            </a:lvl1pPr>
            <a:lvl2pPr marL="553869" indent="0">
              <a:buNone/>
              <a:defRPr sz="1500"/>
            </a:lvl2pPr>
            <a:lvl3pPr marL="1107737" indent="0">
              <a:buNone/>
              <a:defRPr sz="1300"/>
            </a:lvl3pPr>
            <a:lvl4pPr marL="1661604" indent="0">
              <a:buNone/>
              <a:defRPr sz="1100"/>
            </a:lvl4pPr>
            <a:lvl5pPr marL="2215472" indent="0">
              <a:buNone/>
              <a:defRPr sz="1100"/>
            </a:lvl5pPr>
            <a:lvl6pPr marL="2769341" indent="0">
              <a:buNone/>
              <a:defRPr sz="1100"/>
            </a:lvl6pPr>
            <a:lvl7pPr marL="3323210" indent="0">
              <a:buNone/>
              <a:defRPr sz="1100"/>
            </a:lvl7pPr>
            <a:lvl8pPr marL="3877078" indent="0">
              <a:buNone/>
              <a:defRPr sz="1100"/>
            </a:lvl8pPr>
            <a:lvl9pPr marL="4430947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9EA4A2B0-5F54-48A2-9238-C66888636391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143931AE-01CB-436D-99A3-86B6FDD0EE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00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40560" y="1681273"/>
            <a:ext cx="11522071" cy="4753344"/>
          </a:xfrm>
          <a:prstGeom prst="rect">
            <a:avLst/>
          </a:prstGeom>
        </p:spPr>
        <p:txBody>
          <a:bodyPr vert="eaVert" lIns="91428" tIns="45714" rIns="91428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3A74E108-A0A2-4591-B033-815661EDD7E7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04ACAA9D-2470-4335-8AA5-773CB3AE03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47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088203" y="250143"/>
            <a:ext cx="4681166" cy="5328014"/>
          </a:xfrm>
          <a:prstGeom prst="rect">
            <a:avLst/>
          </a:prstGeom>
        </p:spPr>
        <p:txBody>
          <a:bodyPr vert="eaVert"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40259" y="250143"/>
            <a:ext cx="13834556" cy="5328014"/>
          </a:xfrm>
          <a:prstGeom prst="rect">
            <a:avLst/>
          </a:prstGeom>
        </p:spPr>
        <p:txBody>
          <a:bodyPr vert="eaVert" lIns="91428" tIns="45714" rIns="91428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97BD0A75-FADF-44CA-BDDC-B353A79637D3}" type="datetimeFigureOut">
              <a:rPr lang="zh-CN" altLang="en-US"/>
              <a:pPr>
                <a:defRPr/>
              </a:pPr>
              <a:t>2016/2/8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2CBCF637-845D-4FEF-8E3E-4F28446D7B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726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0239" y="2237934"/>
            <a:ext cx="10882710" cy="1544209"/>
          </a:xfrm>
          <a:prstGeom prst="rect">
            <a:avLst/>
          </a:prstGeom>
        </p:spPr>
        <p:txBody>
          <a:bodyPr lIns="128007" tIns="64004" rIns="128007" bIns="64004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0478" y="4082311"/>
            <a:ext cx="8962232" cy="1841041"/>
          </a:xfrm>
          <a:prstGeom prst="rect">
            <a:avLst/>
          </a:prstGeom>
        </p:spPr>
        <p:txBody>
          <a:bodyPr lIns="128007" tIns="64004" rIns="128007" bIns="6400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1017959" y="6498647"/>
            <a:ext cx="1721858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baseline="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2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система – гибкий бизнес</a:t>
            </a:r>
            <a:endParaRPr lang="zh-CN" altLang="en-US" sz="1200" b="1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091408" y="6497141"/>
            <a:ext cx="600735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200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ru-RU" altLang="zh-CN" sz="12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Простая </a:t>
            </a:r>
            <a:endParaRPr lang="zh-CN" altLang="en-US" sz="1200" b="1" baseline="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46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2" y="288498"/>
            <a:ext cx="11522869" cy="1200679"/>
          </a:xfrm>
          <a:prstGeom prst="rect">
            <a:avLst/>
          </a:prstGeom>
        </p:spPr>
        <p:txBody>
          <a:bodyPr lIns="128007" tIns="64004" rIns="128007" bIns="64004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0162" y="1680953"/>
            <a:ext cx="11522869" cy="4754358"/>
          </a:xfrm>
          <a:prstGeom prst="rect">
            <a:avLst/>
          </a:prstGeom>
        </p:spPr>
        <p:txBody>
          <a:bodyPr lIns="128007" tIns="64004" rIns="128007" bIns="64004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342362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1364" y="4629288"/>
            <a:ext cx="10882710" cy="1430809"/>
          </a:xfrm>
          <a:prstGeom prst="rect">
            <a:avLst/>
          </a:prstGeom>
        </p:spPr>
        <p:txBody>
          <a:bodyPr lIns="128007" tIns="64004" rIns="128007" bIns="64004" anchor="t"/>
          <a:lstStyle>
            <a:lvl1pPr algn="l">
              <a:defRPr sz="56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11364" y="3053396"/>
            <a:ext cx="10882710" cy="1575891"/>
          </a:xfrm>
          <a:prstGeom prst="rect">
            <a:avLst/>
          </a:prstGeom>
        </p:spPr>
        <p:txBody>
          <a:bodyPr lIns="128007" tIns="64004" rIns="128007" bIns="64004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5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1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14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17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20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2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89856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2" y="288498"/>
            <a:ext cx="11522869" cy="1200679"/>
          </a:xfrm>
          <a:prstGeom prst="rect">
            <a:avLst/>
          </a:prstGeom>
        </p:spPr>
        <p:txBody>
          <a:bodyPr lIns="128007" tIns="64004" rIns="128007" bIns="64004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0161" y="1680953"/>
            <a:ext cx="5654741" cy="4754358"/>
          </a:xfrm>
          <a:prstGeom prst="rect">
            <a:avLst/>
          </a:prstGeom>
        </p:spPr>
        <p:txBody>
          <a:bodyPr lIns="128007" tIns="64004" rIns="128007" bIns="6400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8289" y="1680953"/>
            <a:ext cx="5654741" cy="4754358"/>
          </a:xfrm>
          <a:prstGeom prst="rect">
            <a:avLst/>
          </a:prstGeom>
        </p:spPr>
        <p:txBody>
          <a:bodyPr lIns="128007" tIns="64004" rIns="128007" bIns="6400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61187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2" y="288498"/>
            <a:ext cx="11522869" cy="1200679"/>
          </a:xfrm>
          <a:prstGeom prst="rect">
            <a:avLst/>
          </a:prstGeom>
        </p:spPr>
        <p:txBody>
          <a:bodyPr lIns="128007" tIns="64004" rIns="128007" bIns="64004"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0159" y="1612581"/>
            <a:ext cx="5656965" cy="672047"/>
          </a:xfrm>
          <a:prstGeom prst="rect">
            <a:avLst/>
          </a:prstGeom>
        </p:spPr>
        <p:txBody>
          <a:bodyPr lIns="128007" tIns="64004" rIns="128007" bIns="64004" anchor="b"/>
          <a:lstStyle>
            <a:lvl1pPr marL="0" indent="0">
              <a:buNone/>
              <a:defRPr sz="3400" b="1"/>
            </a:lvl1pPr>
            <a:lvl2pPr marL="640031" indent="0">
              <a:buNone/>
              <a:defRPr sz="2800" b="1"/>
            </a:lvl2pPr>
            <a:lvl3pPr marL="1280059" indent="0">
              <a:buNone/>
              <a:defRPr sz="2500" b="1"/>
            </a:lvl3pPr>
            <a:lvl4pPr marL="1920089" indent="0">
              <a:buNone/>
              <a:defRPr sz="2200" b="1"/>
            </a:lvl4pPr>
            <a:lvl5pPr marL="2560119" indent="0">
              <a:buNone/>
              <a:defRPr sz="2200" b="1"/>
            </a:lvl5pPr>
            <a:lvl6pPr marL="3200146" indent="0">
              <a:buNone/>
              <a:defRPr sz="2200" b="1"/>
            </a:lvl6pPr>
            <a:lvl7pPr marL="3840177" indent="0">
              <a:buNone/>
              <a:defRPr sz="2200" b="1"/>
            </a:lvl7pPr>
            <a:lvl8pPr marL="4480207" indent="0">
              <a:buNone/>
              <a:defRPr sz="2200" b="1"/>
            </a:lvl8pPr>
            <a:lvl9pPr marL="5120236" indent="0">
              <a:buNone/>
              <a:defRPr sz="22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0159" y="2284627"/>
            <a:ext cx="5656965" cy="4150682"/>
          </a:xfrm>
          <a:prstGeom prst="rect">
            <a:avLst/>
          </a:prstGeom>
        </p:spPr>
        <p:txBody>
          <a:bodyPr lIns="128007" tIns="64004" rIns="128007" bIns="6400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03851" y="1612581"/>
            <a:ext cx="5659187" cy="672047"/>
          </a:xfrm>
          <a:prstGeom prst="rect">
            <a:avLst/>
          </a:prstGeom>
        </p:spPr>
        <p:txBody>
          <a:bodyPr lIns="128007" tIns="64004" rIns="128007" bIns="64004" anchor="b"/>
          <a:lstStyle>
            <a:lvl1pPr marL="0" indent="0">
              <a:buNone/>
              <a:defRPr sz="3400" b="1"/>
            </a:lvl1pPr>
            <a:lvl2pPr marL="640031" indent="0">
              <a:buNone/>
              <a:defRPr sz="2800" b="1"/>
            </a:lvl2pPr>
            <a:lvl3pPr marL="1280059" indent="0">
              <a:buNone/>
              <a:defRPr sz="2500" b="1"/>
            </a:lvl3pPr>
            <a:lvl4pPr marL="1920089" indent="0">
              <a:buNone/>
              <a:defRPr sz="2200" b="1"/>
            </a:lvl4pPr>
            <a:lvl5pPr marL="2560119" indent="0">
              <a:buNone/>
              <a:defRPr sz="2200" b="1"/>
            </a:lvl5pPr>
            <a:lvl6pPr marL="3200146" indent="0">
              <a:buNone/>
              <a:defRPr sz="2200" b="1"/>
            </a:lvl6pPr>
            <a:lvl7pPr marL="3840177" indent="0">
              <a:buNone/>
              <a:defRPr sz="2200" b="1"/>
            </a:lvl7pPr>
            <a:lvl8pPr marL="4480207" indent="0">
              <a:buNone/>
              <a:defRPr sz="2200" b="1"/>
            </a:lvl8pPr>
            <a:lvl9pPr marL="5120236" indent="0">
              <a:buNone/>
              <a:defRPr sz="22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03851" y="2284627"/>
            <a:ext cx="5659187" cy="4150682"/>
          </a:xfrm>
          <a:prstGeom prst="rect">
            <a:avLst/>
          </a:prstGeom>
        </p:spPr>
        <p:txBody>
          <a:bodyPr lIns="128007" tIns="64004" rIns="128007" bIns="6400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305656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2" y="288498"/>
            <a:ext cx="11522869" cy="1200679"/>
          </a:xfrm>
          <a:prstGeom prst="rect">
            <a:avLst/>
          </a:prstGeom>
        </p:spPr>
        <p:txBody>
          <a:bodyPr lIns="128007" tIns="64004" rIns="128007" bIns="64004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9668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97835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7" y="286830"/>
            <a:ext cx="4212161" cy="1220690"/>
          </a:xfrm>
          <a:prstGeom prst="rect">
            <a:avLst/>
          </a:prstGeom>
        </p:spPr>
        <p:txBody>
          <a:bodyPr lIns="128007" tIns="64004" rIns="128007" bIns="64004" anchor="b"/>
          <a:lstStyle>
            <a:lvl1pPr algn="l">
              <a:defRPr sz="28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5691" y="286834"/>
            <a:ext cx="7157338" cy="6148479"/>
          </a:xfrm>
          <a:prstGeom prst="rect">
            <a:avLst/>
          </a:prstGeom>
        </p:spPr>
        <p:txBody>
          <a:bodyPr lIns="128007" tIns="64004" rIns="128007" bIns="64004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0167" y="1507524"/>
            <a:ext cx="4212161" cy="4927788"/>
          </a:xfrm>
          <a:prstGeom prst="rect">
            <a:avLst/>
          </a:prstGeom>
        </p:spPr>
        <p:txBody>
          <a:bodyPr lIns="128007" tIns="64004" rIns="128007" bIns="64004"/>
          <a:lstStyle>
            <a:lvl1pPr marL="0" indent="0">
              <a:buNone/>
              <a:defRPr sz="2000"/>
            </a:lvl1pPr>
            <a:lvl2pPr marL="640031" indent="0">
              <a:buNone/>
              <a:defRPr sz="1800"/>
            </a:lvl2pPr>
            <a:lvl3pPr marL="1280059" indent="0">
              <a:buNone/>
              <a:defRPr sz="1400"/>
            </a:lvl3pPr>
            <a:lvl4pPr marL="1920089" indent="0">
              <a:buNone/>
              <a:defRPr sz="1300"/>
            </a:lvl4pPr>
            <a:lvl5pPr marL="2560119" indent="0">
              <a:buNone/>
              <a:defRPr sz="1300"/>
            </a:lvl5pPr>
            <a:lvl6pPr marL="3200146" indent="0">
              <a:buNone/>
              <a:defRPr sz="1300"/>
            </a:lvl6pPr>
            <a:lvl7pPr marL="3840177" indent="0">
              <a:buNone/>
              <a:defRPr sz="1300"/>
            </a:lvl7pPr>
            <a:lvl8pPr marL="4480207" indent="0">
              <a:buNone/>
              <a:defRPr sz="1300"/>
            </a:lvl8pPr>
            <a:lvl9pPr marL="5120236" indent="0">
              <a:buNone/>
              <a:defRPr sz="13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43811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9517" y="5042852"/>
            <a:ext cx="7681913" cy="595338"/>
          </a:xfrm>
          <a:prstGeom prst="rect">
            <a:avLst/>
          </a:prstGeom>
        </p:spPr>
        <p:txBody>
          <a:bodyPr lIns="128007" tIns="64004" rIns="128007" bIns="64004" anchor="b"/>
          <a:lstStyle>
            <a:lvl1pPr algn="l">
              <a:defRPr sz="28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09517" y="643697"/>
            <a:ext cx="7681913" cy="4322445"/>
          </a:xfrm>
          <a:prstGeom prst="rect">
            <a:avLst/>
          </a:prstGeom>
        </p:spPr>
        <p:txBody>
          <a:bodyPr lIns="128007" tIns="64004" rIns="128007" bIns="64004"/>
          <a:lstStyle>
            <a:lvl1pPr marL="0" indent="0">
              <a:buNone/>
              <a:defRPr sz="4500"/>
            </a:lvl1pPr>
            <a:lvl2pPr marL="640031" indent="0">
              <a:buNone/>
              <a:defRPr sz="3900"/>
            </a:lvl2pPr>
            <a:lvl3pPr marL="1280059" indent="0">
              <a:buNone/>
              <a:defRPr sz="3400"/>
            </a:lvl3pPr>
            <a:lvl4pPr marL="1920089" indent="0">
              <a:buNone/>
              <a:defRPr sz="2800"/>
            </a:lvl4pPr>
            <a:lvl5pPr marL="2560119" indent="0">
              <a:buNone/>
              <a:defRPr sz="2800"/>
            </a:lvl5pPr>
            <a:lvl6pPr marL="3200146" indent="0">
              <a:buNone/>
              <a:defRPr sz="2800"/>
            </a:lvl6pPr>
            <a:lvl7pPr marL="3840177" indent="0">
              <a:buNone/>
              <a:defRPr sz="2800"/>
            </a:lvl7pPr>
            <a:lvl8pPr marL="4480207" indent="0">
              <a:buNone/>
              <a:defRPr sz="2800"/>
            </a:lvl8pPr>
            <a:lvl9pPr marL="5120236" indent="0">
              <a:buNone/>
              <a:defRPr sz="28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09517" y="5638194"/>
            <a:ext cx="7681913" cy="845478"/>
          </a:xfrm>
          <a:prstGeom prst="rect">
            <a:avLst/>
          </a:prstGeom>
        </p:spPr>
        <p:txBody>
          <a:bodyPr lIns="128007" tIns="64004" rIns="128007" bIns="64004"/>
          <a:lstStyle>
            <a:lvl1pPr marL="0" indent="0">
              <a:buNone/>
              <a:defRPr sz="2000"/>
            </a:lvl1pPr>
            <a:lvl2pPr marL="640031" indent="0">
              <a:buNone/>
              <a:defRPr sz="1800"/>
            </a:lvl2pPr>
            <a:lvl3pPr marL="1280059" indent="0">
              <a:buNone/>
              <a:defRPr sz="1400"/>
            </a:lvl3pPr>
            <a:lvl4pPr marL="1920089" indent="0">
              <a:buNone/>
              <a:defRPr sz="1300"/>
            </a:lvl4pPr>
            <a:lvl5pPr marL="2560119" indent="0">
              <a:buNone/>
              <a:defRPr sz="1300"/>
            </a:lvl5pPr>
            <a:lvl6pPr marL="3200146" indent="0">
              <a:buNone/>
              <a:defRPr sz="1300"/>
            </a:lvl6pPr>
            <a:lvl7pPr marL="3840177" indent="0">
              <a:buNone/>
              <a:defRPr sz="1300"/>
            </a:lvl7pPr>
            <a:lvl8pPr marL="4480207" indent="0">
              <a:buNone/>
              <a:defRPr sz="1300"/>
            </a:lvl8pPr>
            <a:lvl9pPr marL="5120236" indent="0">
              <a:buNone/>
              <a:defRPr sz="13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04835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2" y="288498"/>
            <a:ext cx="11522869" cy="1200679"/>
          </a:xfrm>
          <a:prstGeom prst="rect">
            <a:avLst/>
          </a:prstGeom>
        </p:spPr>
        <p:txBody>
          <a:bodyPr lIns="128007" tIns="64004" rIns="128007" bIns="64004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40162" y="1680953"/>
            <a:ext cx="11522869" cy="4754358"/>
          </a:xfrm>
          <a:prstGeom prst="rect">
            <a:avLst/>
          </a:prstGeom>
        </p:spPr>
        <p:txBody>
          <a:bodyPr vert="eaVert" lIns="128007" tIns="64004" rIns="128007" bIns="64004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14874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82313" y="288498"/>
            <a:ext cx="2880717" cy="6146811"/>
          </a:xfrm>
          <a:prstGeom prst="rect">
            <a:avLst/>
          </a:prstGeom>
        </p:spPr>
        <p:txBody>
          <a:bodyPr vert="eaVert" lIns="128007" tIns="64004" rIns="128007" bIns="64004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40161" y="288498"/>
            <a:ext cx="8428765" cy="6146811"/>
          </a:xfrm>
          <a:prstGeom prst="rect">
            <a:avLst/>
          </a:prstGeom>
        </p:spPr>
        <p:txBody>
          <a:bodyPr vert="eaVert" lIns="128007" tIns="64004" rIns="128007" bIns="64004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162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18939F8C-7DFA-3B43-8C9F-1124FA050FB7}" type="datetimeFigureOut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2016/2/8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25" y="6677112"/>
            <a:ext cx="4054343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619" y="6677112"/>
            <a:ext cx="2987411" cy="383551"/>
          </a:xfrm>
          <a:prstGeom prst="rect">
            <a:avLst/>
          </a:prstGeom>
        </p:spPr>
        <p:txBody>
          <a:bodyPr lIns="128007" tIns="64004" rIns="128007" bIns="64004"/>
          <a:lstStyle>
            <a:lvl1pPr defTabSz="640031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fld id="{815D5BFF-11B2-CB4A-AB93-9F97807703D9}" type="slidenum">
              <a:rPr kumimoji="1" lang="zh-CN" altLang="en-US" sz="2500" smtClean="0">
                <a:solidFill>
                  <a:prstClr val="black"/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 sz="25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383996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471955"/>
            <a:ext cx="10687106" cy="915518"/>
          </a:xfrm>
          <a:prstGeom prst="rect">
            <a:avLst/>
          </a:prstGeom>
        </p:spPr>
        <p:txBody>
          <a:bodyPr lIns="128038" tIns="64019" rIns="128038" bIns="640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069856" y="1710557"/>
            <a:ext cx="10663476" cy="4816104"/>
          </a:xfrm>
          <a:prstGeom prst="rect">
            <a:avLst/>
          </a:prstGeom>
        </p:spPr>
        <p:txBody>
          <a:bodyPr lIns="128038" tIns="64019" rIns="128038" bIns="64019"/>
          <a:lstStyle>
            <a:lvl1pPr>
              <a:defRPr sz="3400"/>
            </a:lvl1pPr>
            <a:lvl2pPr>
              <a:defRPr sz="2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1591" y="371823"/>
            <a:ext cx="11523202" cy="992483"/>
          </a:xfrm>
          <a:prstGeom prst="rect">
            <a:avLst/>
          </a:prstGeom>
        </p:spPr>
        <p:txBody>
          <a:bodyPr lIns="96003" tIns="48002" rIns="96003" bIns="48002"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advClick="0" advTm="8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8906673" y="6817189"/>
            <a:ext cx="2936286" cy="478605"/>
          </a:xfrm>
          <a:prstGeom prst="rect">
            <a:avLst/>
          </a:prstGeom>
          <a:ln/>
        </p:spPr>
        <p:txBody>
          <a:bodyPr lIns="128038" tIns="64019" rIns="128038" bIns="64019"/>
          <a:lstStyle>
            <a:lvl1pPr defTabSz="1280376">
              <a:defRPr/>
            </a:lvl1pPr>
          </a:lstStyle>
          <a:p>
            <a:r>
              <a:rPr lang="de-DE" altLang="zh-CN" dirty="0" smtClean="0">
                <a:solidFill>
                  <a:srgbClr val="000000"/>
                </a:solidFill>
                <a:latin typeface="Calibri" pitchFamily="34" charset="0"/>
              </a:rPr>
              <a:t>Page </a:t>
            </a:r>
            <a:fld id="{6409D02A-079D-4F1E-ACD8-7A2076BC4BCB}" type="slidenum">
              <a:rPr lang="de-DE" altLang="zh-CN" smtClean="0">
                <a:solidFill>
                  <a:srgbClr val="000000"/>
                </a:solidFill>
                <a:latin typeface="Calibri" pitchFamily="34" charset="0"/>
              </a:rPr>
              <a:pPr/>
              <a:t>‹#›</a:t>
            </a:fld>
            <a:endParaRPr lang="en-GB" altLang="zh-CN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3328" y="341873"/>
            <a:ext cx="8013243" cy="915518"/>
          </a:xfrm>
          <a:prstGeom prst="rect">
            <a:avLst/>
          </a:prstGeom>
        </p:spPr>
        <p:txBody>
          <a:bodyPr lIns="96003" tIns="48002" rIns="96003" bIns="48002"/>
          <a:lstStyle>
            <a:lvl1pPr>
              <a:defRPr>
                <a:latin typeface="FrutigerNext LT Medium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3328" y="1710975"/>
            <a:ext cx="8013243" cy="4405825"/>
          </a:xfrm>
          <a:prstGeom prst="rect">
            <a:avLst/>
          </a:prstGeom>
        </p:spPr>
        <p:txBody>
          <a:bodyPr lIns="96003" tIns="48002" rIns="96003" bIns="48002"/>
          <a:lstStyle>
            <a:lvl2pPr>
              <a:defRPr>
                <a:latin typeface="FrutigerNext LT Medium" pitchFamily="34" charset="0"/>
              </a:defRPr>
            </a:lvl2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7835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387657"/>
            <a:ext cx="10687106" cy="783418"/>
          </a:xfrm>
          <a:prstGeom prst="rect">
            <a:avLst/>
          </a:prstGeom>
        </p:spPr>
        <p:txBody>
          <a:bodyPr lIns="128038" tIns="64019" rIns="128038" bIns="640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387657"/>
            <a:ext cx="10687106" cy="783418"/>
          </a:xfrm>
          <a:prstGeom prst="rect">
            <a:avLst/>
          </a:prstGeom>
        </p:spPr>
        <p:txBody>
          <a:bodyPr lIns="128038" tIns="64019" rIns="128038" bIns="640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387657"/>
            <a:ext cx="10687106" cy="783418"/>
          </a:xfrm>
          <a:prstGeom prst="rect">
            <a:avLst/>
          </a:prstGeom>
        </p:spPr>
        <p:txBody>
          <a:bodyPr lIns="128038" tIns="64019" rIns="128038" bIns="6401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471955"/>
            <a:ext cx="10687106" cy="915518"/>
          </a:xfrm>
          <a:prstGeom prst="rect">
            <a:avLst/>
          </a:prstGeom>
        </p:spPr>
        <p:txBody>
          <a:bodyPr lIns="128043" tIns="64022" rIns="128043" bIns="6402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069856" y="1710557"/>
            <a:ext cx="10663476" cy="4816104"/>
          </a:xfrm>
          <a:prstGeom prst="rect">
            <a:avLst/>
          </a:prstGeom>
        </p:spPr>
        <p:txBody>
          <a:bodyPr lIns="128043" tIns="64022" rIns="128043" bIns="64022"/>
          <a:lstStyle>
            <a:lvl1pPr>
              <a:defRPr sz="3400"/>
            </a:lvl1pPr>
            <a:lvl2pPr>
              <a:defRPr sz="2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1591" y="371823"/>
            <a:ext cx="11523202" cy="992483"/>
          </a:xfrm>
          <a:prstGeom prst="rect">
            <a:avLst/>
          </a:prstGeom>
        </p:spPr>
        <p:txBody>
          <a:bodyPr lIns="96007" tIns="48004" rIns="96007" bIns="48004"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advClick="0" advTm="8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3326" y="341872"/>
            <a:ext cx="8013243" cy="915518"/>
          </a:xfrm>
          <a:prstGeom prst="rect">
            <a:avLst/>
          </a:prstGeom>
        </p:spPr>
        <p:txBody>
          <a:bodyPr lIns="96007" tIns="48004" rIns="96007" bIns="48004"/>
          <a:lstStyle>
            <a:lvl1pPr>
              <a:defRPr>
                <a:latin typeface="FrutigerNext LT Medium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3326" y="1710974"/>
            <a:ext cx="8013243" cy="4405825"/>
          </a:xfrm>
          <a:prstGeom prst="rect">
            <a:avLst/>
          </a:prstGeom>
        </p:spPr>
        <p:txBody>
          <a:bodyPr lIns="96007" tIns="48004" rIns="96007" bIns="48004"/>
          <a:lstStyle>
            <a:lvl2pPr>
              <a:defRPr>
                <a:latin typeface="FrutigerNext LT Medium" pitchFamily="34" charset="0"/>
              </a:defRPr>
            </a:lvl2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7835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387657"/>
            <a:ext cx="10687106" cy="783418"/>
          </a:xfrm>
          <a:prstGeom prst="rect">
            <a:avLst/>
          </a:prstGeom>
        </p:spPr>
        <p:txBody>
          <a:bodyPr lIns="128043" tIns="64022" rIns="128043" bIns="6402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387657"/>
            <a:ext cx="10687106" cy="783418"/>
          </a:xfrm>
          <a:prstGeom prst="rect">
            <a:avLst/>
          </a:prstGeom>
        </p:spPr>
        <p:txBody>
          <a:bodyPr lIns="128043" tIns="64022" rIns="128043" bIns="6402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1" y="387657"/>
            <a:ext cx="10687106" cy="783418"/>
          </a:xfrm>
          <a:prstGeom prst="rect">
            <a:avLst/>
          </a:prstGeom>
        </p:spPr>
        <p:txBody>
          <a:bodyPr lIns="128043" tIns="64022" rIns="128043" bIns="6402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C:\Users\z00124665\Desktop\template_hcc1x3内页1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12801600" cy="720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0240" y="2237936"/>
            <a:ext cx="10882710" cy="1544207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0479" y="4082311"/>
            <a:ext cx="8962232" cy="1841041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3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1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5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69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0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0727084D-3648-4A8E-BFBD-E94D0E86F00F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28DB0CF-0278-4657-A9FF-AD4D2FC1737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3138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0560" y="1681273"/>
            <a:ext cx="11522071" cy="4753344"/>
          </a:xfrm>
          <a:prstGeom prst="rect">
            <a:avLst/>
          </a:prstGeom>
        </p:spPr>
        <p:txBody>
          <a:bodyPr lIns="91428" tIns="45714" rIns="91428" bIns="45714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385B4F46-0E4E-4735-A4D9-4E53354D02FD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399F9D9-4FC0-435E-A942-13F51E551CCD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389132" y="6453382"/>
            <a:ext cx="1414056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baseline="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система – гибкий бизнес</a:t>
            </a:r>
            <a:endParaRPr lang="zh-CN" altLang="en-US" sz="1000" b="1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0507846" y="6424717"/>
            <a:ext cx="600735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 algn="r">
              <a:buNone/>
            </a:pPr>
            <a:r>
              <a:rPr lang="ru-RU" altLang="zh-CN" sz="1200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Простая </a:t>
            </a:r>
            <a:endParaRPr lang="zh-CN" altLang="en-US" sz="1000" b="1" baseline="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58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1364" y="4629288"/>
            <a:ext cx="10882710" cy="1430809"/>
          </a:xfrm>
          <a:prstGeom prst="rect">
            <a:avLst/>
          </a:prstGeom>
        </p:spPr>
        <p:txBody>
          <a:bodyPr lIns="91428" tIns="45714" rIns="91428" bIns="45714" anchor="t"/>
          <a:lstStyle>
            <a:lvl1pPr algn="l">
              <a:defRPr sz="4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11364" y="3053396"/>
            <a:ext cx="10882710" cy="1575891"/>
          </a:xfrm>
          <a:prstGeom prst="rect">
            <a:avLst/>
          </a:prstGeom>
        </p:spPr>
        <p:txBody>
          <a:bodyPr lIns="91428" tIns="45714" rIns="91428" bIns="45714"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386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077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6160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2154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7693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323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8770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4309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F3005949-DD1A-4169-9A43-871DCBC80559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143254D-8C9B-4A98-8891-0EB243E5EB33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1991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40262" y="1457496"/>
            <a:ext cx="9257861" cy="4120665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511511" y="1457496"/>
            <a:ext cx="9257859" cy="4120665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44369EDA-3510-4AD7-BFCC-0DFA6C76849F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12412AA2-1B4E-41FB-A596-575EB508FE43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72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1" y="288500"/>
            <a:ext cx="11522869" cy="1200681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0162" y="1612581"/>
            <a:ext cx="5656965" cy="672047"/>
          </a:xfrm>
          <a:prstGeom prst="rect">
            <a:avLst/>
          </a:prstGeom>
        </p:spPr>
        <p:txBody>
          <a:bodyPr lIns="91428" tIns="45714" rIns="91428" bIns="45714" anchor="b"/>
          <a:lstStyle>
            <a:lvl1pPr marL="0" indent="0">
              <a:buNone/>
              <a:defRPr sz="2900" b="1"/>
            </a:lvl1pPr>
            <a:lvl2pPr marL="553869" indent="0">
              <a:buNone/>
              <a:defRPr sz="2400" b="1"/>
            </a:lvl2pPr>
            <a:lvl3pPr marL="1107737" indent="0">
              <a:buNone/>
              <a:defRPr sz="2200" b="1"/>
            </a:lvl3pPr>
            <a:lvl4pPr marL="1661604" indent="0">
              <a:buNone/>
              <a:defRPr sz="2000" b="1"/>
            </a:lvl4pPr>
            <a:lvl5pPr marL="2215472" indent="0">
              <a:buNone/>
              <a:defRPr sz="2000" b="1"/>
            </a:lvl5pPr>
            <a:lvl6pPr marL="2769341" indent="0">
              <a:buNone/>
              <a:defRPr sz="2000" b="1"/>
            </a:lvl6pPr>
            <a:lvl7pPr marL="3323210" indent="0">
              <a:buNone/>
              <a:defRPr sz="2000" b="1"/>
            </a:lvl7pPr>
            <a:lvl8pPr marL="3877078" indent="0">
              <a:buNone/>
              <a:defRPr sz="2000" b="1"/>
            </a:lvl8pPr>
            <a:lvl9pPr marL="4430947" indent="0">
              <a:buNone/>
              <a:defRPr sz="2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0162" y="2284625"/>
            <a:ext cx="5656965" cy="4150682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03845" y="1612581"/>
            <a:ext cx="5659187" cy="672047"/>
          </a:xfrm>
          <a:prstGeom prst="rect">
            <a:avLst/>
          </a:prstGeom>
        </p:spPr>
        <p:txBody>
          <a:bodyPr lIns="91428" tIns="45714" rIns="91428" bIns="45714" anchor="b"/>
          <a:lstStyle>
            <a:lvl1pPr marL="0" indent="0">
              <a:buNone/>
              <a:defRPr sz="2900" b="1"/>
            </a:lvl1pPr>
            <a:lvl2pPr marL="553869" indent="0">
              <a:buNone/>
              <a:defRPr sz="2400" b="1"/>
            </a:lvl2pPr>
            <a:lvl3pPr marL="1107737" indent="0">
              <a:buNone/>
              <a:defRPr sz="2200" b="1"/>
            </a:lvl3pPr>
            <a:lvl4pPr marL="1661604" indent="0">
              <a:buNone/>
              <a:defRPr sz="2000" b="1"/>
            </a:lvl4pPr>
            <a:lvl5pPr marL="2215472" indent="0">
              <a:buNone/>
              <a:defRPr sz="2000" b="1"/>
            </a:lvl5pPr>
            <a:lvl6pPr marL="2769341" indent="0">
              <a:buNone/>
              <a:defRPr sz="2000" b="1"/>
            </a:lvl6pPr>
            <a:lvl7pPr marL="3323210" indent="0">
              <a:buNone/>
              <a:defRPr sz="2000" b="1"/>
            </a:lvl7pPr>
            <a:lvl8pPr marL="3877078" indent="0">
              <a:buNone/>
              <a:defRPr sz="2000" b="1"/>
            </a:lvl8pPr>
            <a:lvl9pPr marL="4430947" indent="0">
              <a:buNone/>
              <a:defRPr sz="2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03845" y="2284625"/>
            <a:ext cx="5659187" cy="4150682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CFD20A33-E7B8-4ED1-B9F2-F803CB9C1142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E074EA06-408B-49F9-B291-F1B26ED6DA40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143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3188EF33-3273-43C5-9F7D-842D78FDCC30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F2421E5-8E78-4019-BD05-7CDB76C5E4D3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1389132" y="6453382"/>
            <a:ext cx="1414056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baseline="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система – гибкий бизнес</a:t>
            </a:r>
            <a:endParaRPr lang="zh-CN" altLang="en-US" sz="1000" b="1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507846" y="6424717"/>
            <a:ext cx="600735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 algn="r">
              <a:buNone/>
            </a:pPr>
            <a:r>
              <a:rPr lang="ru-RU" altLang="zh-CN" sz="1200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Простая </a:t>
            </a:r>
            <a:endParaRPr lang="zh-CN" altLang="en-US" sz="1000" b="1" baseline="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2477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D4D923B2-F74C-4324-95B6-9F389E576A72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5575" y="6632025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1ECC795-D78E-49A3-AE70-7DB15847E9DB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389132" y="6453382"/>
            <a:ext cx="1414056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baseline="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система – гибкий бизнес</a:t>
            </a:r>
            <a:endParaRPr lang="zh-CN" altLang="en-US" sz="1000" b="1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0507846" y="6424717"/>
            <a:ext cx="600735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 algn="r">
              <a:buNone/>
            </a:pPr>
            <a:r>
              <a:rPr lang="ru-RU" altLang="zh-CN" sz="1200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Простая </a:t>
            </a:r>
            <a:endParaRPr lang="zh-CN" altLang="en-US" sz="1000" b="1" baseline="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2326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164" y="286832"/>
            <a:ext cx="4212161" cy="1220690"/>
          </a:xfrm>
          <a:prstGeom prst="rect">
            <a:avLst/>
          </a:prstGeom>
        </p:spPr>
        <p:txBody>
          <a:bodyPr lIns="91428" tIns="45714" rIns="91428" bIns="45714"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5691" y="286833"/>
            <a:ext cx="7157338" cy="6148477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0164" y="1507521"/>
            <a:ext cx="4212161" cy="4927788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>
              <a:buNone/>
              <a:defRPr sz="1800"/>
            </a:lvl1pPr>
            <a:lvl2pPr marL="553869" indent="0">
              <a:buNone/>
              <a:defRPr sz="1500"/>
            </a:lvl2pPr>
            <a:lvl3pPr marL="1107737" indent="0">
              <a:buNone/>
              <a:defRPr sz="1300"/>
            </a:lvl3pPr>
            <a:lvl4pPr marL="1661604" indent="0">
              <a:buNone/>
              <a:defRPr sz="1100"/>
            </a:lvl4pPr>
            <a:lvl5pPr marL="2215472" indent="0">
              <a:buNone/>
              <a:defRPr sz="1100"/>
            </a:lvl5pPr>
            <a:lvl6pPr marL="2769341" indent="0">
              <a:buNone/>
              <a:defRPr sz="1100"/>
            </a:lvl6pPr>
            <a:lvl7pPr marL="3323210" indent="0">
              <a:buNone/>
              <a:defRPr sz="1100"/>
            </a:lvl7pPr>
            <a:lvl8pPr marL="3877078" indent="0">
              <a:buNone/>
              <a:defRPr sz="1100"/>
            </a:lvl8pPr>
            <a:lvl9pPr marL="4430947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BA7CB518-1777-4962-A8EF-942170145416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786DF2E-BA92-4428-BA02-83938B90A330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28675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9517" y="5042856"/>
            <a:ext cx="7681913" cy="595337"/>
          </a:xfrm>
          <a:prstGeom prst="rect">
            <a:avLst/>
          </a:prstGeom>
        </p:spPr>
        <p:txBody>
          <a:bodyPr lIns="91428" tIns="45714" rIns="91428" bIns="45714"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09517" y="643700"/>
            <a:ext cx="7681913" cy="4322445"/>
          </a:xfrm>
          <a:prstGeom prst="rect">
            <a:avLst/>
          </a:prstGeom>
        </p:spPr>
        <p:txBody>
          <a:bodyPr lIns="91428" tIns="45714" rIns="91428" bIns="45714" rtlCol="0">
            <a:normAutofit/>
          </a:bodyPr>
          <a:lstStyle>
            <a:lvl1pPr marL="0" indent="0">
              <a:buNone/>
              <a:defRPr sz="3900"/>
            </a:lvl1pPr>
            <a:lvl2pPr marL="553869" indent="0">
              <a:buNone/>
              <a:defRPr sz="3400"/>
            </a:lvl2pPr>
            <a:lvl3pPr marL="1107737" indent="0">
              <a:buNone/>
              <a:defRPr sz="2900"/>
            </a:lvl3pPr>
            <a:lvl4pPr marL="1661604" indent="0">
              <a:buNone/>
              <a:defRPr sz="2400"/>
            </a:lvl4pPr>
            <a:lvl5pPr marL="2215472" indent="0">
              <a:buNone/>
              <a:defRPr sz="2400"/>
            </a:lvl5pPr>
            <a:lvl6pPr marL="2769341" indent="0">
              <a:buNone/>
              <a:defRPr sz="2400"/>
            </a:lvl6pPr>
            <a:lvl7pPr marL="3323210" indent="0">
              <a:buNone/>
              <a:defRPr sz="2400"/>
            </a:lvl7pPr>
            <a:lvl8pPr marL="3877078" indent="0">
              <a:buNone/>
              <a:defRPr sz="2400"/>
            </a:lvl8pPr>
            <a:lvl9pPr marL="4430947" indent="0">
              <a:buNone/>
              <a:defRPr sz="24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509517" y="5638195"/>
            <a:ext cx="7681913" cy="845477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>
              <a:buNone/>
              <a:defRPr sz="1800"/>
            </a:lvl1pPr>
            <a:lvl2pPr marL="553869" indent="0">
              <a:buNone/>
              <a:defRPr sz="1500"/>
            </a:lvl2pPr>
            <a:lvl3pPr marL="1107737" indent="0">
              <a:buNone/>
              <a:defRPr sz="1300"/>
            </a:lvl3pPr>
            <a:lvl4pPr marL="1661604" indent="0">
              <a:buNone/>
              <a:defRPr sz="1100"/>
            </a:lvl4pPr>
            <a:lvl5pPr marL="2215472" indent="0">
              <a:buNone/>
              <a:defRPr sz="1100"/>
            </a:lvl5pPr>
            <a:lvl6pPr marL="2769341" indent="0">
              <a:buNone/>
              <a:defRPr sz="1100"/>
            </a:lvl6pPr>
            <a:lvl7pPr marL="3323210" indent="0">
              <a:buNone/>
              <a:defRPr sz="1100"/>
            </a:lvl7pPr>
            <a:lvl8pPr marL="3877078" indent="0">
              <a:buNone/>
              <a:defRPr sz="1100"/>
            </a:lvl8pPr>
            <a:lvl9pPr marL="4430947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9EA4A2B0-5F54-48A2-9238-C66888636391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143931AE-01CB-436D-99A3-86B6FDD0EEE6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066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0560" y="288549"/>
            <a:ext cx="11522071" cy="1200358"/>
          </a:xfrm>
          <a:prstGeom prst="rect">
            <a:avLst/>
          </a:prstGeom>
        </p:spPr>
        <p:txBody>
          <a:bodyPr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40560" y="1681273"/>
            <a:ext cx="11522071" cy="4753344"/>
          </a:xfrm>
          <a:prstGeom prst="rect">
            <a:avLst/>
          </a:prstGeom>
        </p:spPr>
        <p:txBody>
          <a:bodyPr vert="eaVert" lIns="91428" tIns="45714" rIns="91428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3A74E108-A0A2-4591-B033-815661EDD7E7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04ACAA9D-2470-4335-8AA5-773CB3AE03FA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4762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088203" y="250143"/>
            <a:ext cx="4681166" cy="5328014"/>
          </a:xfrm>
          <a:prstGeom prst="rect">
            <a:avLst/>
          </a:prstGeom>
        </p:spPr>
        <p:txBody>
          <a:bodyPr vert="eaVert" lIns="91428" tIns="45714" rIns="91428" bIns="45714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40259" y="250143"/>
            <a:ext cx="13834556" cy="5328014"/>
          </a:xfrm>
          <a:prstGeom prst="rect">
            <a:avLst/>
          </a:prstGeom>
        </p:spPr>
        <p:txBody>
          <a:bodyPr vert="eaVert" lIns="91428" tIns="45714" rIns="91428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0562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97BD0A75-FADF-44CA-BDDC-B353A79637D3}" type="datetimeFigureOut">
              <a:rPr lang="zh-CN" altLang="en-US">
                <a:solidFill>
                  <a:prstClr val="black"/>
                </a:solidFill>
              </a:rPr>
              <a:pPr>
                <a:defRPr/>
              </a:pPr>
              <a:t>2016/2/8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74490" y="6676996"/>
            <a:ext cx="4054210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75260" y="6676996"/>
            <a:ext cx="2987373" cy="382806"/>
          </a:xfrm>
          <a:prstGeom prst="rect">
            <a:avLst/>
          </a:prstGeom>
        </p:spPr>
        <p:txBody>
          <a:bodyPr lIns="91428" tIns="45714" rIns="91428" bIns="45714"/>
          <a:lstStyle>
            <a:lvl1pPr>
              <a:defRPr/>
            </a:lvl1pPr>
          </a:lstStyle>
          <a:p>
            <a:pPr>
              <a:defRPr/>
            </a:pPr>
            <a:fld id="{2CBCF637-845D-4FEF-8E3E-4F28446D7B60}" type="slidenum">
              <a:rPr lang="zh-CN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268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9990" y="420294"/>
            <a:ext cx="10961544" cy="900559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2064" rIns="84127" bIns="42064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zh-CN" altLang="en-US" kern="1200" dirty="0">
                <a:latin typeface="+mj-lt"/>
                <a:ea typeface="Arial Unicode MS" pitchFamily="34" charset="-122"/>
                <a:cs typeface="Times New Roman" pitchFamily="18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00415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8"/>
          <p:cNvSpPr>
            <a:spLocks noChangeArrowheads="1"/>
          </p:cNvSpPr>
          <p:nvPr userDrawn="1"/>
        </p:nvSpPr>
        <p:spPr bwMode="auto">
          <a:xfrm>
            <a:off x="-2583303" y="555314"/>
            <a:ext cx="2583304" cy="557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138" tIns="46067" rIns="92138" bIns="46067"/>
          <a:lstStyle/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英文标题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:32-35pt  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颜色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 R153 G0 B0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内部使用字体 </a:t>
            </a:r>
            <a:r>
              <a:rPr lang="en-US" altLang="zh-CN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: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en-US" altLang="zh-CN" sz="1300" dirty="0" err="1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FrutigerNext</a:t>
            </a:r>
            <a:r>
              <a:rPr lang="en-US" altLang="zh-CN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 LT Medium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外部使用字体 </a:t>
            </a:r>
            <a:r>
              <a:rPr lang="en-US" altLang="zh-CN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: Arial</a:t>
            </a:r>
          </a:p>
          <a:p>
            <a:pPr marL="359842" indent="-359842" algn="r">
              <a:lnSpc>
                <a:spcPct val="75000"/>
              </a:lnSpc>
              <a:spcBef>
                <a:spcPct val="20000"/>
              </a:spcBef>
              <a:buClr>
                <a:srgbClr val="990000"/>
              </a:buClr>
              <a:defRPr/>
            </a:pPr>
            <a:endParaRPr lang="en-US" altLang="zh-CN" sz="1300" dirty="0">
              <a:solidFill>
                <a:srgbClr val="F8F8F8"/>
              </a:solidFill>
              <a:ea typeface="华文细黑" pitchFamily="2" charset="-122"/>
              <a:cs typeface="SimSun" pitchFamily="2" charset="-122"/>
            </a:endParaRP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中文标题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:30-32pt  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颜色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 R153 G0 B0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字体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</a:t>
            </a: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黑体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endParaRPr lang="zh-CN" altLang="en-US" sz="1300" dirty="0">
              <a:solidFill>
                <a:srgbClr val="F8F8F8"/>
              </a:solidFill>
              <a:ea typeface="华文细黑" pitchFamily="2" charset="-122"/>
              <a:cs typeface="SimSun" pitchFamily="2" charset="-122"/>
            </a:endParaRP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endParaRPr lang="zh-CN" altLang="en-US" sz="1300" dirty="0">
              <a:solidFill>
                <a:srgbClr val="F8F8F8"/>
              </a:solidFill>
              <a:ea typeface="华文细黑" pitchFamily="2" charset="-122"/>
              <a:cs typeface="SimSun" pitchFamily="2" charset="-122"/>
            </a:endParaRP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endParaRPr lang="zh-CN" altLang="en-US" sz="1300" dirty="0">
              <a:solidFill>
                <a:srgbClr val="F8F8F8"/>
              </a:solidFill>
              <a:ea typeface="华文细黑" pitchFamily="2" charset="-122"/>
              <a:cs typeface="SimSun" pitchFamily="2" charset="-122"/>
            </a:endParaRP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英文正文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:20-22pt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子目录 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(2-5</a:t>
            </a: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级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) :18pt  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颜色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</a:t>
            </a: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黑色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内部使用字体 </a:t>
            </a:r>
            <a:r>
              <a:rPr lang="en-US" altLang="zh-CN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: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en-US" altLang="zh-CN" sz="1300" dirty="0" err="1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FrutigerNext</a:t>
            </a:r>
            <a:r>
              <a:rPr lang="en-US" altLang="zh-CN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 LT Regular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外部使用字体 </a:t>
            </a:r>
            <a:r>
              <a:rPr lang="en-US" altLang="zh-CN" sz="1300" dirty="0">
                <a:solidFill>
                  <a:srgbClr val="F8F8F8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rPr>
              <a:t>: Arial</a:t>
            </a:r>
          </a:p>
          <a:p>
            <a:pPr marL="359842" indent="-359842" algn="r">
              <a:lnSpc>
                <a:spcPct val="75000"/>
              </a:lnSpc>
              <a:spcBef>
                <a:spcPct val="20000"/>
              </a:spcBef>
              <a:buClr>
                <a:srgbClr val="990000"/>
              </a:buClr>
              <a:defRPr/>
            </a:pPr>
            <a:endParaRPr lang="en-US" altLang="zh-CN" sz="1300" dirty="0">
              <a:solidFill>
                <a:srgbClr val="F8F8F8"/>
              </a:solidFill>
              <a:ea typeface="华文细黑" pitchFamily="2" charset="-122"/>
              <a:cs typeface="SimSun" pitchFamily="2" charset="-122"/>
            </a:endParaRP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中文正文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:18-20pt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子目录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(2-5</a:t>
            </a: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级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):18pt 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颜色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</a:t>
            </a: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黑色</a:t>
            </a:r>
          </a:p>
          <a:p>
            <a:pPr marL="359842" indent="-359842" algn="r">
              <a:lnSpc>
                <a:spcPct val="125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字体</a:t>
            </a:r>
            <a:r>
              <a:rPr lang="en-US" altLang="zh-CN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:</a:t>
            </a:r>
            <a:r>
              <a:rPr lang="zh-CN" altLang="en-US" sz="1300" dirty="0">
                <a:solidFill>
                  <a:srgbClr val="F8F8F8"/>
                </a:solidFill>
                <a:ea typeface="华文细黑" pitchFamily="2" charset="-122"/>
                <a:cs typeface="SimSun" pitchFamily="2" charset="-122"/>
              </a:rPr>
              <a:t>细黑体 </a:t>
            </a:r>
            <a:endParaRPr lang="zh-CN" altLang="en-US" sz="1300" dirty="0">
              <a:solidFill>
                <a:srgbClr val="080808"/>
              </a:solidFill>
              <a:ea typeface="华文细黑" pitchFamily="2" charset="-122"/>
              <a:cs typeface="SimSun" pitchFamily="2" charset="-122"/>
            </a:endParaRPr>
          </a:p>
        </p:txBody>
      </p:sp>
      <p:sp>
        <p:nvSpPr>
          <p:cNvPr id="4" name="Rectangle 139"/>
          <p:cNvSpPr>
            <a:spLocks noChangeArrowheads="1"/>
          </p:cNvSpPr>
          <p:nvPr userDrawn="1"/>
        </p:nvSpPr>
        <p:spPr bwMode="auto">
          <a:xfrm>
            <a:off x="12978187" y="5717617"/>
            <a:ext cx="1288318" cy="343098"/>
          </a:xfrm>
          <a:prstGeom prst="rect">
            <a:avLst/>
          </a:prstGeom>
          <a:solidFill>
            <a:srgbClr val="F8F8F8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5940" tIns="47970" rIns="95940" bIns="47970" anchor="ctr">
            <a:spAutoFit/>
          </a:bodyPr>
          <a:lstStyle/>
          <a:p>
            <a:pPr algn="ctr" defTabSz="921261" eaLnBrk="0" hangingPunct="0">
              <a:defRPr/>
            </a:pPr>
            <a:endParaRPr lang="zh-CN" altLang="zh-CN" sz="1600" dirty="0">
              <a:solidFill>
                <a:srgbClr val="000000"/>
              </a:solidFill>
              <a:latin typeface="FrutigerNext LT Regular" pitchFamily="34" charset="0"/>
              <a:ea typeface="MS PGothic" pitchFamily="34" charset="-128"/>
            </a:endParaRPr>
          </a:p>
        </p:txBody>
      </p:sp>
      <p:grpSp>
        <p:nvGrpSpPr>
          <p:cNvPr id="2" name="Group 140"/>
          <p:cNvGrpSpPr>
            <a:grpSpLocks/>
          </p:cNvGrpSpPr>
          <p:nvPr userDrawn="1"/>
        </p:nvGrpSpPr>
        <p:grpSpPr bwMode="auto">
          <a:xfrm>
            <a:off x="13094852" y="5544803"/>
            <a:ext cx="1038321" cy="193443"/>
            <a:chOff x="6657" y="3492"/>
            <a:chExt cx="527" cy="121"/>
          </a:xfrm>
        </p:grpSpPr>
        <p:sp>
          <p:nvSpPr>
            <p:cNvPr id="6" name="Rectangle 141"/>
            <p:cNvSpPr>
              <a:spLocks noChangeArrowheads="1"/>
            </p:cNvSpPr>
            <p:nvPr/>
          </p:nvSpPr>
          <p:spPr bwMode="auto">
            <a:xfrm flipV="1">
              <a:off x="6789" y="3492"/>
              <a:ext cx="132" cy="121"/>
            </a:xfrm>
            <a:prstGeom prst="rect">
              <a:avLst/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" name="Rectangle 142"/>
            <p:cNvSpPr>
              <a:spLocks noChangeArrowheads="1"/>
            </p:cNvSpPr>
            <p:nvPr/>
          </p:nvSpPr>
          <p:spPr bwMode="auto">
            <a:xfrm flipV="1">
              <a:off x="6921" y="3492"/>
              <a:ext cx="131" cy="12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Rectangle 143"/>
            <p:cNvSpPr>
              <a:spLocks noChangeArrowheads="1"/>
            </p:cNvSpPr>
            <p:nvPr/>
          </p:nvSpPr>
          <p:spPr bwMode="auto">
            <a:xfrm flipV="1">
              <a:off x="7052" y="3492"/>
              <a:ext cx="132" cy="121"/>
            </a:xfrm>
            <a:prstGeom prst="rect">
              <a:avLst/>
            </a:prstGeom>
            <a:solidFill>
              <a:srgbClr val="99660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144"/>
            <p:cNvSpPr>
              <a:spLocks noChangeArrowheads="1"/>
            </p:cNvSpPr>
            <p:nvPr/>
          </p:nvSpPr>
          <p:spPr bwMode="auto">
            <a:xfrm flipV="1">
              <a:off x="6657" y="3492"/>
              <a:ext cx="132" cy="121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45"/>
          <p:cNvGrpSpPr>
            <a:grpSpLocks/>
          </p:cNvGrpSpPr>
          <p:nvPr userDrawn="1"/>
        </p:nvGrpSpPr>
        <p:grpSpPr bwMode="auto">
          <a:xfrm>
            <a:off x="13094852" y="6517020"/>
            <a:ext cx="1038321" cy="191776"/>
            <a:chOff x="6657" y="4103"/>
            <a:chExt cx="527" cy="121"/>
          </a:xfrm>
        </p:grpSpPr>
        <p:sp>
          <p:nvSpPr>
            <p:cNvPr id="12" name="Rectangle 146"/>
            <p:cNvSpPr>
              <a:spLocks noChangeArrowheads="1"/>
            </p:cNvSpPr>
            <p:nvPr/>
          </p:nvSpPr>
          <p:spPr bwMode="auto">
            <a:xfrm flipV="1">
              <a:off x="6789" y="4103"/>
              <a:ext cx="132" cy="121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" name="Rectangle 147"/>
            <p:cNvSpPr>
              <a:spLocks noChangeArrowheads="1"/>
            </p:cNvSpPr>
            <p:nvPr/>
          </p:nvSpPr>
          <p:spPr bwMode="auto">
            <a:xfrm flipV="1">
              <a:off x="6921" y="4103"/>
              <a:ext cx="131" cy="121"/>
            </a:xfrm>
            <a:prstGeom prst="rect">
              <a:avLst/>
            </a:prstGeom>
            <a:solidFill>
              <a:srgbClr val="99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" name="Rectangle 148"/>
            <p:cNvSpPr>
              <a:spLocks noChangeArrowheads="1"/>
            </p:cNvSpPr>
            <p:nvPr/>
          </p:nvSpPr>
          <p:spPr bwMode="auto">
            <a:xfrm flipV="1">
              <a:off x="7052" y="4103"/>
              <a:ext cx="132" cy="121"/>
            </a:xfrm>
            <a:prstGeom prst="rect">
              <a:avLst/>
            </a:prstGeom>
            <a:solidFill>
              <a:srgbClr val="0099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" name="Rectangle 149"/>
            <p:cNvSpPr>
              <a:spLocks noChangeArrowheads="1"/>
            </p:cNvSpPr>
            <p:nvPr/>
          </p:nvSpPr>
          <p:spPr bwMode="auto">
            <a:xfrm flipV="1">
              <a:off x="6657" y="4103"/>
              <a:ext cx="132" cy="121"/>
            </a:xfrm>
            <a:prstGeom prst="rect">
              <a:avLst/>
            </a:prstGeom>
            <a:solidFill>
              <a:srgbClr val="CC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150"/>
          <p:cNvGrpSpPr>
            <a:grpSpLocks/>
          </p:cNvGrpSpPr>
          <p:nvPr userDrawn="1"/>
        </p:nvGrpSpPr>
        <p:grpSpPr bwMode="auto">
          <a:xfrm>
            <a:off x="13094852" y="6775500"/>
            <a:ext cx="1038321" cy="191775"/>
            <a:chOff x="6657" y="4266"/>
            <a:chExt cx="527" cy="121"/>
          </a:xfrm>
        </p:grpSpPr>
        <p:sp>
          <p:nvSpPr>
            <p:cNvPr id="17" name="Rectangle 151"/>
            <p:cNvSpPr>
              <a:spLocks noChangeArrowheads="1"/>
            </p:cNvSpPr>
            <p:nvPr/>
          </p:nvSpPr>
          <p:spPr bwMode="auto">
            <a:xfrm flipV="1">
              <a:off x="6789" y="4266"/>
              <a:ext cx="132" cy="121"/>
            </a:xfrm>
            <a:prstGeom prst="rect">
              <a:avLst/>
            </a:prstGeom>
            <a:solidFill>
              <a:srgbClr val="99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" name="Rectangle 152"/>
            <p:cNvSpPr>
              <a:spLocks noChangeArrowheads="1"/>
            </p:cNvSpPr>
            <p:nvPr/>
          </p:nvSpPr>
          <p:spPr bwMode="auto">
            <a:xfrm flipV="1">
              <a:off x="6921" y="4266"/>
              <a:ext cx="131" cy="121"/>
            </a:xfrm>
            <a:prstGeom prst="rect">
              <a:avLst/>
            </a:prstGeom>
            <a:solidFill>
              <a:srgbClr val="0099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" name="Rectangle 153"/>
            <p:cNvSpPr>
              <a:spLocks noChangeArrowheads="1"/>
            </p:cNvSpPr>
            <p:nvPr/>
          </p:nvSpPr>
          <p:spPr bwMode="auto">
            <a:xfrm flipV="1">
              <a:off x="7052" y="4266"/>
              <a:ext cx="132" cy="121"/>
            </a:xfrm>
            <a:prstGeom prst="rect">
              <a:avLst/>
            </a:prstGeom>
            <a:solidFill>
              <a:srgbClr val="00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0" name="Rectangle 154"/>
            <p:cNvSpPr>
              <a:spLocks noChangeArrowheads="1"/>
            </p:cNvSpPr>
            <p:nvPr/>
          </p:nvSpPr>
          <p:spPr bwMode="auto">
            <a:xfrm flipV="1">
              <a:off x="6657" y="4266"/>
              <a:ext cx="132" cy="121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Group 155"/>
          <p:cNvGrpSpPr>
            <a:grpSpLocks/>
          </p:cNvGrpSpPr>
          <p:nvPr userDrawn="1"/>
        </p:nvGrpSpPr>
        <p:grpSpPr bwMode="auto">
          <a:xfrm>
            <a:off x="13094852" y="5806618"/>
            <a:ext cx="1038321" cy="191776"/>
            <a:chOff x="6657" y="3656"/>
            <a:chExt cx="527" cy="121"/>
          </a:xfrm>
        </p:grpSpPr>
        <p:sp>
          <p:nvSpPr>
            <p:cNvPr id="22" name="Rectangle 156"/>
            <p:cNvSpPr>
              <a:spLocks noChangeArrowheads="1"/>
            </p:cNvSpPr>
            <p:nvPr/>
          </p:nvSpPr>
          <p:spPr bwMode="auto">
            <a:xfrm flipV="1">
              <a:off x="6657" y="3656"/>
              <a:ext cx="132" cy="121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3" name="Rectangle 157"/>
            <p:cNvSpPr>
              <a:spLocks noChangeArrowheads="1"/>
            </p:cNvSpPr>
            <p:nvPr/>
          </p:nvSpPr>
          <p:spPr bwMode="auto">
            <a:xfrm flipV="1">
              <a:off x="6789" y="3656"/>
              <a:ext cx="132" cy="12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158"/>
            <p:cNvSpPr>
              <a:spLocks noChangeArrowheads="1"/>
            </p:cNvSpPr>
            <p:nvPr/>
          </p:nvSpPr>
          <p:spPr bwMode="auto">
            <a:xfrm flipV="1">
              <a:off x="6921" y="3656"/>
              <a:ext cx="131" cy="121"/>
            </a:xfrm>
            <a:prstGeom prst="rect">
              <a:avLst/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59"/>
            <p:cNvSpPr>
              <a:spLocks noChangeArrowheads="1"/>
            </p:cNvSpPr>
            <p:nvPr/>
          </p:nvSpPr>
          <p:spPr bwMode="auto">
            <a:xfrm flipV="1">
              <a:off x="7052" y="3656"/>
              <a:ext cx="132" cy="121"/>
            </a:xfrm>
            <a:prstGeom prst="rect">
              <a:avLst/>
            </a:prstGeom>
            <a:solidFill>
              <a:srgbClr val="08080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1" name="Group 160"/>
          <p:cNvGrpSpPr>
            <a:grpSpLocks/>
          </p:cNvGrpSpPr>
          <p:nvPr userDrawn="1"/>
        </p:nvGrpSpPr>
        <p:grpSpPr bwMode="auto">
          <a:xfrm>
            <a:off x="13094852" y="6258540"/>
            <a:ext cx="1038321" cy="191775"/>
            <a:chOff x="6657" y="3941"/>
            <a:chExt cx="527" cy="121"/>
          </a:xfrm>
        </p:grpSpPr>
        <p:sp>
          <p:nvSpPr>
            <p:cNvPr id="27" name="Rectangle 161"/>
            <p:cNvSpPr>
              <a:spLocks noChangeArrowheads="1"/>
            </p:cNvSpPr>
            <p:nvPr/>
          </p:nvSpPr>
          <p:spPr bwMode="auto">
            <a:xfrm flipV="1">
              <a:off x="6789" y="3941"/>
              <a:ext cx="132" cy="121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8" name="Rectangle 162"/>
            <p:cNvSpPr>
              <a:spLocks noChangeArrowheads="1"/>
            </p:cNvSpPr>
            <p:nvPr/>
          </p:nvSpPr>
          <p:spPr bwMode="auto">
            <a:xfrm flipV="1">
              <a:off x="6921" y="3941"/>
              <a:ext cx="131" cy="121"/>
            </a:xfrm>
            <a:prstGeom prst="rect">
              <a:avLst/>
            </a:prstGeom>
            <a:solidFill>
              <a:srgbClr val="66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9" name="Rectangle 163"/>
            <p:cNvSpPr>
              <a:spLocks noChangeArrowheads="1"/>
            </p:cNvSpPr>
            <p:nvPr/>
          </p:nvSpPr>
          <p:spPr bwMode="auto">
            <a:xfrm flipV="1">
              <a:off x="7052" y="3941"/>
              <a:ext cx="132" cy="121"/>
            </a:xfrm>
            <a:prstGeom prst="rect">
              <a:avLst/>
            </a:prstGeom>
            <a:solidFill>
              <a:srgbClr val="08080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164"/>
            <p:cNvSpPr>
              <a:spLocks noChangeArrowheads="1"/>
            </p:cNvSpPr>
            <p:nvPr/>
          </p:nvSpPr>
          <p:spPr bwMode="auto">
            <a:xfrm flipV="1">
              <a:off x="6657" y="3941"/>
              <a:ext cx="132" cy="121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6" name="Group 165"/>
          <p:cNvGrpSpPr>
            <a:grpSpLocks/>
          </p:cNvGrpSpPr>
          <p:nvPr userDrawn="1"/>
        </p:nvGrpSpPr>
        <p:grpSpPr bwMode="auto">
          <a:xfrm>
            <a:off x="13094852" y="7035647"/>
            <a:ext cx="1038321" cy="191775"/>
            <a:chOff x="6657" y="4430"/>
            <a:chExt cx="527" cy="121"/>
          </a:xfrm>
        </p:grpSpPr>
        <p:sp>
          <p:nvSpPr>
            <p:cNvPr id="32" name="Rectangle 166"/>
            <p:cNvSpPr>
              <a:spLocks noChangeArrowheads="1"/>
            </p:cNvSpPr>
            <p:nvPr/>
          </p:nvSpPr>
          <p:spPr bwMode="auto">
            <a:xfrm flipV="1">
              <a:off x="6789" y="4430"/>
              <a:ext cx="132" cy="12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3" name="Rectangle 167"/>
            <p:cNvSpPr>
              <a:spLocks noChangeArrowheads="1"/>
            </p:cNvSpPr>
            <p:nvPr/>
          </p:nvSpPr>
          <p:spPr bwMode="auto">
            <a:xfrm flipV="1">
              <a:off x="6921" y="4430"/>
              <a:ext cx="131" cy="121"/>
            </a:xfrm>
            <a:prstGeom prst="rect">
              <a:avLst/>
            </a:prstGeom>
            <a:solidFill>
              <a:srgbClr val="00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4" name="Rectangle 168"/>
            <p:cNvSpPr>
              <a:spLocks noChangeArrowheads="1"/>
            </p:cNvSpPr>
            <p:nvPr/>
          </p:nvSpPr>
          <p:spPr bwMode="auto">
            <a:xfrm flipV="1">
              <a:off x="7052" y="4430"/>
              <a:ext cx="132" cy="121"/>
            </a:xfrm>
            <a:prstGeom prst="rect">
              <a:avLst/>
            </a:prstGeom>
            <a:solidFill>
              <a:srgbClr val="08080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5" name="Rectangle 169"/>
            <p:cNvSpPr>
              <a:spLocks noChangeArrowheads="1"/>
            </p:cNvSpPr>
            <p:nvPr/>
          </p:nvSpPr>
          <p:spPr bwMode="auto">
            <a:xfrm flipV="1">
              <a:off x="6657" y="4430"/>
              <a:ext cx="132" cy="121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1" name="Group 170"/>
          <p:cNvGrpSpPr>
            <a:grpSpLocks/>
          </p:cNvGrpSpPr>
          <p:nvPr userDrawn="1"/>
        </p:nvGrpSpPr>
        <p:grpSpPr bwMode="auto">
          <a:xfrm>
            <a:off x="13094852" y="5286323"/>
            <a:ext cx="1038321" cy="193443"/>
            <a:chOff x="6657" y="3329"/>
            <a:chExt cx="527" cy="122"/>
          </a:xfrm>
        </p:grpSpPr>
        <p:sp>
          <p:nvSpPr>
            <p:cNvPr id="37" name="Rectangle 171"/>
            <p:cNvSpPr>
              <a:spLocks noChangeArrowheads="1"/>
            </p:cNvSpPr>
            <p:nvPr/>
          </p:nvSpPr>
          <p:spPr bwMode="auto">
            <a:xfrm flipV="1">
              <a:off x="6789" y="3329"/>
              <a:ext cx="132" cy="122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8" name="Rectangle 172"/>
            <p:cNvSpPr>
              <a:spLocks noChangeArrowheads="1"/>
            </p:cNvSpPr>
            <p:nvPr/>
          </p:nvSpPr>
          <p:spPr bwMode="auto">
            <a:xfrm flipV="1">
              <a:off x="6921" y="3329"/>
              <a:ext cx="131" cy="122"/>
            </a:xfrm>
            <a:prstGeom prst="rect">
              <a:avLst/>
            </a:prstGeom>
            <a:solidFill>
              <a:srgbClr val="99660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9" name="Rectangle 173"/>
            <p:cNvSpPr>
              <a:spLocks noChangeArrowheads="1"/>
            </p:cNvSpPr>
            <p:nvPr/>
          </p:nvSpPr>
          <p:spPr bwMode="auto">
            <a:xfrm flipV="1">
              <a:off x="7052" y="3329"/>
              <a:ext cx="132" cy="122"/>
            </a:xfrm>
            <a:prstGeom prst="rect">
              <a:avLst/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0" name="Rectangle 174"/>
            <p:cNvSpPr>
              <a:spLocks noChangeArrowheads="1"/>
            </p:cNvSpPr>
            <p:nvPr/>
          </p:nvSpPr>
          <p:spPr bwMode="auto">
            <a:xfrm flipV="1">
              <a:off x="6657" y="3329"/>
              <a:ext cx="132" cy="122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6" name="Group 175"/>
          <p:cNvGrpSpPr>
            <a:grpSpLocks/>
          </p:cNvGrpSpPr>
          <p:nvPr userDrawn="1"/>
        </p:nvGrpSpPr>
        <p:grpSpPr bwMode="auto">
          <a:xfrm>
            <a:off x="13094852" y="4832734"/>
            <a:ext cx="1038321" cy="191776"/>
            <a:chOff x="6657" y="3043"/>
            <a:chExt cx="527" cy="121"/>
          </a:xfrm>
        </p:grpSpPr>
        <p:sp>
          <p:nvSpPr>
            <p:cNvPr id="42" name="Rectangle 176"/>
            <p:cNvSpPr>
              <a:spLocks noChangeArrowheads="1"/>
            </p:cNvSpPr>
            <p:nvPr/>
          </p:nvSpPr>
          <p:spPr bwMode="auto">
            <a:xfrm flipV="1">
              <a:off x="6921" y="3043"/>
              <a:ext cx="131" cy="12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77"/>
            <p:cNvSpPr>
              <a:spLocks noChangeArrowheads="1"/>
            </p:cNvSpPr>
            <p:nvPr/>
          </p:nvSpPr>
          <p:spPr bwMode="auto">
            <a:xfrm flipV="1">
              <a:off x="7052" y="3043"/>
              <a:ext cx="132" cy="121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4" name="Rectangle 178"/>
            <p:cNvSpPr>
              <a:spLocks noChangeArrowheads="1"/>
            </p:cNvSpPr>
            <p:nvPr/>
          </p:nvSpPr>
          <p:spPr bwMode="auto">
            <a:xfrm flipV="1">
              <a:off x="6657" y="3043"/>
              <a:ext cx="132" cy="121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5" name="Rectangle 179"/>
            <p:cNvSpPr>
              <a:spLocks noChangeArrowheads="1"/>
            </p:cNvSpPr>
            <p:nvPr/>
          </p:nvSpPr>
          <p:spPr bwMode="auto">
            <a:xfrm flipV="1">
              <a:off x="6789" y="3043"/>
              <a:ext cx="132" cy="121"/>
            </a:xfrm>
            <a:prstGeom prst="rect">
              <a:avLst/>
            </a:prstGeom>
            <a:solidFill>
              <a:srgbClr val="66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1" name="Group 180"/>
          <p:cNvGrpSpPr>
            <a:grpSpLocks/>
          </p:cNvGrpSpPr>
          <p:nvPr userDrawn="1"/>
        </p:nvGrpSpPr>
        <p:grpSpPr bwMode="auto">
          <a:xfrm>
            <a:off x="13094852" y="4574255"/>
            <a:ext cx="1038321" cy="193443"/>
            <a:chOff x="6657" y="2881"/>
            <a:chExt cx="527" cy="121"/>
          </a:xfrm>
        </p:grpSpPr>
        <p:sp>
          <p:nvSpPr>
            <p:cNvPr id="47" name="Rectangle 181"/>
            <p:cNvSpPr>
              <a:spLocks noChangeArrowheads="1"/>
            </p:cNvSpPr>
            <p:nvPr/>
          </p:nvSpPr>
          <p:spPr bwMode="auto">
            <a:xfrm flipV="1">
              <a:off x="6921" y="2881"/>
              <a:ext cx="131" cy="121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8" name="Rectangle 182"/>
            <p:cNvSpPr>
              <a:spLocks noChangeArrowheads="1"/>
            </p:cNvSpPr>
            <p:nvPr/>
          </p:nvSpPr>
          <p:spPr bwMode="auto">
            <a:xfrm flipV="1">
              <a:off x="7052" y="2881"/>
              <a:ext cx="132" cy="121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" name="Rectangle 183"/>
            <p:cNvSpPr>
              <a:spLocks noChangeArrowheads="1"/>
            </p:cNvSpPr>
            <p:nvPr/>
          </p:nvSpPr>
          <p:spPr bwMode="auto">
            <a:xfrm flipV="1">
              <a:off x="6657" y="2881"/>
              <a:ext cx="132" cy="121"/>
            </a:xfrm>
            <a:prstGeom prst="rect">
              <a:avLst/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" name="Rectangle 184"/>
            <p:cNvSpPr>
              <a:spLocks noChangeArrowheads="1"/>
            </p:cNvSpPr>
            <p:nvPr/>
          </p:nvSpPr>
          <p:spPr bwMode="auto">
            <a:xfrm flipV="1">
              <a:off x="6789" y="2881"/>
              <a:ext cx="132" cy="121"/>
            </a:xfrm>
            <a:prstGeom prst="rect">
              <a:avLst/>
            </a:prstGeom>
            <a:solidFill>
              <a:srgbClr val="08080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" name="Rectangle 185"/>
          <p:cNvSpPr>
            <a:spLocks noChangeArrowheads="1"/>
          </p:cNvSpPr>
          <p:nvPr userDrawn="1"/>
        </p:nvSpPr>
        <p:spPr bwMode="auto">
          <a:xfrm>
            <a:off x="12881521" y="2378012"/>
            <a:ext cx="1471649" cy="2788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138" tIns="46067" rIns="92138" bIns="46067"/>
          <a:lstStyle/>
          <a:p>
            <a:pPr marL="359842" indent="-359842">
              <a:lnSpc>
                <a:spcPct val="120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华文细黑" pitchFamily="2" charset="-122"/>
                <a:ea typeface="华文细黑" pitchFamily="2" charset="-122"/>
                <a:cs typeface="SimSun" pitchFamily="2" charset="-122"/>
              </a:rPr>
              <a:t>配色参考方案：</a:t>
            </a:r>
          </a:p>
          <a:p>
            <a:pPr marL="359842" indent="-359842">
              <a:lnSpc>
                <a:spcPct val="120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华文细黑" pitchFamily="2" charset="-122"/>
                <a:ea typeface="华文细黑" pitchFamily="2" charset="-122"/>
                <a:cs typeface="SimSun" pitchFamily="2" charset="-122"/>
              </a:rPr>
              <a:t>建议同一页面内不超过四种颜色，以下是９组配色方案，同一页面内只选择一组使用。</a:t>
            </a:r>
          </a:p>
          <a:p>
            <a:pPr marL="359842" indent="-359842">
              <a:lnSpc>
                <a:spcPct val="120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华文细黑" pitchFamily="2" charset="-122"/>
                <a:ea typeface="华文细黑" pitchFamily="2" charset="-122"/>
                <a:cs typeface="SimSun" pitchFamily="2" charset="-122"/>
              </a:rPr>
              <a:t>（仅供参考）</a:t>
            </a:r>
          </a:p>
        </p:txBody>
      </p:sp>
      <p:sp>
        <p:nvSpPr>
          <p:cNvPr id="52" name="Rectangle 186"/>
          <p:cNvSpPr>
            <a:spLocks noChangeArrowheads="1"/>
          </p:cNvSpPr>
          <p:nvPr userDrawn="1"/>
        </p:nvSpPr>
        <p:spPr bwMode="auto">
          <a:xfrm>
            <a:off x="12881521" y="-65037"/>
            <a:ext cx="1471649" cy="88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138" tIns="46067" rIns="92138" bIns="46067"/>
          <a:lstStyle/>
          <a:p>
            <a:pPr marL="359842" indent="-359842">
              <a:lnSpc>
                <a:spcPct val="120000"/>
              </a:lnSpc>
              <a:spcBef>
                <a:spcPct val="20000"/>
              </a:spcBef>
              <a:buClr>
                <a:srgbClr val="990000"/>
              </a:buClr>
              <a:defRPr/>
            </a:pPr>
            <a:r>
              <a:rPr lang="zh-CN" altLang="en-US" sz="1300" dirty="0">
                <a:solidFill>
                  <a:srgbClr val="F8F8F8"/>
                </a:solidFill>
                <a:latin typeface="华文细黑" pitchFamily="2" charset="-122"/>
                <a:ea typeface="华文细黑" pitchFamily="2" charset="-122"/>
                <a:cs typeface="SimSun" pitchFamily="2" charset="-122"/>
              </a:rPr>
              <a:t>客户或者合作伙伴的标志放在右上角</a:t>
            </a:r>
            <a:r>
              <a:rPr lang="en-US" altLang="zh-CN" sz="1300" dirty="0">
                <a:solidFill>
                  <a:srgbClr val="F8F8F8"/>
                </a:solidFill>
                <a:latin typeface="华文细黑" pitchFamily="2" charset="-122"/>
                <a:ea typeface="华文细黑" pitchFamily="2" charset="-122"/>
                <a:cs typeface="SimSun" pitchFamily="2" charset="-122"/>
              </a:rPr>
              <a:t>.</a:t>
            </a:r>
          </a:p>
        </p:txBody>
      </p:sp>
      <p:sp>
        <p:nvSpPr>
          <p:cNvPr id="10" name="Rectangle 88"/>
          <p:cNvSpPr>
            <a:spLocks noGrp="1" noChangeArrowheads="1"/>
          </p:cNvSpPr>
          <p:nvPr>
            <p:ph type="title"/>
          </p:nvPr>
        </p:nvSpPr>
        <p:spPr bwMode="auto">
          <a:xfrm>
            <a:off x="819991" y="288496"/>
            <a:ext cx="11523203" cy="12006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956" tIns="47979" rIns="95956" bIns="47979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6469" y="438086"/>
            <a:ext cx="11283774" cy="646131"/>
          </a:xfrm>
          <a:prstGeom prst="rect">
            <a:avLst/>
          </a:prstGeom>
        </p:spPr>
        <p:txBody>
          <a:bodyPr lIns="96012" tIns="48006" rIns="96012" bIns="48006"/>
          <a:lstStyle>
            <a:lvl1pPr>
              <a:defRPr sz="3400">
                <a:solidFill>
                  <a:srgbClr val="99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标题</a:t>
            </a:r>
            <a:endParaRPr lang="en-US" dirty="0"/>
          </a:p>
        </p:txBody>
      </p:sp>
    </p:spTree>
  </p:cSld>
  <p:clrMapOvr>
    <a:masterClrMapping/>
  </p:clrMapOvr>
  <p:transition advClick="0" advTm="8000"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0002" y="420295"/>
            <a:ext cx="10961544" cy="900513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2042" rIns="84086" bIns="42042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zh-CN" altLang="en-US" kern="1200" dirty="0">
                <a:latin typeface="+mj-lt"/>
                <a:ea typeface="Arial Unicode MS" pitchFamily="34" charset="-122"/>
                <a:cs typeface="Times New Roman" pitchFamily="18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00415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20149" y="353810"/>
            <a:ext cx="10979005" cy="7980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6012" tIns="48006" rIns="96012" bIns="48006" numCol="1" anchor="ctr" anchorCtr="0" compatLnSpc="1">
            <a:prstTxWarp prst="textNoShape">
              <a:avLst/>
            </a:prstTxWarp>
          </a:bodyPr>
          <a:lstStyle>
            <a:lvl1pPr marL="0" indent="0">
              <a:buFont typeface="Arial" pitchFamily="34" charset="0"/>
              <a:buNone/>
              <a:defRPr lang="zh-CN" altLang="en-US" sz="4200" b="0" dirty="0">
                <a:solidFill>
                  <a:schemeClr val="tx2"/>
                </a:solidFill>
                <a:latin typeface="FrutigerNext LT Light" pitchFamily="34" charset="0"/>
                <a:ea typeface="黑体" pitchFamily="49" charset="-122"/>
              </a:defRPr>
            </a:lvl1pPr>
          </a:lstStyle>
          <a:p>
            <a:pPr lvl="0"/>
            <a:r>
              <a:rPr lang="en-US" altLang="zh-CN" dirty="0" smtClean="0"/>
              <a:t>HEADLINE TEXT TO BE PLACED</a:t>
            </a:r>
            <a:endParaRPr lang="zh-CN" alt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1389132" y="6453382"/>
            <a:ext cx="1414056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baseline="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система – гибкий бизнес</a:t>
            </a:r>
            <a:endParaRPr lang="zh-CN" altLang="en-US" sz="1000" b="1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0507846" y="6424717"/>
            <a:ext cx="600735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 algn="r">
              <a:buNone/>
            </a:pPr>
            <a:r>
              <a:rPr lang="ru-RU" altLang="zh-CN" sz="1200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Простая </a:t>
            </a:r>
            <a:endParaRPr lang="zh-CN" altLang="en-US" sz="1000" b="1" baseline="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4991" y="359035"/>
            <a:ext cx="11388204" cy="581955"/>
          </a:xfrm>
          <a:prstGeom prst="rect">
            <a:avLst/>
          </a:prstGeom>
        </p:spPr>
        <p:txBody>
          <a:bodyPr lIns="91427" tIns="0" rIns="0" bIns="0"/>
          <a:lstStyle>
            <a:lvl1pPr>
              <a:defRPr lang="zh-CN" altLang="en-US" sz="378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900483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6.wmf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7.wmf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6.wmf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Keynote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94" y="-62833"/>
            <a:ext cx="12801600" cy="726690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1389132" y="6453382"/>
            <a:ext cx="1414056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baseline="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>
              <a:buNone/>
            </a:pP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система – гибкий бизнес</a:t>
            </a:r>
            <a:endParaRPr lang="zh-CN" altLang="en-US" sz="1000" b="1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0507846" y="6424717"/>
            <a:ext cx="600735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endParaRPr lang="ru-RU" altLang="zh-CN" sz="1200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  <a:p>
            <a:pPr algn="r">
              <a:buNone/>
            </a:pPr>
            <a:r>
              <a:rPr lang="ru-RU" altLang="zh-CN" sz="1200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ru-RU" altLang="zh-CN" sz="1000" b="1" baseline="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Arial" pitchFamily="34" charset="0"/>
              </a:rPr>
              <a:t>Простая </a:t>
            </a:r>
            <a:endParaRPr lang="zh-CN" altLang="en-US" sz="1000" b="1" baseline="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43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5pPr>
      <a:lvl6pPr marL="553869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6pPr>
      <a:lvl7pPr marL="1107737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7pPr>
      <a:lvl8pPr marL="1661604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8pPr>
      <a:lvl9pPr marL="2215472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15400" indent="-415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00034" indent="-3461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84671" indent="-2769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38539" indent="-2769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92407" indent="-2769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276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143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54012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80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3869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07737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61604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15472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9341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210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77078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947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hcc16x9-06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11434"/>
            <a:ext cx="12803188" cy="718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9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640031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21" indent="-480021" algn="l" defTabSz="640031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48" indent="-400018" algn="l" defTabSz="640031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72" indent="-320015" algn="l" defTabSz="640031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103" indent="-320015" algn="l" defTabSz="64003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134" indent="-320015" algn="l" defTabSz="640031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162" indent="-320015" algn="l" defTabSz="64003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192" indent="-320015" algn="l" defTabSz="64003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223" indent="-320015" algn="l" defTabSz="64003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250" indent="-320015" algn="l" defTabSz="640031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31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59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89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119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146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177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207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236" algn="l" defTabSz="640031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 bwMode="auto">
          <a:xfrm>
            <a:off x="6668" y="0"/>
            <a:ext cx="12796520" cy="720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38" tIns="64019" rIns="128038" bIns="64019" numCol="1" rtlCol="0" anchor="t" anchorCtr="0" compatLnSpc="1">
            <a:prstTxWarp prst="textNoShape">
              <a:avLst/>
            </a:prstTxWarp>
          </a:bodyPr>
          <a:lstStyle/>
          <a:p>
            <a:pPr defTabSz="1280376">
              <a:buClr>
                <a:srgbClr val="CC9900"/>
              </a:buClr>
              <a:buFont typeface="Wingdings" pitchFamily="2" charset="2"/>
              <a:buChar char="n"/>
            </a:pPr>
            <a:endParaRPr lang="zh-CN" altLang="en-US" sz="2500" dirty="0" smtClean="0">
              <a:solidFill>
                <a:srgbClr val="000000"/>
              </a:solidFill>
              <a:ea typeface="宋体" charset="-122"/>
            </a:endParaRPr>
          </a:p>
        </p:txBody>
      </p:sp>
      <p:grpSp>
        <p:nvGrpSpPr>
          <p:cNvPr id="2" name="组合 3"/>
          <p:cNvGrpSpPr/>
          <p:nvPr userDrawn="1"/>
        </p:nvGrpSpPr>
        <p:grpSpPr>
          <a:xfrm>
            <a:off x="0" y="7126254"/>
            <a:ext cx="12803188" cy="77821"/>
            <a:chOff x="0" y="5087938"/>
            <a:chExt cx="9144000" cy="55562"/>
          </a:xfrm>
        </p:grpSpPr>
        <p:pic>
          <p:nvPicPr>
            <p:cNvPr id="5" name="Picture 2" descr="E:\01 日常工作\10 多媒体\PPT内部汇报用模板\红条.jpg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 r="5813"/>
            <a:stretch>
              <a:fillRect/>
            </a:stretch>
          </p:blipFill>
          <p:spPr bwMode="auto">
            <a:xfrm>
              <a:off x="0" y="5087938"/>
              <a:ext cx="8616950" cy="55562"/>
            </a:xfrm>
            <a:prstGeom prst="rect">
              <a:avLst/>
            </a:prstGeom>
            <a:noFill/>
          </p:spPr>
        </p:pic>
        <p:pic>
          <p:nvPicPr>
            <p:cNvPr id="6" name="Picture 2" descr="E:\01 日常工作\10 多媒体\PPT内部汇报用模板\红条.jpg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 r="5813"/>
            <a:stretch>
              <a:fillRect/>
            </a:stretch>
          </p:blipFill>
          <p:spPr bwMode="auto">
            <a:xfrm>
              <a:off x="527050" y="5087938"/>
              <a:ext cx="8616950" cy="55562"/>
            </a:xfrm>
            <a:prstGeom prst="rect">
              <a:avLst/>
            </a:prstGeom>
            <a:noFill/>
          </p:spPr>
        </p:pic>
      </p:grpSp>
      <p:pic>
        <p:nvPicPr>
          <p:cNvPr id="8" name="Picture 2" descr="C:\Users\z00124665\Desktop\HW LOGO(横版）.png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0594287" y="6566005"/>
            <a:ext cx="1750429" cy="426522"/>
          </a:xfrm>
          <a:prstGeom prst="rect">
            <a:avLst/>
          </a:prstGeom>
          <a:noFill/>
        </p:spPr>
      </p:pic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257258" y="6828796"/>
            <a:ext cx="380924" cy="274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1280376" eaLnBrk="0" hangingPunct="0">
              <a:lnSpc>
                <a:spcPct val="85000"/>
              </a:lnSpc>
              <a:defRPr/>
            </a:pPr>
            <a:fld id="{F350CB96-EF0E-44F1-90D2-2D2DCEB1810F}" type="slidenum">
              <a:rPr lang="de-DE" altLang="zh-CN" sz="1300" smtClean="0">
                <a:solidFill>
                  <a:srgbClr val="FFFFFF">
                    <a:lumMod val="65000"/>
                  </a:srgbClr>
                </a:solidFill>
                <a:latin typeface="FrutigerNext LT Medium"/>
                <a:ea typeface="华文细黑"/>
              </a:rPr>
              <a:pPr defTabSz="1280376" eaLnBrk="0" hangingPunct="0">
                <a:lnSpc>
                  <a:spcPct val="85000"/>
                </a:lnSpc>
                <a:defRPr/>
              </a:pPr>
              <a:t>‹#›</a:t>
            </a:fld>
            <a:endParaRPr lang="en-GB" altLang="zh-CN" sz="1300" dirty="0">
              <a:solidFill>
                <a:srgbClr val="FFFFFF">
                  <a:lumMod val="65000"/>
                </a:srgbClr>
              </a:solidFill>
              <a:latin typeface="FrutigerNext LT Medium"/>
              <a:ea typeface="华文细黑"/>
            </a:endParaRPr>
          </a:p>
        </p:txBody>
      </p:sp>
      <p:pic>
        <p:nvPicPr>
          <p:cNvPr id="10" name="Picture 2" descr="C:\Users\z00124665\Desktop\图形1.wmf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1226" y="6810078"/>
            <a:ext cx="3718703" cy="169428"/>
          </a:xfrm>
          <a:prstGeom prst="rect">
            <a:avLst/>
          </a:prstGeom>
          <a:noFill/>
        </p:spPr>
      </p:pic>
      <p:pic>
        <p:nvPicPr>
          <p:cNvPr id="11" name="Picture 2" descr="C:\Users\z00124665\Desktop\A BETTER WAY SOLUTIONS.wmf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795275" y="248219"/>
            <a:ext cx="4578918" cy="12755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5" r:id="rId4"/>
    <p:sldLayoutId id="2147483766" r:id="rId5"/>
    <p:sldLayoutId id="2147483767" r:id="rId6"/>
    <p:sldLayoutId id="2147483768" r:id="rId7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5pPr>
      <a:lvl6pPr marL="640188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1280376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920563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2560752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480140" indent="-480140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rgbClr val="808080"/>
        </a:buClr>
        <a:buSzPct val="60000"/>
        <a:buFont typeface="Wingdings" pitchFamily="2" charset="2"/>
        <a:buChar char="l"/>
        <a:defRPr sz="3400" b="1">
          <a:solidFill>
            <a:schemeClr val="bg1"/>
          </a:solidFill>
          <a:latin typeface="FrutigerNext LT Regular" pitchFamily="34" charset="0"/>
          <a:ea typeface="黑体" pitchFamily="49" charset="-122"/>
          <a:cs typeface="+mn-cs"/>
        </a:defRPr>
      </a:lvl1pPr>
      <a:lvl2pPr marL="1040305" indent="-400118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itchFamily="2" charset="2"/>
        <a:buChar char="p"/>
        <a:defRPr>
          <a:solidFill>
            <a:schemeClr val="bg1"/>
          </a:solidFill>
          <a:latin typeface="+mn-lt"/>
          <a:ea typeface="+mn-ea"/>
          <a:cs typeface="+mn-cs"/>
        </a:defRPr>
      </a:lvl2pPr>
      <a:lvl3pPr marL="1600470" indent="-320095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itchFamily="2" charset="2"/>
        <a:buChar char="n"/>
        <a:defRPr sz="2200">
          <a:solidFill>
            <a:schemeClr val="bg1"/>
          </a:solidFill>
          <a:latin typeface="FrutigerNext LT Regular" pitchFamily="34" charset="0"/>
          <a:ea typeface="+mn-ea"/>
          <a:cs typeface="+mn-cs"/>
        </a:defRPr>
      </a:lvl3pPr>
      <a:lvl4pPr marL="2240658" indent="-320095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–"/>
        <a:defRPr sz="2000">
          <a:solidFill>
            <a:schemeClr val="bg1"/>
          </a:solidFill>
          <a:latin typeface="FrutigerNext LT Regular" pitchFamily="34" charset="0"/>
          <a:ea typeface="+mn-ea"/>
          <a:cs typeface="+mn-cs"/>
        </a:defRPr>
      </a:lvl4pPr>
      <a:lvl5pPr marL="2880846" indent="-320095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Font typeface="Arial" pitchFamily="34" charset="0"/>
        <a:buChar char="~"/>
        <a:defRPr sz="1700">
          <a:solidFill>
            <a:schemeClr val="bg1"/>
          </a:solidFill>
          <a:latin typeface="FrutigerNext LT Regular" pitchFamily="34" charset="0"/>
          <a:ea typeface="+mn-ea"/>
          <a:cs typeface="+mn-cs"/>
        </a:defRPr>
      </a:lvl5pPr>
      <a:lvl6pPr marL="3521033" indent="-32009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6pPr>
      <a:lvl7pPr marL="4161221" indent="-32009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7pPr>
      <a:lvl8pPr marL="4801409" indent="-32009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8pPr>
      <a:lvl9pPr marL="5441597" indent="-32009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188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376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563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752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940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1127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1314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1502" algn="l" defTabSz="12803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 bwMode="auto">
          <a:xfrm>
            <a:off x="6668" y="0"/>
            <a:ext cx="12796520" cy="720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43" tIns="64022" rIns="128043" bIns="64022" numCol="1" rtlCol="0" anchor="t" anchorCtr="0" compatLnSpc="1">
            <a:prstTxWarp prst="textNoShape">
              <a:avLst/>
            </a:prstTxWarp>
          </a:bodyPr>
          <a:lstStyle/>
          <a:p>
            <a:pPr defTabSz="1280434">
              <a:buClr>
                <a:srgbClr val="CC9900"/>
              </a:buClr>
              <a:buFont typeface="Wingdings" pitchFamily="2" charset="2"/>
              <a:buChar char="n"/>
            </a:pPr>
            <a:endParaRPr lang="zh-CN" altLang="en-US" sz="2500" smtClean="0">
              <a:solidFill>
                <a:srgbClr val="000000"/>
              </a:solidFill>
              <a:ea typeface="宋体" charset="-122"/>
            </a:endParaRPr>
          </a:p>
        </p:txBody>
      </p:sp>
      <p:grpSp>
        <p:nvGrpSpPr>
          <p:cNvPr id="2" name="组合 3"/>
          <p:cNvGrpSpPr/>
          <p:nvPr userDrawn="1"/>
        </p:nvGrpSpPr>
        <p:grpSpPr>
          <a:xfrm>
            <a:off x="0" y="7126254"/>
            <a:ext cx="12803188" cy="77821"/>
            <a:chOff x="0" y="5087938"/>
            <a:chExt cx="9144000" cy="55562"/>
          </a:xfrm>
        </p:grpSpPr>
        <p:pic>
          <p:nvPicPr>
            <p:cNvPr id="5" name="Picture 2" descr="E:\01 日常工作\10 多媒体\PPT内部汇报用模板\红条.jpg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 r="5813"/>
            <a:stretch>
              <a:fillRect/>
            </a:stretch>
          </p:blipFill>
          <p:spPr bwMode="auto">
            <a:xfrm>
              <a:off x="0" y="5087938"/>
              <a:ext cx="8616950" cy="55562"/>
            </a:xfrm>
            <a:prstGeom prst="rect">
              <a:avLst/>
            </a:prstGeom>
            <a:noFill/>
          </p:spPr>
        </p:pic>
        <p:pic>
          <p:nvPicPr>
            <p:cNvPr id="6" name="Picture 2" descr="E:\01 日常工作\10 多媒体\PPT内部汇报用模板\红条.jpg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 r="5813"/>
            <a:stretch>
              <a:fillRect/>
            </a:stretch>
          </p:blipFill>
          <p:spPr bwMode="auto">
            <a:xfrm>
              <a:off x="527050" y="5087938"/>
              <a:ext cx="8616950" cy="55562"/>
            </a:xfrm>
            <a:prstGeom prst="rect">
              <a:avLst/>
            </a:prstGeom>
            <a:noFill/>
          </p:spPr>
        </p:pic>
      </p:grpSp>
      <p:pic>
        <p:nvPicPr>
          <p:cNvPr id="8" name="Picture 2" descr="C:\Users\z00124665\Desktop\HW LOGO(横版）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0594286" y="6566005"/>
            <a:ext cx="1750429" cy="426522"/>
          </a:xfrm>
          <a:prstGeom prst="rect">
            <a:avLst/>
          </a:prstGeom>
          <a:noFill/>
        </p:spPr>
      </p:pic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257257" y="6828794"/>
            <a:ext cx="380924" cy="274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1280434" eaLnBrk="0" hangingPunct="0">
              <a:lnSpc>
                <a:spcPct val="85000"/>
              </a:lnSpc>
              <a:defRPr/>
            </a:pPr>
            <a:fld id="{F350CB96-EF0E-44F1-90D2-2D2DCEB1810F}" type="slidenum">
              <a:rPr lang="de-DE" altLang="zh-CN" sz="1300" smtClean="0">
                <a:solidFill>
                  <a:srgbClr val="FFFFFF">
                    <a:lumMod val="65000"/>
                  </a:srgbClr>
                </a:solidFill>
                <a:latin typeface="FrutigerNext LT Medium"/>
                <a:ea typeface="华文细黑"/>
              </a:rPr>
              <a:pPr defTabSz="1280434" eaLnBrk="0" hangingPunct="0">
                <a:lnSpc>
                  <a:spcPct val="85000"/>
                </a:lnSpc>
                <a:defRPr/>
              </a:pPr>
              <a:t>‹#›</a:t>
            </a:fld>
            <a:endParaRPr lang="en-GB" altLang="zh-CN" sz="1300" dirty="0">
              <a:solidFill>
                <a:srgbClr val="FFFFFF">
                  <a:lumMod val="65000"/>
                </a:srgbClr>
              </a:solidFill>
              <a:latin typeface="FrutigerNext LT Medium"/>
              <a:ea typeface="华文细黑"/>
            </a:endParaRPr>
          </a:p>
        </p:txBody>
      </p:sp>
      <p:pic>
        <p:nvPicPr>
          <p:cNvPr id="10" name="Picture 2" descr="C:\Users\z00124665\Desktop\图形1.wmf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1225" y="6810077"/>
            <a:ext cx="3718703" cy="169428"/>
          </a:xfrm>
          <a:prstGeom prst="rect">
            <a:avLst/>
          </a:prstGeom>
          <a:noFill/>
        </p:spPr>
      </p:pic>
      <p:pic>
        <p:nvPicPr>
          <p:cNvPr id="11" name="Picture 2" descr="C:\Users\z00124665\Desktop\A BETTER WAY SOLUTIONS.wmf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95275" y="248218"/>
            <a:ext cx="4578918" cy="12755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4" r:id="rId3"/>
    <p:sldLayoutId id="2147483775" r:id="rId4"/>
    <p:sldLayoutId id="2147483776" r:id="rId5"/>
    <p:sldLayoutId id="2147483777" r:id="rId6"/>
  </p:sldLayoutIdLst>
  <p:transition advClick="0" advTm="8000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黑体" pitchFamily="49" charset="-122"/>
          <a:cs typeface="宋体" charset="-122"/>
        </a:defRPr>
      </a:lvl5pPr>
      <a:lvl6pPr marL="640217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6pPr>
      <a:lvl7pPr marL="1280434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7pPr>
      <a:lvl8pPr marL="1920651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8pPr>
      <a:lvl9pPr marL="2560869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990000"/>
          </a:solidFill>
          <a:latin typeface="FrutigerNext LT Medium" pitchFamily="34" charset="0"/>
          <a:ea typeface="华文细黑" pitchFamily="2" charset="-122"/>
          <a:cs typeface="宋体" charset="-122"/>
        </a:defRPr>
      </a:lvl9pPr>
    </p:titleStyle>
    <p:bodyStyle>
      <a:lvl1pPr marL="480163" indent="-480163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rgbClr val="808080"/>
        </a:buClr>
        <a:buSzPct val="60000"/>
        <a:buFont typeface="Wingdings" pitchFamily="2" charset="2"/>
        <a:buChar char="l"/>
        <a:defRPr sz="3400" b="1">
          <a:solidFill>
            <a:schemeClr val="bg1"/>
          </a:solidFill>
          <a:latin typeface="FrutigerNext LT Regular" pitchFamily="34" charset="0"/>
          <a:ea typeface="黑体" pitchFamily="49" charset="-122"/>
          <a:cs typeface="+mn-cs"/>
        </a:defRPr>
      </a:lvl1pPr>
      <a:lvl2pPr marL="1040353" indent="-400136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itchFamily="2" charset="2"/>
        <a:buChar char="p"/>
        <a:defRPr>
          <a:solidFill>
            <a:schemeClr val="bg1"/>
          </a:solidFill>
          <a:latin typeface="+mn-lt"/>
          <a:ea typeface="+mn-ea"/>
          <a:cs typeface="+mn-cs"/>
        </a:defRPr>
      </a:lvl2pPr>
      <a:lvl3pPr marL="1600543" indent="-320109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SzPct val="50000"/>
        <a:buFont typeface="Wingdings" pitchFamily="2" charset="2"/>
        <a:buChar char="n"/>
        <a:defRPr sz="2200">
          <a:solidFill>
            <a:schemeClr val="bg1"/>
          </a:solidFill>
          <a:latin typeface="FrutigerNext LT Regular" pitchFamily="34" charset="0"/>
          <a:ea typeface="+mn-ea"/>
          <a:cs typeface="+mn-cs"/>
        </a:defRPr>
      </a:lvl3pPr>
      <a:lvl4pPr marL="2240760" indent="-320109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–"/>
        <a:defRPr sz="2000">
          <a:solidFill>
            <a:schemeClr val="bg1"/>
          </a:solidFill>
          <a:latin typeface="FrutigerNext LT Regular" pitchFamily="34" charset="0"/>
          <a:ea typeface="+mn-ea"/>
          <a:cs typeface="+mn-cs"/>
        </a:defRPr>
      </a:lvl4pPr>
      <a:lvl5pPr marL="2880977" indent="-320109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Font typeface="Arial" pitchFamily="34" charset="0"/>
        <a:buChar char="~"/>
        <a:defRPr sz="1700">
          <a:solidFill>
            <a:schemeClr val="bg1"/>
          </a:solidFill>
          <a:latin typeface="FrutigerNext LT Regular" pitchFamily="34" charset="0"/>
          <a:ea typeface="+mn-ea"/>
          <a:cs typeface="+mn-cs"/>
        </a:defRPr>
      </a:lvl5pPr>
      <a:lvl6pPr marL="3521194" indent="-32010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6pPr>
      <a:lvl7pPr marL="4161412" indent="-32010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7pPr>
      <a:lvl8pPr marL="4801629" indent="-32010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8pPr>
      <a:lvl9pPr marL="5441846" indent="-32010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217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434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651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869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1086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1303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1520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1737" algn="l" defTabSz="1280434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Keynote-05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794" y="-62833"/>
            <a:ext cx="12801600" cy="726690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4" r:id="rId12"/>
    <p:sldLayoutId id="2147483815" r:id="rId13"/>
    <p:sldLayoutId id="2147483816" r:id="rId14"/>
    <p:sldLayoutId id="2147483818" r:id="rId15"/>
    <p:sldLayoutId id="2147483821" r:id="rId16"/>
    <p:sldLayoutId id="2147483822" r:id="rId1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5pPr>
      <a:lvl6pPr marL="553869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6pPr>
      <a:lvl7pPr marL="1107737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7pPr>
      <a:lvl8pPr marL="1661604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8pPr>
      <a:lvl9pPr marL="2215472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15400" indent="-415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00034" indent="-3461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84671" indent="-2769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38539" indent="-2769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92407" indent="-2769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276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143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54012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80" indent="-276935" algn="l" defTabSz="11077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3869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07737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61604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15472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9341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210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77078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947" algn="l" defTabSz="110773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894448" y="5788016"/>
            <a:ext cx="10730534" cy="484760"/>
          </a:xfrm>
          <a:prstGeom prst="rect">
            <a:avLst/>
          </a:prstGeom>
          <a:noFill/>
        </p:spPr>
        <p:txBody>
          <a:bodyPr wrap="square" lIns="114312" tIns="57156" rIns="114312" bIns="57156" rtlCol="0">
            <a:spAutoFit/>
          </a:bodyPr>
          <a:lstStyle/>
          <a:p>
            <a:pPr defTabSz="761860"/>
            <a:r>
              <a:rPr kumimoji="1" lang="en-US" altLang="zh-CN" sz="2400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Arial Unicode MS" pitchFamily="34" charset="-122"/>
                <a:cs typeface="Arial" pitchFamily="34" charset="0"/>
              </a:rPr>
              <a:t>Huawei IT/DC Solution Department</a:t>
            </a:r>
            <a:endParaRPr kumimoji="1" lang="zh-CN" altLang="en-US" sz="2400" b="1" dirty="0">
              <a:gradFill>
                <a:gsLst>
                  <a:gs pos="49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ea typeface="Arial Unicode MS" pitchFamily="34" charset="-122"/>
              <a:cs typeface="Arial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4448" y="4268267"/>
            <a:ext cx="10105896" cy="637069"/>
          </a:xfrm>
          <a:prstGeom prst="rect">
            <a:avLst/>
          </a:prstGeom>
          <a:noFill/>
        </p:spPr>
        <p:txBody>
          <a:bodyPr wrap="square" lIns="82269" tIns="41134" rIns="82269" bIns="41134" rtlCol="0">
            <a:spAutoFit/>
          </a:bodyPr>
          <a:lstStyle/>
          <a:p>
            <a:r>
              <a:rPr lang="ru-RU" altLang="zh-CN" sz="3600" b="1" dirty="0" smtClean="0">
                <a:gradFill>
                  <a:gsLst>
                    <a:gs pos="61000">
                      <a:srgbClr val="66FFFF"/>
                    </a:gs>
                    <a:gs pos="0">
                      <a:srgbClr val="00B0F0"/>
                    </a:gs>
                  </a:gsLst>
                  <a:lin ang="16200000" scaled="1"/>
                </a:gradFill>
                <a:latin typeface="Calibri" pitchFamily="34" charset="0"/>
                <a:ea typeface="Arial Unicode MS" pitchFamily="34" charset="-122"/>
                <a:cs typeface="Arial" pitchFamily="34" charset="0"/>
                <a:sym typeface="Arial"/>
              </a:rPr>
              <a:t>Будущее </a:t>
            </a:r>
            <a:r>
              <a:rPr lang="ru-RU" altLang="zh-CN" sz="3600" b="1" dirty="0" smtClean="0">
                <a:gradFill>
                  <a:gsLst>
                    <a:gs pos="61000">
                      <a:srgbClr val="66FFFF"/>
                    </a:gs>
                    <a:gs pos="0">
                      <a:srgbClr val="00B0F0"/>
                    </a:gs>
                  </a:gsLst>
                  <a:lin ang="16200000" scaled="1"/>
                </a:gradFill>
                <a:latin typeface="Calibri" pitchFamily="34" charset="0"/>
                <a:ea typeface="Arial Unicode MS" pitchFamily="34" charset="-122"/>
                <a:cs typeface="Arial" pitchFamily="34" charset="0"/>
                <a:sym typeface="Arial"/>
              </a:rPr>
              <a:t>облачных вычислений</a:t>
            </a:r>
            <a:endParaRPr lang="ru-RU" altLang="zh-CN" sz="3600" b="1" dirty="0" smtClean="0">
              <a:gradFill>
                <a:gsLst>
                  <a:gs pos="61000">
                    <a:srgbClr val="66FFFF"/>
                  </a:gs>
                  <a:gs pos="0">
                    <a:srgbClr val="00B0F0"/>
                  </a:gs>
                </a:gsLst>
                <a:lin ang="16200000" scaled="1"/>
              </a:gradFill>
              <a:latin typeface="Calibri" pitchFamily="34" charset="0"/>
              <a:ea typeface="Arial Unicode MS" pitchFamily="34" charset="-122"/>
              <a:cs typeface="Arial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263843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384" y="618421"/>
            <a:ext cx="10979005" cy="798003"/>
          </a:xfrm>
        </p:spPr>
        <p:txBody>
          <a:bodyPr/>
          <a:lstStyle/>
          <a:p>
            <a:r>
              <a:rPr lang="ru-RU" altLang="en-US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Домашний компьютер 2004 г. </a:t>
            </a:r>
            <a:br>
              <a:rPr lang="ru-RU" altLang="en-US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en-US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представлении </a:t>
            </a:r>
            <a:r>
              <a:rPr lang="en-US" altLang="en-US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</a:t>
            </a:r>
            <a:r>
              <a:rPr lang="ru-RU" altLang="en-US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1954 г. </a:t>
            </a:r>
            <a:r>
              <a:rPr lang="en-US" altLang="en-US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https://shalaginov.files.wordpress.com/2014/12/picture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399" y="1416424"/>
            <a:ext cx="7028974" cy="529916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6555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 кита ИКТ</a:t>
            </a:r>
            <a:endParaRPr lang="en-US" sz="66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37616" y="1480350"/>
            <a:ext cx="77781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541338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1338" algn="l"/>
              </a:tabLst>
            </a:pPr>
            <a:r>
              <a:rPr lang="en-US" sz="40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sz="4000" i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40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endParaRPr lang="en-US" sz="40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40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b="1" i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Computing Intelligence </a:t>
            </a:r>
            <a:r>
              <a:rPr lang="en-US" sz="40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40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 </a:t>
            </a:r>
            <a:r>
              <a:rPr lang="ru-RU" sz="40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Вычислений</a:t>
            </a:r>
            <a:endParaRPr lang="en-US" sz="40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4000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Bandwidth – </a:t>
            </a:r>
            <a:r>
              <a:rPr lang="ru-RU" sz="40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Полоса </a:t>
            </a:r>
            <a:r>
              <a:rPr lang="en-US" sz="40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40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пропускная способность сети</a:t>
            </a:r>
            <a:r>
              <a:rPr lang="en-US" sz="40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4000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03" y="1480350"/>
            <a:ext cx="3794841" cy="53677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15" y="2264975"/>
            <a:ext cx="2577474" cy="200185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915" y="4420461"/>
            <a:ext cx="2577474" cy="190509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9779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114" y="680192"/>
            <a:ext cx="10979005" cy="798003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Рост объема данных: 70</a:t>
            </a:r>
            <a:r>
              <a:rPr lang="ru-RU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 в год, </a:t>
            </a:r>
            <a:r>
              <a:rPr lang="ru-RU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х2 каждые </a:t>
            </a:r>
            <a:r>
              <a:rPr lang="ru-RU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месяцев. </a:t>
            </a:r>
            <a:br>
              <a:rPr lang="ru-RU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545" y="1412207"/>
            <a:ext cx="6895027" cy="52634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8901954" y="2148173"/>
            <a:ext cx="31566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8800" b="1" dirty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3 м</a:t>
            </a:r>
            <a:r>
              <a:rPr lang="ru-RU" altLang="en-US" sz="8800" b="1" baseline="30000" dirty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3</a:t>
            </a:r>
            <a:r>
              <a:rPr lang="ru-RU" altLang="en-US" sz="8800" b="1" dirty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/с</a:t>
            </a:r>
            <a:endParaRPr lang="en-US" altLang="en-US" sz="8800" b="1" dirty="0">
              <a:solidFill>
                <a:srgbClr val="FFFF99"/>
              </a:solidFill>
              <a:latin typeface="Calibri" panose="020F0502020204030204" pitchFamily="34" charset="0"/>
              <a:ea typeface="黑体" pitchFamily="49" charset="-122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01954" y="3675406"/>
            <a:ext cx="37562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Скорость роста суммарной площади чипов в системах хранения…</a:t>
            </a:r>
          </a:p>
        </p:txBody>
      </p:sp>
    </p:spTree>
    <p:extLst>
      <p:ext uri="{BB962C8B-B14F-4D97-AF65-F5344CB8AC3E}">
        <p14:creationId xmlns:p14="http://schemas.microsoft.com/office/powerpoint/2010/main" val="57134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1278099"/>
            <a:ext cx="11923059" cy="798003"/>
          </a:xfrm>
        </p:spPr>
        <p:txBody>
          <a:bodyPr/>
          <a:lstStyle/>
          <a:p>
            <a:pPr algn="l"/>
            <a:r>
              <a:rPr lang="en-US" altLang="en-US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Quantified Self</a:t>
            </a:r>
            <a:r>
              <a:rPr lang="ru-RU" altLang="en-US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en-US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QS</a:t>
            </a:r>
            <a:r>
              <a:rPr lang="ru-RU" altLang="en-US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altLang="en-US" sz="32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altLang="en-US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«цифровой образ» человека</a:t>
            </a:r>
            <a:endParaRPr lang="en-US" altLang="en-US" sz="32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7" y="2230660"/>
            <a:ext cx="6111240" cy="340614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7494493" y="2044580"/>
            <a:ext cx="46616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 быть готовы к 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огромным объемам данных, для порядков которых еще 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5482" y="170199"/>
            <a:ext cx="12012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Зиллионы данных</a:t>
            </a:r>
            <a:endParaRPr 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408" y="4845488"/>
            <a:ext cx="2839618" cy="158262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7909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149" y="371740"/>
            <a:ext cx="10979005" cy="798003"/>
          </a:xfrm>
        </p:spPr>
        <p:txBody>
          <a:bodyPr/>
          <a:lstStyle/>
          <a:p>
            <a:r>
              <a:rPr lang="en-US" altLang="en-US" sz="4400" b="1" i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Computing Intelligence</a:t>
            </a:r>
            <a:r>
              <a:rPr lang="ru-RU" altLang="en-US" sz="4400" b="1" i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44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Вычисления</a:t>
            </a:r>
            <a:r>
              <a:rPr lang="en-US" sz="44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4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 – Artificial Intelligence</a:t>
            </a:r>
            <a:endParaRPr lang="en-US" b="1" dirty="0"/>
          </a:p>
        </p:txBody>
      </p:sp>
      <p:pic>
        <p:nvPicPr>
          <p:cNvPr id="3" name="Picture 2" descr="http://img.theepochtimes.com/n3/eet-content/uploads/2015/06/23/Iterative_Places205-GoogLeNet_4-676x4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523" y="1965902"/>
            <a:ext cx="5513865" cy="346671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4" name="TextBox 3"/>
          <p:cNvSpPr txBox="1"/>
          <p:nvPr/>
        </p:nvSpPr>
        <p:spPr>
          <a:xfrm>
            <a:off x="725571" y="5653326"/>
            <a:ext cx="61525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FF99"/>
                </a:solidFill>
              </a:rPr>
              <a:t>Картина, созданная </a:t>
            </a:r>
            <a:r>
              <a:rPr lang="en-US" b="1" dirty="0">
                <a:solidFill>
                  <a:srgbClr val="FFFF99"/>
                </a:solidFill>
              </a:rPr>
              <a:t>Google </a:t>
            </a:r>
            <a:r>
              <a:rPr lang="en-US" b="1" dirty="0" smtClean="0">
                <a:solidFill>
                  <a:srgbClr val="FFFF99"/>
                </a:solidFill>
              </a:rPr>
              <a:t>AI</a:t>
            </a:r>
            <a:r>
              <a:rPr lang="ru-RU" b="1" dirty="0" smtClean="0">
                <a:solidFill>
                  <a:srgbClr val="FFFF99"/>
                </a:solidFill>
              </a:rPr>
              <a:t> с машинным обучением </a:t>
            </a:r>
            <a:r>
              <a:rPr lang="en-US" b="1" dirty="0" smtClean="0">
                <a:solidFill>
                  <a:srgbClr val="FFFF99"/>
                </a:solidFill>
              </a:rPr>
              <a:t>(machine learning)</a:t>
            </a:r>
            <a:endParaRPr lang="ru-RU" b="1" dirty="0">
              <a:solidFill>
                <a:srgbClr val="FFFF99"/>
              </a:solidFill>
            </a:endParaRPr>
          </a:p>
          <a:p>
            <a:pPr algn="ctr"/>
            <a:r>
              <a:rPr lang="ru-RU" sz="1400" i="1" dirty="0">
                <a:solidFill>
                  <a:srgbClr val="FFFF99"/>
                </a:solidFill>
              </a:rPr>
              <a:t>http://www.theepochtimes.com/n3/1401624-googles-dreaming-ai-shows-what-real-machine-learning-looks-</a:t>
            </a:r>
            <a:r>
              <a:rPr lang="ru-RU" sz="1400" i="1" dirty="0"/>
              <a:t>like</a:t>
            </a:r>
            <a:r>
              <a:rPr lang="ru-RU" i="1" dirty="0"/>
              <a:t>/</a:t>
            </a:r>
            <a:r>
              <a:rPr lang="ru-RU" dirty="0"/>
              <a:t>)</a:t>
            </a:r>
            <a:endParaRPr lang="en-US" dirty="0">
              <a:solidFill>
                <a:srgbClr val="FFFF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42729" y="2091408"/>
            <a:ext cx="4354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32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облачный </a:t>
            </a:r>
            <a:r>
              <a:rPr lang="ru-RU" sz="32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сервис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«интеллект как услуга»</a:t>
            </a:r>
            <a:endParaRPr lang="en-US" sz="3200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948" y="3936942"/>
            <a:ext cx="4341206" cy="149567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9014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 as a Service</a:t>
            </a:r>
            <a:r>
              <a:rPr lang="ru-RU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49" y="1786401"/>
            <a:ext cx="4105275" cy="397192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5619406" y="1644312"/>
            <a:ext cx="66036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Предпринимательство в течение ближайших 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– 20 лет: </a:t>
            </a:r>
          </a:p>
          <a:p>
            <a:r>
              <a:rPr lang="ru-RU" sz="32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</a:t>
            </a:r>
            <a:r>
              <a:rPr lang="ru-RU" sz="3200" b="1" i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превратить вещь </a:t>
            </a:r>
            <a:r>
              <a:rPr lang="ru-RU" sz="32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«Х» в </a:t>
            </a:r>
            <a:r>
              <a:rPr lang="ru-RU" sz="3200" b="1" i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облачную услугу</a:t>
            </a:r>
            <a:r>
              <a:rPr lang="ru-RU" sz="3200" b="1" i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автомобиль как услуга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endParaRPr lang="en-US" sz="32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еда как услуга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32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мебель как услуга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32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…. </a:t>
            </a:r>
            <a:endParaRPr lang="en-US" sz="3200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3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Подключенный автомобиль без </a:t>
            </a:r>
            <a: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водителя</a:t>
            </a:r>
            <a:b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Connected Driverless Car</a:t>
            </a:r>
            <a: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en-US" sz="40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http://c.fastcompany.net/multisite_files/fastcompany/slideshow/2014/02/3026516-slide-regus-rinspeed-4-interio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503" y="1637071"/>
            <a:ext cx="6616684" cy="454802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22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290" y="515174"/>
            <a:ext cx="10979005" cy="798003"/>
          </a:xfrm>
        </p:spPr>
        <p:txBody>
          <a:bodyPr/>
          <a:lstStyle/>
          <a:p>
            <a:r>
              <a:rPr lang="en-US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andwidth</a:t>
            </a:r>
            <a:r>
              <a:rPr lang="ru-RU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(Сеть) - самое 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проблемное место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838" y="1716648"/>
            <a:ext cx="4105275" cy="40576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7404847" y="1874717"/>
            <a:ext cx="46885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1300 </a:t>
            </a:r>
            <a:r>
              <a:rPr lang="ru-RU" sz="8800" b="1" dirty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м/с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04847" y="3531970"/>
            <a:ext cx="37562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Скорость прокладки кабелей в мире…</a:t>
            </a:r>
          </a:p>
        </p:txBody>
      </p:sp>
    </p:spTree>
    <p:extLst>
      <p:ext uri="{BB962C8B-B14F-4D97-AF65-F5344CB8AC3E}">
        <p14:creationId xmlns:p14="http://schemas.microsoft.com/office/powerpoint/2010/main" val="20771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Эволюция </a:t>
            </a:r>
            <a:r>
              <a:rPr lang="en-US" altLang="en-US" sz="40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andwidth </a:t>
            </a:r>
            <a:endParaRPr lang="en-US" altLang="en-US" sz="40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22" y="1494713"/>
            <a:ext cx="5533242" cy="513182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7415415" y="1759548"/>
            <a:ext cx="1030941" cy="10130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8637081" y="2095723"/>
            <a:ext cx="304800" cy="3406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091814" y="1759548"/>
            <a:ext cx="1030941" cy="101301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0320646" y="2095723"/>
            <a:ext cx="304800" cy="3406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768213" y="1759548"/>
            <a:ext cx="1030941" cy="101301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2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5625" y="3716469"/>
            <a:ext cx="6146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«Медь»</a:t>
            </a:r>
            <a:r>
              <a:rPr lang="en-US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проводная сеть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«Кремний» – маршрутизаторы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«Эфир» – беспроводная сеть </a:t>
            </a:r>
            <a:endParaRPr lang="en-US" sz="3200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680210" y="5486400"/>
            <a:ext cx="777240" cy="3886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46719" y="4886079"/>
            <a:ext cx="777240" cy="3886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3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496" y="1467833"/>
            <a:ext cx="4089703" cy="24224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«Облако</a:t>
            </a:r>
            <a: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«туман» и «роса»</a:t>
            </a:r>
            <a: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</a:t>
            </a:r>
            <a:r>
              <a:rPr lang="ru-RU" altLang="en-US" sz="40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Fog</a:t>
            </a:r>
            <a:r>
              <a:rPr lang="ru-RU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40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Dew</a:t>
            </a:r>
            <a:endParaRPr lang="en-US" altLang="en-US" sz="40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88" y="1851660"/>
            <a:ext cx="6780283" cy="4452619"/>
          </a:xfrm>
          <a:prstGeom prst="rect">
            <a:avLst/>
          </a:prstGeom>
          <a:effectLst>
            <a:softEdge rad="127000"/>
          </a:effectLst>
        </p:spPr>
      </p:pic>
      <p:cxnSp>
        <p:nvCxnSpPr>
          <p:cNvPr id="6" name="Straight Connector 5"/>
          <p:cNvCxnSpPr/>
          <p:nvPr/>
        </p:nvCxnSpPr>
        <p:spPr>
          <a:xfrm flipV="1">
            <a:off x="9673256" y="1179018"/>
            <a:ext cx="1165860" cy="67264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839116" y="917408"/>
            <a:ext cx="1122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1607692" y="4544136"/>
            <a:ext cx="7076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050167" y="2679069"/>
            <a:ext cx="484683" cy="212638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522237" y="4805455"/>
            <a:ext cx="33168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«Сетчатое</a:t>
            </a:r>
            <a:r>
              <a:rPr lang="ru-RU" sz="28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облако </a:t>
            </a:r>
            <a:r>
              <a:rPr lang="en-US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mesh cloud, </a:t>
            </a:r>
          </a:p>
          <a:p>
            <a:r>
              <a:rPr lang="en-US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dew computing</a:t>
            </a:r>
            <a:endParaRPr lang="en-US" sz="28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1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://images.fineartamerica.com/images-medium-large/water-drops-on-black-metalica-business-card-invitation-sympathy-note-ausra-paulauska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174" y="1968606"/>
            <a:ext cx="2528534" cy="143283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835" y="353810"/>
            <a:ext cx="12048565" cy="798003"/>
          </a:xfrm>
        </p:spPr>
        <p:txBody>
          <a:bodyPr/>
          <a:lstStyle/>
          <a:p>
            <a:r>
              <a:rPr lang="ru-RU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Горизонтально распределённое «Облако»</a:t>
            </a:r>
            <a:endParaRPr lang="en-US" dirty="0"/>
          </a:p>
        </p:txBody>
      </p:sp>
      <p:pic>
        <p:nvPicPr>
          <p:cNvPr id="2052" name="Picture 4" descr="Smartphone Desig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4" y="4399379"/>
            <a:ext cx="1241732" cy="2178476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3624" y="1488140"/>
            <a:ext cx="2486449" cy="191330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4" name="Picture 6" descr="Tractor Black And White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191" y="4300779"/>
            <a:ext cx="3509668" cy="222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electronicproducts.com/uploadedImages/Sensors_and_Transducers/Sensors/HDC1000-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550" y="3261472"/>
            <a:ext cx="2465782" cy="140913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33090">
            <a:off x="677089" y="3395987"/>
            <a:ext cx="1958945" cy="51399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252327">
            <a:off x="3564976" y="3837964"/>
            <a:ext cx="1958945" cy="51399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33090">
            <a:off x="7347760" y="4142381"/>
            <a:ext cx="1958945" cy="51399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23822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Block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altLang="en-US" sz="4400" b="1" dirty="0" err="1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hain</a:t>
            </a:r>
            <a:r>
              <a:rPr lang="en-US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распределенная безопасность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469" y="1395044"/>
            <a:ext cx="6835447" cy="32459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0149" y="4884224"/>
            <a:ext cx="72257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FFFF00"/>
                </a:solidFill>
                <a:latin typeface="+mn-lt"/>
              </a:rPr>
              <a:t>Как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создать распределенную безопасность?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Как обеспечить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безопасность, если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нет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межсетевого экрана и все происходит на границах сети? </a:t>
            </a:r>
            <a:endParaRPr lang="ru-RU" sz="1600" b="1" dirty="0" smtClean="0">
              <a:solidFill>
                <a:srgbClr val="FFFF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Как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говорить об идентификации, если нет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центрального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органа, который мог бы удостоверить правильность идентификатора? </a:t>
            </a:r>
            <a:endParaRPr lang="ru-RU" sz="1600" b="1" dirty="0" smtClean="0">
              <a:solidFill>
                <a:srgbClr val="FFFF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Как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можно говорить об авторизации, если нет централизованной защиты?</a:t>
            </a:r>
            <a:endParaRPr lang="en-US" sz="16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8305799" y="1547446"/>
            <a:ext cx="703385" cy="16529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03205" y="3702274"/>
            <a:ext cx="341727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+mn-lt"/>
              </a:rPr>
              <a:t>B</a:t>
            </a:r>
            <a:r>
              <a:rPr lang="ru-RU" sz="2000" b="1" dirty="0" err="1" smtClean="0">
                <a:solidFill>
                  <a:srgbClr val="FFFF00"/>
                </a:solidFill>
                <a:latin typeface="+mn-lt"/>
              </a:rPr>
              <a:t>lockсhain</a:t>
            </a:r>
            <a:r>
              <a:rPr lang="en-US" sz="20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latin typeface="+mn-lt"/>
              </a:rPr>
              <a:t>(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цепочка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блоков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транзакций): </a:t>
            </a:r>
          </a:p>
          <a:p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безопасность 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операций гарантируется распределенной системой, которая хранит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цепные </a:t>
            </a:r>
            <a:r>
              <a:rPr lang="ru-RU" sz="1600" b="1" dirty="0" err="1" smtClean="0">
                <a:solidFill>
                  <a:srgbClr val="FFFF00"/>
                </a:solidFill>
                <a:latin typeface="+mn-lt"/>
              </a:rPr>
              <a:t>хэш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-теги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</a:rPr>
              <a:t>всех предыдущих транзакций</a:t>
            </a:r>
            <a:r>
              <a:rPr lang="ru-RU" sz="1600" b="1" dirty="0">
                <a:solidFill>
                  <a:srgbClr val="FFFF00"/>
                </a:solidFill>
                <a:latin typeface="+mn-lt"/>
              </a:rPr>
              <a:t>.</a:t>
            </a:r>
            <a:endParaRPr lang="en-US" sz="16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067" y="1809508"/>
            <a:ext cx="3085554" cy="139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0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07" y="353810"/>
            <a:ext cx="12263718" cy="798003"/>
          </a:xfrm>
        </p:spPr>
        <p:txBody>
          <a:bodyPr/>
          <a:lstStyle/>
          <a:p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Доступ становится более важным</a:t>
            </a:r>
            <a:r>
              <a:rPr lang="ru-RU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чем 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владение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278" y="1883260"/>
            <a:ext cx="4855826" cy="377012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6329756" y="2058944"/>
            <a:ext cx="6014644" cy="341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Facebook</a:t>
            </a:r>
            <a:r>
              <a:rPr lang="ru-RU" sz="28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имеет </a:t>
            </a:r>
            <a:r>
              <a:rPr lang="ru-RU" sz="28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 контента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 err="1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Alibaba</a:t>
            </a:r>
            <a:r>
              <a:rPr lang="ru-RU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имеет </a:t>
            </a:r>
            <a:r>
              <a:rPr lang="ru-RU" sz="28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 складов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 err="1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Uber</a:t>
            </a:r>
            <a:r>
              <a:rPr lang="ru-RU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имеет </a:t>
            </a:r>
            <a:r>
              <a:rPr lang="ru-RU" sz="28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 автопарка</a:t>
            </a:r>
            <a:r>
              <a:rPr lang="ru-RU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b="1" dirty="0" err="1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AirBnB</a:t>
            </a:r>
            <a:r>
              <a:rPr lang="ru-RU" sz="28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имеет </a:t>
            </a:r>
            <a:r>
              <a:rPr lang="ru-RU" sz="2800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 гостиниц</a:t>
            </a:r>
            <a:endParaRPr lang="en-US" sz="2800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0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1005" y="320131"/>
            <a:ext cx="9841229" cy="798003"/>
          </a:xfrm>
        </p:spPr>
        <p:txBody>
          <a:bodyPr/>
          <a:lstStyle/>
          <a:p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еличайшие 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изобретения ближайших </a:t>
            </a:r>
            <a:r>
              <a:rPr lang="ru-RU" altLang="en-US" sz="4400" b="1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лет 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 не сделаны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480" y="2161380"/>
            <a:ext cx="5781675" cy="35623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4" descr="Smartphone Desig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449" y="1667190"/>
            <a:ext cx="2593917" cy="455073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68630" y="1667190"/>
            <a:ext cx="4674870" cy="4402140"/>
            <a:chOff x="468630" y="1667190"/>
            <a:chExt cx="4674870" cy="4402140"/>
          </a:xfrm>
        </p:grpSpPr>
        <p:sp>
          <p:nvSpPr>
            <p:cNvPr id="5" name="Rounded Rectangular Callout 4"/>
            <p:cNvSpPr/>
            <p:nvPr/>
          </p:nvSpPr>
          <p:spPr>
            <a:xfrm>
              <a:off x="468630" y="1667190"/>
              <a:ext cx="4674870" cy="4402140"/>
            </a:xfrm>
            <a:prstGeom prst="wedgeRoundRectCallout">
              <a:avLst>
                <a:gd name="adj1" fmla="val 64382"/>
                <a:gd name="adj2" fmla="val -3023"/>
                <a:gd name="adj3" fmla="val 16667"/>
              </a:avLst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68163" y="1892805"/>
              <a:ext cx="4178157" cy="4031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Такое устройство создать </a:t>
              </a:r>
              <a:r>
                <a:rPr lang="ru-RU" sz="3200" dirty="0" smtClean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невозможно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 smtClean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Человеку </a:t>
              </a:r>
              <a:r>
                <a:rPr lang="ru-RU" sz="3200" dirty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не нужен компьютер в </a:t>
              </a:r>
              <a:r>
                <a:rPr lang="ru-RU" sz="3200" dirty="0" smtClean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кармане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dirty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Н</a:t>
              </a:r>
              <a:r>
                <a:rPr lang="ru-RU" sz="3200" dirty="0" smtClean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ет задач</a:t>
              </a:r>
              <a:r>
                <a:rPr lang="ru-RU" sz="3200" dirty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, для которых бы </a:t>
              </a:r>
              <a:r>
                <a:rPr lang="ru-RU" sz="3200" dirty="0" smtClean="0">
                  <a:solidFill>
                    <a:srgbClr val="FFFF99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это пригодилось</a:t>
              </a:r>
              <a:endParaRPr lang="en-US" sz="3200" dirty="0">
                <a:solidFill>
                  <a:srgbClr val="FFFF9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811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Итак… 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90" y="1477311"/>
            <a:ext cx="4749400" cy="347831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/>
          <p:nvPr/>
        </p:nvSpPr>
        <p:spPr>
          <a:xfrm>
            <a:off x="5992790" y="1631417"/>
            <a:ext cx="64317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Технологии 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хранения </a:t>
            </a: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данных</a:t>
            </a:r>
            <a:r>
              <a:rPr lang="en-US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(DATA)</a:t>
            </a: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станут </a:t>
            </a: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определяющими в развитии ИКТ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Технологии 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искусственного интеллекта </a:t>
            </a:r>
            <a:r>
              <a:rPr lang="en-US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(</a:t>
            </a:r>
            <a:r>
              <a:rPr lang="en-US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AI</a:t>
            </a: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) окажут наибольшее влияние на бизнес и повседневную жизнь</a:t>
            </a:r>
            <a:endParaRPr lang="en-US" sz="20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Пропускная 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способность сети </a:t>
            </a:r>
            <a:r>
              <a:rPr lang="en-US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(BANDWIDTH</a:t>
            </a:r>
            <a:r>
              <a:rPr lang="en-US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)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- проблема ИКТ</a:t>
            </a:r>
            <a:r>
              <a:rPr lang="en-US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. </a:t>
            </a:r>
          </a:p>
          <a:p>
            <a:pPr marL="896769" lvl="1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Открытие альтернативных сред и полей для передачи информации.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Технологии распределённого облака </a:t>
            </a:r>
            <a:r>
              <a:rPr lang="en-US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(Fog &amp; Dew)</a:t>
            </a:r>
            <a:r>
              <a:rPr lang="ru-RU" sz="20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 будут развиваться. </a:t>
            </a:r>
            <a:endParaRPr lang="en-US" sz="20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690" y="5321326"/>
            <a:ext cx="113382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Величайшие изобретения ближайших 20 лет еще не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сделаны, и они произойдут в областях, которых еще нет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1904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管道战略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01147" y="1301044"/>
            <a:ext cx="6669742" cy="5144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766215" y="495426"/>
            <a:ext cx="11339606" cy="517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FrutigerNext LT Medium" pitchFamily="34" charset="0"/>
                <a:ea typeface="华文细黑" pitchFamily="2" charset="-122"/>
                <a:cs typeface="SimSun" pitchFamily="2" charset="-122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ru-RU" altLang="zh-CN" sz="336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  <a:t>Стратегия развития </a:t>
            </a:r>
            <a:r>
              <a:rPr lang="en-US" altLang="zh-CN" sz="336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  <a:t>Huawei Technologies</a:t>
            </a:r>
            <a:endParaRPr lang="en-US" altLang="zh-CN" sz="3360" dirty="0">
              <a:solidFill>
                <a:srgbClr val="FFFF00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57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 bwMode="auto">
          <a:xfrm>
            <a:off x="9178230" y="660405"/>
            <a:ext cx="11298204" cy="11298205"/>
          </a:xfrm>
          <a:prstGeom prst="ellipse">
            <a:avLst/>
          </a:prstGeom>
          <a:noFill/>
          <a:ln w="10160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95985" tIns="47993" rIns="95985" bIns="47993"/>
          <a:lstStyle/>
          <a:p>
            <a:pPr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dirty="0">
              <a:latin typeface="Calibri" panose="020F0502020204030204" pitchFamily="34" charset="0"/>
              <a:ea typeface="宋体" charset="-122"/>
            </a:endParaRPr>
          </a:p>
        </p:txBody>
      </p:sp>
      <p:sp>
        <p:nvSpPr>
          <p:cNvPr id="25603" name="圆角矩形 22"/>
          <p:cNvSpPr>
            <a:spLocks noChangeArrowheads="1"/>
          </p:cNvSpPr>
          <p:nvPr/>
        </p:nvSpPr>
        <p:spPr bwMode="auto">
          <a:xfrm>
            <a:off x="1874520" y="1490682"/>
            <a:ext cx="4300411" cy="2366166"/>
          </a:xfrm>
          <a:prstGeom prst="roundRect">
            <a:avLst>
              <a:gd name="adj" fmla="val 8829"/>
            </a:avLst>
          </a:prstGeom>
          <a:noFill/>
          <a:ln w="12700" algn="ctr">
            <a:solidFill>
              <a:srgbClr val="FF6709"/>
            </a:solidFill>
            <a:round/>
            <a:headEnd/>
            <a:tailEnd/>
          </a:ln>
        </p:spPr>
        <p:txBody>
          <a:bodyPr lIns="95985" tIns="47993" rIns="95985" bIns="47993"/>
          <a:lstStyle/>
          <a:p>
            <a:pPr>
              <a:buClr>
                <a:srgbClr val="CC9900"/>
              </a:buClr>
              <a:buFont typeface="Wingdings" pitchFamily="2" charset="2"/>
              <a:buChar char="n"/>
            </a:pP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5604" name="圆角矩形 24"/>
          <p:cNvSpPr>
            <a:spLocks noChangeArrowheads="1"/>
          </p:cNvSpPr>
          <p:nvPr/>
        </p:nvSpPr>
        <p:spPr bwMode="auto">
          <a:xfrm>
            <a:off x="2205990" y="4162032"/>
            <a:ext cx="4123941" cy="2204478"/>
          </a:xfrm>
          <a:prstGeom prst="roundRect">
            <a:avLst>
              <a:gd name="adj" fmla="val 10213"/>
            </a:avLst>
          </a:prstGeom>
          <a:noFill/>
          <a:ln w="12700" algn="ctr">
            <a:solidFill>
              <a:srgbClr val="00B0F0"/>
            </a:solidFill>
            <a:round/>
            <a:headEnd/>
            <a:tailEnd/>
          </a:ln>
        </p:spPr>
        <p:txBody>
          <a:bodyPr lIns="95985" tIns="47993" rIns="95985" bIns="47993"/>
          <a:lstStyle/>
          <a:p>
            <a:pPr>
              <a:buClr>
                <a:srgbClr val="CC9900"/>
              </a:buClr>
              <a:buFont typeface="Wingdings" pitchFamily="2" charset="2"/>
              <a:buChar char="n"/>
            </a:pP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5605" name="圆角矩形 25"/>
          <p:cNvSpPr>
            <a:spLocks noChangeArrowheads="1"/>
          </p:cNvSpPr>
          <p:nvPr/>
        </p:nvSpPr>
        <p:spPr bwMode="auto">
          <a:xfrm>
            <a:off x="6412230" y="1490682"/>
            <a:ext cx="4526280" cy="2366166"/>
          </a:xfrm>
          <a:prstGeom prst="roundRect">
            <a:avLst>
              <a:gd name="adj" fmla="val 10671"/>
            </a:avLst>
          </a:prstGeom>
          <a:noFill/>
          <a:ln w="12700" algn="ctr">
            <a:solidFill>
              <a:srgbClr val="00B050"/>
            </a:solidFill>
            <a:round/>
            <a:headEnd/>
            <a:tailEnd/>
          </a:ln>
        </p:spPr>
        <p:txBody>
          <a:bodyPr lIns="95985" tIns="47993" rIns="95985" bIns="47993"/>
          <a:lstStyle/>
          <a:p>
            <a:pPr>
              <a:buClr>
                <a:srgbClr val="CC9900"/>
              </a:buClr>
              <a:buFont typeface="Wingdings" pitchFamily="2" charset="2"/>
              <a:buChar char="n"/>
            </a:pP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5606" name="圆角矩形 26"/>
          <p:cNvSpPr>
            <a:spLocks noChangeArrowheads="1"/>
          </p:cNvSpPr>
          <p:nvPr/>
        </p:nvSpPr>
        <p:spPr bwMode="auto">
          <a:xfrm>
            <a:off x="6553260" y="4162032"/>
            <a:ext cx="3333689" cy="2204478"/>
          </a:xfrm>
          <a:prstGeom prst="roundRect">
            <a:avLst>
              <a:gd name="adj" fmla="val 8366"/>
            </a:avLst>
          </a:prstGeom>
          <a:noFill/>
          <a:ln w="12700" algn="ctr">
            <a:solidFill>
              <a:srgbClr val="FF2222"/>
            </a:solidFill>
            <a:round/>
            <a:headEnd/>
            <a:tailEnd/>
          </a:ln>
        </p:spPr>
        <p:txBody>
          <a:bodyPr lIns="95985" tIns="47993" rIns="95985" bIns="47993"/>
          <a:lstStyle/>
          <a:p>
            <a:pPr>
              <a:buClr>
                <a:srgbClr val="CC9900"/>
              </a:buClr>
              <a:buFont typeface="Wingdings" pitchFamily="2" charset="2"/>
              <a:buChar char="n"/>
            </a:pP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31748" name="标题 1"/>
          <p:cNvSpPr>
            <a:spLocks noGrp="1"/>
          </p:cNvSpPr>
          <p:nvPr>
            <p:ph type="title"/>
          </p:nvPr>
        </p:nvSpPr>
        <p:spPr>
          <a:xfrm>
            <a:off x="864993" y="360409"/>
            <a:ext cx="11521535" cy="581660"/>
          </a:xfrm>
        </p:spPr>
        <p:txBody>
          <a:bodyPr/>
          <a:lstStyle/>
          <a:p>
            <a:pPr>
              <a:defRPr/>
            </a:pPr>
            <a:r>
              <a:rPr lang="en-US" altLang="en-US" sz="4400" b="1" dirty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Huawei </a:t>
            </a:r>
            <a:r>
              <a:rPr lang="ru-RU" altLang="en-US" sz="4400" b="1" dirty="0">
                <a:solidFill>
                  <a:srgbClr val="FFFF99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в России  </a:t>
            </a:r>
            <a:endParaRPr lang="en-US" altLang="en-US" sz="4400" b="1" dirty="0">
              <a:solidFill>
                <a:srgbClr val="FFFF99"/>
              </a:solidFill>
              <a:latin typeface="Calibri" panose="020F0502020204030204" pitchFamily="34" charset="0"/>
              <a:ea typeface="黑体" pitchFamily="49" charset="-122"/>
              <a:cs typeface="Calibri" panose="020F0502020204030204" pitchFamily="34" charset="0"/>
            </a:endParaRPr>
          </a:p>
        </p:txBody>
      </p:sp>
      <p:sp>
        <p:nvSpPr>
          <p:cNvPr id="30" name="TextBox 27"/>
          <p:cNvSpPr txBox="1">
            <a:spLocks noChangeArrowheads="1"/>
          </p:cNvSpPr>
          <p:nvPr/>
        </p:nvSpPr>
        <p:spPr bwMode="auto">
          <a:xfrm>
            <a:off x="6529925" y="1680271"/>
            <a:ext cx="4225705" cy="213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985" tIns="47993" rIns="95985" bIns="47993" anchor="ctr">
            <a:spAutoFit/>
          </a:bodyPr>
          <a:lstStyle/>
          <a:p>
            <a:pPr marL="359959" indent="-35995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Головной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офис</a:t>
            </a:r>
            <a:r>
              <a:rPr lang="en-US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центр 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R&amp;D,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центр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обучения в </a:t>
            </a:r>
            <a:r>
              <a:rPr lang="ru-RU" altLang="zh-CN" sz="2415" b="1" dirty="0" smtClean="0">
                <a:solidFill>
                  <a:srgbClr val="FF6709"/>
                </a:solidFill>
                <a:latin typeface="Calibri" panose="020F0502020204030204" pitchFamily="34" charset="0"/>
              </a:rPr>
              <a:t>Москве</a:t>
            </a:r>
            <a:endParaRPr lang="en-US" altLang="zh-CN" sz="2415" b="1" dirty="0">
              <a:solidFill>
                <a:srgbClr val="FF6709"/>
              </a:solidFill>
              <a:latin typeface="Calibri" panose="020F0502020204030204" pitchFamily="34" charset="0"/>
            </a:endParaRPr>
          </a:p>
          <a:p>
            <a:pPr marL="359959" indent="-35995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Центр техподдержки в </a:t>
            </a:r>
            <a:r>
              <a:rPr lang="ru-RU" altLang="zh-CN" sz="2415" b="1" dirty="0" smtClean="0">
                <a:solidFill>
                  <a:srgbClr val="FF6709"/>
                </a:solidFill>
                <a:latin typeface="Calibri" panose="020F0502020204030204" pitchFamily="34" charset="0"/>
              </a:rPr>
              <a:t>Новосибирске</a:t>
            </a:r>
            <a:endParaRPr lang="en-US" altLang="zh-CN" sz="2415" b="1" dirty="0">
              <a:solidFill>
                <a:srgbClr val="FF6709"/>
              </a:solidFill>
              <a:latin typeface="Calibri" panose="020F0502020204030204" pitchFamily="34" charset="0"/>
            </a:endParaRPr>
          </a:p>
          <a:p>
            <a:pPr marL="359959" indent="-35995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12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центров логистики</a:t>
            </a:r>
            <a:endParaRPr lang="en-US" altLang="zh-CN" b="1" dirty="0">
              <a:solidFill>
                <a:srgbClr val="FFFF99"/>
              </a:solidFill>
              <a:latin typeface="Calibri" panose="020F0502020204030204" pitchFamily="34" charset="0"/>
            </a:endParaRPr>
          </a:p>
          <a:p>
            <a:pPr marL="359959" indent="-35995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Центр управления сетью в</a:t>
            </a:r>
            <a:r>
              <a:rPr lang="ru-RU" altLang="zh-CN" sz="136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ru-RU" altLang="zh-CN" sz="2415" b="1" dirty="0" smtClean="0">
                <a:solidFill>
                  <a:srgbClr val="FF6709"/>
                </a:solidFill>
                <a:latin typeface="Calibri" panose="020F0502020204030204" pitchFamily="34" charset="0"/>
              </a:rPr>
              <a:t>Уфе</a:t>
            </a:r>
            <a:endParaRPr lang="en-US" altLang="zh-CN" sz="2415" b="1" dirty="0">
              <a:solidFill>
                <a:srgbClr val="FF6709"/>
              </a:solidFill>
              <a:latin typeface="Calibri" panose="020F0502020204030204" pitchFamily="34" charset="0"/>
            </a:endParaRPr>
          </a:p>
        </p:txBody>
      </p:sp>
      <p:sp>
        <p:nvSpPr>
          <p:cNvPr id="20495" name="TextBox 27"/>
          <p:cNvSpPr txBox="1">
            <a:spLocks noChangeArrowheads="1"/>
          </p:cNvSpPr>
          <p:nvPr/>
        </p:nvSpPr>
        <p:spPr bwMode="auto">
          <a:xfrm>
            <a:off x="3210101" y="4353501"/>
            <a:ext cx="3101632" cy="185355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5985" tIns="47993" rIns="95985" bIns="47993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11</a:t>
            </a:r>
            <a:r>
              <a:rPr lang="en-US" altLang="zh-CN" sz="2100" b="1" dirty="0">
                <a:solidFill>
                  <a:srgbClr val="0A5A90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офисов в России:</a:t>
            </a:r>
            <a:endParaRPr lang="en-US" altLang="zh-CN" b="1" dirty="0">
              <a:solidFill>
                <a:srgbClr val="FFFF99"/>
              </a:solidFill>
              <a:latin typeface="Calibri" panose="020F0502020204030204" pitchFamily="34" charset="0"/>
            </a:endParaRPr>
          </a:p>
          <a:p>
            <a:pPr algn="r" eaLnBrk="1" hangingPunct="1"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С. Петербург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Новосибирск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</a:p>
          <a:p>
            <a:pPr algn="r" eaLnBrk="1" hangingPunct="1"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Нижний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Новгород,</a:t>
            </a:r>
          </a:p>
          <a:p>
            <a:pPr algn="r" eaLnBrk="1" hangingPunct="1"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Самара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Уфа, Екатеринбург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 </a:t>
            </a:r>
          </a:p>
          <a:p>
            <a:pPr algn="r" eaLnBrk="1" hangingPunct="1">
              <a:defRPr/>
            </a:pPr>
            <a:r>
              <a:rPr lang="en-US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Владивосток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Казань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Красноярск</a:t>
            </a:r>
            <a:r>
              <a:rPr lang="en-US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, </a:t>
            </a: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Ростов, Пермь</a:t>
            </a:r>
            <a:endParaRPr lang="en-US" altLang="zh-CN" b="1" dirty="0">
              <a:solidFill>
                <a:srgbClr val="FFFF99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8293236" y="430409"/>
            <a:ext cx="11298205" cy="11298205"/>
          </a:xfrm>
          <a:prstGeom prst="ellipse">
            <a:avLst/>
          </a:prstGeom>
          <a:noFill/>
          <a:ln w="10160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95985" tIns="47993" rIns="95985" bIns="47993"/>
          <a:lstStyle/>
          <a:p>
            <a:pPr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dirty="0">
              <a:latin typeface="Calibri" panose="020F0502020204030204" pitchFamily="34" charset="0"/>
              <a:ea typeface="宋体" charset="-122"/>
            </a:endParaRPr>
          </a:p>
        </p:txBody>
      </p:sp>
      <p:pic>
        <p:nvPicPr>
          <p:cNvPr id="35852" name="Picture 6" descr="F:\胶片图片\方形\B商务\82152487.jpg"/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 l="683" t="639" r="683" b="639"/>
          <a:stretch/>
        </p:blipFill>
        <p:spPr bwMode="auto">
          <a:xfrm>
            <a:off x="758253" y="1777542"/>
            <a:ext cx="1965331" cy="1965332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/>
        </p:spPr>
      </p:pic>
      <p:pic>
        <p:nvPicPr>
          <p:cNvPr id="35853" name="Picture 6" descr="F:\胶片图片\方形\B商务\89795013.jpg"/>
          <p:cNvPicPr>
            <a:picLocks noChangeAspect="1" noChangeArrowheads="1"/>
          </p:cNvPicPr>
          <p:nvPr/>
        </p:nvPicPr>
        <p:blipFill rotWithShape="1">
          <a:blip r:embed="rId4" cstate="print">
            <a:extLst/>
          </a:blip>
          <a:srcRect l="1270" t="1270" r="1270" b="1270"/>
          <a:stretch/>
        </p:blipFill>
        <p:spPr bwMode="auto">
          <a:xfrm>
            <a:off x="1343103" y="4215476"/>
            <a:ext cx="1965331" cy="1965332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/>
        </p:spPr>
      </p:pic>
      <p:pic>
        <p:nvPicPr>
          <p:cNvPr id="35854" name="Picture 2" descr="F:\胶片图片\方形\B商务\stk313024rkn.jpg"/>
          <p:cNvPicPr>
            <a:picLocks noChangeAspect="1" noChangeArrowheads="1"/>
          </p:cNvPicPr>
          <p:nvPr/>
        </p:nvPicPr>
        <p:blipFill rotWithShape="1">
          <a:blip r:embed="rId5" cstate="print">
            <a:extLst/>
          </a:blip>
          <a:srcRect l="2213" t="2171" r="2213" b="2171"/>
          <a:stretch/>
        </p:blipFill>
        <p:spPr bwMode="auto">
          <a:xfrm>
            <a:off x="10040296" y="1758903"/>
            <a:ext cx="1965331" cy="1965332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/>
        </p:spPr>
      </p:pic>
      <p:pic>
        <p:nvPicPr>
          <p:cNvPr id="35855" name="Picture 7" descr="F:\胶片图片\方形\A\A商务\shutterstock_32050246.jpg"/>
          <p:cNvPicPr>
            <a:picLocks noChangeAspect="1" noChangeArrowheads="1"/>
          </p:cNvPicPr>
          <p:nvPr/>
        </p:nvPicPr>
        <p:blipFill rotWithShape="1">
          <a:blip r:embed="rId6" cstate="print">
            <a:extLst/>
          </a:blip>
          <a:srcRect l="44" r="44"/>
          <a:stretch/>
        </p:blipFill>
        <p:spPr bwMode="auto">
          <a:xfrm>
            <a:off x="9057629" y="4179052"/>
            <a:ext cx="1965331" cy="1965332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/>
        </p:spPr>
      </p:pic>
      <p:sp>
        <p:nvSpPr>
          <p:cNvPr id="20491" name="TextBox 15"/>
          <p:cNvSpPr txBox="1">
            <a:spLocks noChangeArrowheads="1"/>
          </p:cNvSpPr>
          <p:nvPr/>
        </p:nvSpPr>
        <p:spPr bwMode="auto">
          <a:xfrm>
            <a:off x="2608636" y="1914950"/>
            <a:ext cx="3498755" cy="1211844"/>
          </a:xfrm>
          <a:prstGeom prst="rect">
            <a:avLst/>
          </a:prstGeom>
          <a:noFill/>
          <a:ln>
            <a:noFill/>
          </a:ln>
          <a:extLst/>
        </p:spPr>
        <p:txBody>
          <a:bodyPr lIns="95985" tIns="47993" rIns="95985" bIns="47993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0" algn="ctr" eaLnBrk="1" hangingPunct="1">
              <a:buClr>
                <a:srgbClr val="CC9900"/>
              </a:buClr>
              <a:defRPr/>
            </a:pP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В России с </a:t>
            </a:r>
            <a:r>
              <a:rPr lang="en-US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1997</a:t>
            </a:r>
            <a:r>
              <a:rPr lang="ru-RU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 г</a:t>
            </a:r>
            <a:r>
              <a:rPr lang="ru-RU" altLang="zh-CN" sz="2415" b="1" dirty="0" smtClean="0">
                <a:solidFill>
                  <a:srgbClr val="FF6709"/>
                </a:solidFill>
                <a:latin typeface="Calibri" panose="020F0502020204030204" pitchFamily="34" charset="0"/>
              </a:rPr>
              <a:t>.</a:t>
            </a:r>
            <a:endParaRPr lang="en-US" altLang="zh-CN" sz="2415" b="1" dirty="0">
              <a:solidFill>
                <a:srgbClr val="FF6709"/>
              </a:solidFill>
              <a:latin typeface="Calibri" panose="020F0502020204030204" pitchFamily="34" charset="0"/>
            </a:endParaRPr>
          </a:p>
          <a:p>
            <a:pPr lvl="0" algn="ctr" eaLnBrk="1" hangingPunct="1">
              <a:buClr>
                <a:srgbClr val="CC9900"/>
              </a:buClr>
              <a:defRPr/>
            </a:pPr>
            <a:r>
              <a:rPr lang="en-US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1800 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</a:rPr>
              <a:t>сотрудников</a:t>
            </a:r>
            <a:endParaRPr lang="en-US" altLang="zh-CN" sz="1365" b="1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lvl="0" algn="ctr" eaLnBrk="1" hangingPunct="1">
              <a:buClr>
                <a:srgbClr val="CC9900"/>
              </a:buClr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</a:rPr>
              <a:t>Местные сотрудники </a:t>
            </a:r>
            <a:r>
              <a:rPr lang="ru-RU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7</a:t>
            </a:r>
            <a:r>
              <a:rPr lang="en-US" altLang="zh-CN" sz="2415" b="1" dirty="0" smtClean="0">
                <a:solidFill>
                  <a:srgbClr val="FF6709"/>
                </a:solidFill>
                <a:latin typeface="Calibri" panose="020F0502020204030204" pitchFamily="34" charset="0"/>
              </a:rPr>
              <a:t>5</a:t>
            </a:r>
            <a:r>
              <a:rPr lang="en-SG" altLang="zh-CN" sz="2415" b="1" dirty="0">
                <a:solidFill>
                  <a:srgbClr val="FF6709"/>
                </a:solidFill>
                <a:latin typeface="Calibri" panose="020F0502020204030204" pitchFamily="34" charset="0"/>
              </a:rPr>
              <a:t>% </a:t>
            </a:r>
          </a:p>
        </p:txBody>
      </p:sp>
      <p:sp>
        <p:nvSpPr>
          <p:cNvPr id="18" name="TextBox 51"/>
          <p:cNvSpPr txBox="1">
            <a:spLocks noChangeArrowheads="1"/>
          </p:cNvSpPr>
          <p:nvPr/>
        </p:nvSpPr>
        <p:spPr bwMode="auto">
          <a:xfrm>
            <a:off x="6747958" y="4259263"/>
            <a:ext cx="2114974" cy="1989749"/>
          </a:xfrm>
          <a:prstGeom prst="rect">
            <a:avLst/>
          </a:prstGeom>
          <a:noFill/>
          <a:ln>
            <a:noFill/>
          </a:ln>
          <a:extLst/>
        </p:spPr>
        <p:txBody>
          <a:bodyPr lIns="95985" tIns="47993" rIns="95985" bIns="47993">
            <a:spAutoFit/>
          </a:bodyPr>
          <a:lstStyle>
            <a:lvl1pPr marL="266700" indent="-2667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189978" indent="-189978" eaLnBrk="1" hangingPunct="1">
              <a:lnSpc>
                <a:spcPct val="150000"/>
              </a:lnSpc>
              <a:spcBef>
                <a:spcPts val="63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defRPr/>
            </a:pPr>
            <a:r>
              <a:rPr lang="ru-RU" altLang="zh-CN" b="1" dirty="0">
                <a:solidFill>
                  <a:srgbClr val="FFFF99"/>
                </a:solidFill>
                <a:latin typeface="Calibri" panose="020F0502020204030204" pitchFamily="34" charset="0"/>
                <a:ea typeface="宋体" pitchFamily="2" charset="-122"/>
              </a:rPr>
              <a:t>Бизнес группы:</a:t>
            </a:r>
          </a:p>
          <a:p>
            <a:pPr marL="300009" indent="-300009" eaLnBrk="1" hangingPunct="1">
              <a:lnSpc>
                <a:spcPct val="150000"/>
              </a:lnSpc>
              <a:spcBef>
                <a:spcPts val="63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b="1" dirty="0" smtClean="0">
                <a:solidFill>
                  <a:srgbClr val="FFFF99"/>
                </a:solidFill>
                <a:latin typeface="Calibri" panose="020F0502020204030204" pitchFamily="34" charset="0"/>
                <a:ea typeface="宋体" pitchFamily="2" charset="-122"/>
              </a:rPr>
              <a:t>Carrier</a:t>
            </a:r>
            <a:r>
              <a:rPr lang="ru-RU" altLang="zh-CN" b="1" dirty="0" smtClean="0">
                <a:solidFill>
                  <a:srgbClr val="FFFF99"/>
                </a:solidFill>
                <a:latin typeface="Calibri" panose="020F0502020204030204" pitchFamily="34" charset="0"/>
                <a:ea typeface="宋体" pitchFamily="2" charset="-122"/>
              </a:rPr>
              <a:t> </a:t>
            </a:r>
            <a:r>
              <a:rPr lang="en-US" altLang="zh-CN" b="1" dirty="0" smtClean="0">
                <a:solidFill>
                  <a:srgbClr val="FFFF99"/>
                </a:solidFill>
                <a:latin typeface="Calibri" panose="020F0502020204030204" pitchFamily="34" charset="0"/>
                <a:ea typeface="宋体" pitchFamily="2" charset="-122"/>
              </a:rPr>
              <a:t>(CNBG)</a:t>
            </a:r>
            <a:endParaRPr lang="en-US" altLang="zh-CN" b="1" dirty="0">
              <a:solidFill>
                <a:srgbClr val="FFFF99"/>
              </a:solidFill>
              <a:latin typeface="Calibri" panose="020F0502020204030204" pitchFamily="34" charset="0"/>
              <a:ea typeface="宋体" pitchFamily="2" charset="-122"/>
            </a:endParaRPr>
          </a:p>
          <a:p>
            <a:pPr marL="300009" indent="-300009" eaLnBrk="1" hangingPunct="1">
              <a:lnSpc>
                <a:spcPct val="150000"/>
              </a:lnSpc>
              <a:spcBef>
                <a:spcPts val="63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b="1" dirty="0" smtClean="0">
                <a:solidFill>
                  <a:srgbClr val="FFFF99"/>
                </a:solidFill>
                <a:latin typeface="Calibri" panose="020F0502020204030204" pitchFamily="34" charset="0"/>
                <a:ea typeface="宋体" pitchFamily="2" charset="-122"/>
              </a:rPr>
              <a:t>Enterprise (EBG)</a:t>
            </a:r>
            <a:endParaRPr lang="en-US" altLang="zh-CN" b="1" dirty="0">
              <a:solidFill>
                <a:srgbClr val="FFFF99"/>
              </a:solidFill>
              <a:latin typeface="Calibri" panose="020F0502020204030204" pitchFamily="34" charset="0"/>
              <a:ea typeface="宋体" pitchFamily="2" charset="-122"/>
            </a:endParaRPr>
          </a:p>
          <a:p>
            <a:pPr marL="300009" indent="-300009" eaLnBrk="1" hangingPunct="1">
              <a:lnSpc>
                <a:spcPct val="150000"/>
              </a:lnSpc>
              <a:spcBef>
                <a:spcPts val="63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b="1" dirty="0" smtClean="0">
                <a:solidFill>
                  <a:srgbClr val="FFFF99"/>
                </a:solidFill>
                <a:latin typeface="Calibri" panose="020F0502020204030204" pitchFamily="34" charset="0"/>
                <a:ea typeface="宋体" pitchFamily="2" charset="-122"/>
              </a:rPr>
              <a:t>Consumer (CBG)</a:t>
            </a:r>
            <a:endParaRPr lang="en-US" altLang="zh-CN" b="1" dirty="0">
              <a:solidFill>
                <a:srgbClr val="FFFF99"/>
              </a:solidFill>
              <a:latin typeface="Calibri" panose="020F0502020204030204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4071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01 任务跟踪\01 进行中\IT MKT\07 HCC 2013\ppt\素材\光2_0015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7064" y="-36501"/>
            <a:ext cx="12899134" cy="724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09849" y="1673713"/>
            <a:ext cx="5651765" cy="1329896"/>
          </a:xfrm>
          <a:prstGeom prst="rect">
            <a:avLst/>
          </a:prstGeom>
          <a:noFill/>
        </p:spPr>
        <p:txBody>
          <a:bodyPr wrap="square" lIns="91421" tIns="45710" rIns="91421" bIns="45710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ru-RU" altLang="zh-CN" sz="6000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微软雅黑" pitchFamily="34" charset="-122"/>
                <a:cs typeface="Arial" pitchFamily="34" charset="0"/>
              </a:rPr>
              <a:t>Спасибо</a:t>
            </a:r>
            <a:r>
              <a:rPr kumimoji="1" lang="zh-CN" altLang="en-US" sz="6000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微软雅黑" pitchFamily="34" charset="-122"/>
                <a:cs typeface="Arial" pitchFamily="34" charset="0"/>
              </a:rPr>
              <a:t>！</a:t>
            </a:r>
            <a:endParaRPr kumimoji="1" lang="zh-CN" altLang="en-US" sz="6000" b="1" dirty="0">
              <a:gradFill>
                <a:gsLst>
                  <a:gs pos="49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17794" y="4889651"/>
            <a:ext cx="404226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ru-RU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Arial Unicode MS" pitchFamily="34" charset="-122"/>
                <a:cs typeface="Arial" pitchFamily="34" charset="0"/>
              </a:rPr>
              <a:t>Департамент решений ЦОД</a:t>
            </a:r>
          </a:p>
          <a:p>
            <a:r>
              <a:rPr kumimoji="1" lang="ru-RU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Arial Unicode MS" pitchFamily="34" charset="-122"/>
                <a:cs typeface="Arial" pitchFamily="34" charset="0"/>
              </a:rPr>
              <a:t>Российское представительство </a:t>
            </a:r>
            <a:r>
              <a:rPr kumimoji="1" lang="en-US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Arial Unicode MS" pitchFamily="34" charset="-122"/>
                <a:cs typeface="Arial" pitchFamily="34" charset="0"/>
              </a:rPr>
              <a:t>Huawei</a:t>
            </a:r>
            <a:endParaRPr kumimoji="1" lang="ru-RU" b="1" dirty="0" smtClean="0">
              <a:gradFill>
                <a:gsLst>
                  <a:gs pos="49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Arial Unicode MS" pitchFamily="34" charset="-122"/>
              <a:cs typeface="Arial" pitchFamily="34" charset="0"/>
            </a:endParaRPr>
          </a:p>
          <a:p>
            <a:r>
              <a:rPr kumimoji="1" lang="ru-RU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Arial Unicode MS" pitchFamily="34" charset="-122"/>
                <a:cs typeface="Arial" pitchFamily="34" charset="0"/>
              </a:rPr>
              <a:t>Алексей Шалагинов</a:t>
            </a:r>
          </a:p>
          <a:p>
            <a:r>
              <a:rPr kumimoji="1" lang="en-US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Arial Unicode MS" pitchFamily="34" charset="-122"/>
                <a:cs typeface="Arial" pitchFamily="34" charset="0"/>
              </a:rPr>
              <a:t>Alexey.Shalaginov@Huawei.com</a:t>
            </a:r>
          </a:p>
          <a:p>
            <a:r>
              <a:rPr kumimoji="1" lang="en-US" b="1" dirty="0" smtClean="0">
                <a:gradFill>
                  <a:gsLst>
                    <a:gs pos="49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Arial Unicode MS" pitchFamily="34" charset="-122"/>
                <a:cs typeface="Arial" pitchFamily="34" charset="0"/>
              </a:rPr>
              <a:t>Facebook: Huawei ICT Russia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326" y="5001491"/>
            <a:ext cx="998778" cy="1088489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1_主题1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2_主题1">
  <a:themeElements>
    <a:clrScheme name="default 5">
      <a:dk1>
        <a:srgbClr val="000000"/>
      </a:dk1>
      <a:lt1>
        <a:srgbClr val="FFFFFF"/>
      </a:lt1>
      <a:dk2>
        <a:srgbClr val="990000"/>
      </a:dk2>
      <a:lt2>
        <a:srgbClr val="B2B2B2"/>
      </a:lt2>
      <a:accent1>
        <a:srgbClr val="FFCC66"/>
      </a:accent1>
      <a:accent2>
        <a:srgbClr val="FFCC99"/>
      </a:accent2>
      <a:accent3>
        <a:srgbClr val="FFFFFF"/>
      </a:accent3>
      <a:accent4>
        <a:srgbClr val="000000"/>
      </a:accent4>
      <a:accent5>
        <a:srgbClr val="FFE2B8"/>
      </a:accent5>
      <a:accent6>
        <a:srgbClr val="E7B98A"/>
      </a:accent6>
      <a:hlink>
        <a:srgbClr val="FF9900"/>
      </a:hlink>
      <a:folHlink>
        <a:srgbClr val="990000"/>
      </a:folHlink>
    </a:clrScheme>
    <a:fontScheme name="default">
      <a:majorFont>
        <a:latin typeface="FrutigerNext LT Medium"/>
        <a:ea typeface="华文细黑"/>
        <a:cs typeface="宋体"/>
      </a:majorFont>
      <a:minorFont>
        <a:latin typeface="FrutigerNext LT Medium"/>
        <a:ea typeface="华文细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CC9900"/>
          </a:buClr>
          <a:buSzTx/>
          <a:buFont typeface="Wingdings" pitchFamily="2" charset="2"/>
          <a:buChar char="n"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990000"/>
        </a:dk2>
        <a:lt2>
          <a:srgbClr val="808080"/>
        </a:lt2>
        <a:accent1>
          <a:srgbClr val="99CCFF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5C8A00"/>
        </a:accent6>
        <a:hlink>
          <a:srgbClr val="FF9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7B95C"/>
        </a:accent6>
        <a:hlink>
          <a:srgbClr val="FF99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99CC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FF99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FFCA"/>
        </a:accent5>
        <a:accent6>
          <a:srgbClr val="8AB9B9"/>
        </a:accent6>
        <a:hlink>
          <a:srgbClr val="0099CC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8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9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0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1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FFCC66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E7B98A"/>
        </a:accent6>
        <a:hlink>
          <a:srgbClr val="FF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2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CCCCF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B9E7"/>
        </a:accent6>
        <a:hlink>
          <a:srgbClr val="006699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990000"/>
        </a:dk2>
        <a:lt2>
          <a:srgbClr val="B2B2B2"/>
        </a:lt2>
        <a:accent1>
          <a:srgbClr val="99CCCC"/>
        </a:accent1>
        <a:accent2>
          <a:srgbClr val="CCFF99"/>
        </a:accent2>
        <a:accent3>
          <a:srgbClr val="FFFFFF"/>
        </a:accent3>
        <a:accent4>
          <a:srgbClr val="000000"/>
        </a:accent4>
        <a:accent5>
          <a:srgbClr val="CAE2E2"/>
        </a:accent5>
        <a:accent6>
          <a:srgbClr val="B9E78A"/>
        </a:accent6>
        <a:hlink>
          <a:srgbClr val="0099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31186</TotalTime>
  <Words>2414</Words>
  <Application>Microsoft Office PowerPoint</Application>
  <PresentationFormat>Custom</PresentationFormat>
  <Paragraphs>155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9" baseType="lpstr">
      <vt:lpstr>Arial Unicode MS</vt:lpstr>
      <vt:lpstr>微软雅黑</vt:lpstr>
      <vt:lpstr>MS PGothic</vt:lpstr>
      <vt:lpstr>黑体</vt:lpstr>
      <vt:lpstr>宋体</vt:lpstr>
      <vt:lpstr>宋体</vt:lpstr>
      <vt:lpstr>Arial</vt:lpstr>
      <vt:lpstr>Arial Narrow</vt:lpstr>
      <vt:lpstr>Calibri</vt:lpstr>
      <vt:lpstr>FrutigerNext LT Light</vt:lpstr>
      <vt:lpstr>FrutigerNext LT Medium</vt:lpstr>
      <vt:lpstr>FrutigerNext LT Regular</vt:lpstr>
      <vt:lpstr>华文细黑</vt:lpstr>
      <vt:lpstr>Times New Roman</vt:lpstr>
      <vt:lpstr>Wingdings</vt:lpstr>
      <vt:lpstr>Office 主题</vt:lpstr>
      <vt:lpstr>自定义设计</vt:lpstr>
      <vt:lpstr>11_主题1</vt:lpstr>
      <vt:lpstr>12_主题1</vt:lpstr>
      <vt:lpstr>1_Office 主题</vt:lpstr>
      <vt:lpstr>PowerPoint Presentation</vt:lpstr>
      <vt:lpstr>Домашний компьютер 2004 г.  в представлении RAND 1954 г.  </vt:lpstr>
      <vt:lpstr>Три кита ИКТ</vt:lpstr>
      <vt:lpstr>Рост объема данных: 70% в год,  х2 каждые 18 месяцев.  </vt:lpstr>
      <vt:lpstr>Quantified Self (QS) – «цифровой образ» человека</vt:lpstr>
      <vt:lpstr>Computing Intelligence – Вычисления AI – Artificial Intelligence</vt:lpstr>
      <vt:lpstr>AI as a Service… </vt:lpstr>
      <vt:lpstr>Подключенный автомобиль без водителя Connected Driverless Car </vt:lpstr>
      <vt:lpstr>Bandwidth (Сеть) - самое проблемное место</vt:lpstr>
      <vt:lpstr>Эволюция Bandwidth </vt:lpstr>
      <vt:lpstr>«Облако», «туман» и «роса» Cloud, Fog, Dew</vt:lpstr>
      <vt:lpstr>Горизонтально распределённое «Облако»</vt:lpstr>
      <vt:lpstr>Blockсhain - распределенная безопасность</vt:lpstr>
      <vt:lpstr>Доступ становится более важным, чем владение</vt:lpstr>
      <vt:lpstr>Величайшие изобретения ближайших 20 лет еще не сделаны</vt:lpstr>
      <vt:lpstr>Итак… </vt:lpstr>
      <vt:lpstr>PowerPoint Presentation</vt:lpstr>
      <vt:lpstr>Huawei в России  </vt:lpstr>
      <vt:lpstr>PowerPoint Presentation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DC2 Solution for ROS</dc:title>
  <dc:creator>Alexey Shalaginov</dc:creator>
  <cp:keywords>DC2, Cloud, SDN</cp:keywords>
  <cp:lastModifiedBy>Alexey Shalaginov</cp:lastModifiedBy>
  <cp:revision>1895</cp:revision>
  <cp:lastPrinted>2016-02-09T09:44:40Z</cp:lastPrinted>
  <dcterms:created xsi:type="dcterms:W3CDTF">2013-08-27T23:54:32Z</dcterms:created>
  <dcterms:modified xsi:type="dcterms:W3CDTF">2016-02-09T11:11:42Z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s_pID_725343">
    <vt:lpwstr>(1)rm6QeoQ4DX5tfNvaigN/WQnLqayoqcRiohU6qd2hjlQUL8YUx6lTZNzI0U43gY0B3hvVDgWE_x000d_ dAZhAGBbtEVMb/LFoGJNWJmRL1BsA91BOBDsn5ll1l1Ej6/Xs1HzWv+HBAV5Buud9r+ePxAB_x000d_ FwQ7NG3FzR2LqaH+52iwDcD3kjc=</vt:lpwstr>
  </property>
  <property fmtid="{D5CDD505-2E9C-101B-9397-08002B2CF9AE}" pid="3" name="_new_ms_pID_72543">
    <vt:lpwstr>(3)McHqU4XUiqqMQHCqfrGZTcSQOPPDNV11OhGcuGRSVJlUAOLu/ozroC3KepUiUffteMOzZBJ+
SQQJRKPDpXZU/AWb4f1o3JEaDoMVEkVerZGgPLuhmJ2AhroZMwT/poTVsozZmT+SOL840taI
7IIQ+qvAzHPobAR8+di6lu1O/dShFdpHdxNiZMVncsyIaRll3YVgWy2rP6AN2ALvOaJ7EwGV
hE1gItrK+RxASmcUx3</vt:lpwstr>
  </property>
  <property fmtid="{D5CDD505-2E9C-101B-9397-08002B2CF9AE}" pid="4" name="_new_ms_pID_725431">
    <vt:lpwstr>YjVNQCONYHAjCL4rfh//RkR8WQXe9TxsiAmyRFB0AQZBraREONpI8n
SqfDK//oOTuV1wIEjW+ZDxTricbrQq6jfW6WMDnM1cmObPBaERgEsSYyLL4uCEGalnZoYe7l
Ufao6rLc8LD0RcpGu0RP5WlDJksQ4fDQ81rbl0pv9J1ah79OISNUzcoUOCpcumx5NPzpFgSA
M4gP14aTdJ09qpXnXJMsYoe9GlrkxrQLqMK6</vt:lpwstr>
  </property>
  <property fmtid="{D5CDD505-2E9C-101B-9397-08002B2CF9AE}" pid="5" name="_new_ms_pID_725432">
    <vt:lpwstr>BJF8a1GPcvFQmNBlGyAerZCnC9I+iCJ/X6sn
KmlodkJUCAJXQ9BsqRYY35cwbC5baOAtu3ma+KO81Uvnxm4JyjK5KnzHiVdudQHVrAfsyvQe
8rwml9c0qJtl1LoEM++MOJ1K0LmrusisABuR0J1piyifErWoaDhaeuQFJPLVgq4f</vt:lpwstr>
  </property>
  <property fmtid="{D5CDD505-2E9C-101B-9397-08002B2CF9AE}" pid="6" name="_new_ms_pID_725433">
    <vt:lpwstr>pqUqdIrtcu48TGs8cU_x000d_ fmYgnh00dK1zqZisZtjaglF8hDdPwUeyP0NNtDPhKgwVxd11qF0oTKz+pmBHTGrzIiAVkg==</vt:lpwstr>
  </property>
  <property fmtid="{D5CDD505-2E9C-101B-9397-08002B2CF9AE}" pid="7" name="sflag">
    <vt:lpwstr>1425652031</vt:lpwstr>
  </property>
</Properties>
</file>