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tags/tag16.xml" ContentType="application/vnd.openxmlformats-officedocument.presentationml.tags+xml"/>
  <Override PartName="/ppt/tags/tag18.xml" ContentType="application/vnd.openxmlformats-officedocument.presentationml.tags+xml"/>
  <Override PartName="/ppt/notesSlides/notesSlide14.xml" ContentType="application/vnd.openxmlformats-officedocument.presentationml.notesSlide+xml"/>
  <Override PartName="/docProps/custom.xml" ContentType="application/vnd.openxmlformats-officedocument.custom-properties+xml"/>
  <Override PartName="/ppt/tags/tag14.xml" ContentType="application/vnd.openxmlformats-officedocument.presentationml.tag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notesSlides/notesSlide5.xml" ContentType="application/vnd.openxmlformats-officedocument.presentationml.notesSlide+xml"/>
  <Default Extension="sldx" ContentType="application/vnd.openxmlformats-officedocument.presentationml.slide"/>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tags/tag3.xml" ContentType="application/vnd.openxmlformats-officedocument.presentationml.tags+xml"/>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tags/tag19.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tags/tag17.xml" ContentType="application/vnd.openxmlformats-officedocument.presentationml.tags+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tags/tag15.xml" ContentType="application/vnd.openxmlformats-officedocument.presentationml.tags+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Override PartName="/ppt/tags/tag13.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slides/slide8.xml" ContentType="application/vnd.openxmlformats-officedocument.presentationml.slide+xml"/>
  <Override PartName="/ppt/tags/tag11.xml" ContentType="application/vnd.openxmlformats-officedocument.presentationml.tags+xml"/>
  <Override PartName="/ppt/tags/tag20.xml" ContentType="application/vnd.openxmlformats-officedocument.presentationml.tags+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tags/tag2.xml" ContentType="application/vnd.openxmlformats-officedocument.presentationml.tags+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57" r:id="rId3"/>
    <p:sldId id="290" r:id="rId4"/>
    <p:sldId id="258" r:id="rId5"/>
    <p:sldId id="259" r:id="rId6"/>
    <p:sldId id="260" r:id="rId7"/>
    <p:sldId id="263" r:id="rId8"/>
    <p:sldId id="261" r:id="rId9"/>
    <p:sldId id="262" r:id="rId10"/>
    <p:sldId id="264" r:id="rId11"/>
    <p:sldId id="265" r:id="rId12"/>
    <p:sldId id="266" r:id="rId13"/>
    <p:sldId id="267" r:id="rId14"/>
    <p:sldId id="269" r:id="rId15"/>
    <p:sldId id="270" r:id="rId16"/>
    <p:sldId id="271" r:id="rId17"/>
    <p:sldId id="268" r:id="rId18"/>
    <p:sldId id="272" r:id="rId19"/>
    <p:sldId id="273" r:id="rId20"/>
    <p:sldId id="291" r:id="rId21"/>
    <p:sldId id="292" r:id="rId22"/>
    <p:sldId id="293" r:id="rId23"/>
    <p:sldId id="278" r:id="rId24"/>
    <p:sldId id="288" r:id="rId25"/>
    <p:sldId id="282" r:id="rId26"/>
    <p:sldId id="281" r:id="rId27"/>
    <p:sldId id="279" r:id="rId28"/>
    <p:sldId id="274" r:id="rId29"/>
    <p:sldId id="275" r:id="rId30"/>
    <p:sldId id="276" r:id="rId31"/>
    <p:sldId id="285" r:id="rId32"/>
    <p:sldId id="283" r:id="rId33"/>
    <p:sldId id="284" r:id="rId34"/>
    <p:sldId id="286" r:id="rId35"/>
    <p:sldId id="289" r:id="rId36"/>
    <p:sldId id="287" r:id="rId37"/>
  </p:sldIdLst>
  <p:sldSz cx="9144000" cy="6858000" type="screen4x3"/>
  <p:notesSz cx="7099300" cy="102346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471" autoAdjust="0"/>
    <p:restoredTop sz="60128" autoAdjust="0"/>
  </p:normalViewPr>
  <p:slideViewPr>
    <p:cSldViewPr>
      <p:cViewPr varScale="1">
        <p:scale>
          <a:sx n="88" d="100"/>
          <a:sy n="88" d="100"/>
        </p:scale>
        <p:origin x="-1661" y="-72"/>
      </p:cViewPr>
      <p:guideLst>
        <p:guide orient="horz" pos="2160"/>
        <p:guide pos="2880"/>
      </p:guideLst>
    </p:cSldViewPr>
  </p:slideViewPr>
  <p:notesTextViewPr>
    <p:cViewPr>
      <p:scale>
        <a:sx n="150" d="100"/>
        <a:sy n="15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C5BA31-CC2A-4B10-BE68-15ADA5BF21BC}"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US"/>
        </a:p>
      </dgm:t>
    </dgm:pt>
    <dgm:pt modelId="{E7B2B27C-46C7-4EBC-82D1-891E67994228}">
      <dgm:prSet phldrT="[Text]"/>
      <dgm:spPr>
        <a:solidFill>
          <a:schemeClr val="accent1">
            <a:lumMod val="75000"/>
          </a:schemeClr>
        </a:solidFill>
      </dgm:spPr>
      <dgm:t>
        <a:bodyPr/>
        <a:lstStyle/>
        <a:p>
          <a:r>
            <a:rPr lang="en-US" b="1" dirty="0" smtClean="0"/>
            <a:t>1975-1990</a:t>
          </a:r>
          <a:endParaRPr lang="en-US" b="1" dirty="0"/>
        </a:p>
      </dgm:t>
    </dgm:pt>
    <dgm:pt modelId="{96376600-452E-47A8-A27C-4AAB68A788B0}" type="parTrans" cxnId="{E9BBF5D0-68E7-4E00-8008-0347D0607109}">
      <dgm:prSet/>
      <dgm:spPr/>
      <dgm:t>
        <a:bodyPr/>
        <a:lstStyle/>
        <a:p>
          <a:endParaRPr lang="en-US"/>
        </a:p>
      </dgm:t>
    </dgm:pt>
    <dgm:pt modelId="{0F1F3423-D72B-49C4-9A84-8D3E9B16AED2}" type="sibTrans" cxnId="{E9BBF5D0-68E7-4E00-8008-0347D0607109}">
      <dgm:prSet/>
      <dgm:spPr/>
      <dgm:t>
        <a:bodyPr/>
        <a:lstStyle/>
        <a:p>
          <a:endParaRPr lang="en-US"/>
        </a:p>
      </dgm:t>
    </dgm:pt>
    <dgm:pt modelId="{54BD4208-DE70-40A8-A8E3-E54CD1BBA851}">
      <dgm:prSet phldrT="[Text]"/>
      <dgm:spPr>
        <a:solidFill>
          <a:schemeClr val="accent1">
            <a:lumMod val="75000"/>
          </a:schemeClr>
        </a:solidFill>
      </dgm:spPr>
      <dgm:t>
        <a:bodyPr/>
        <a:lstStyle/>
        <a:p>
          <a:r>
            <a:rPr lang="ru-RU" dirty="0" smtClean="0"/>
            <a:t>Подключены</a:t>
          </a:r>
          <a:r>
            <a:rPr lang="en-US" dirty="0" smtClean="0"/>
            <a:t>:</a:t>
          </a:r>
          <a:endParaRPr lang="en-US" dirty="0"/>
        </a:p>
      </dgm:t>
    </dgm:pt>
    <dgm:pt modelId="{74C1F8D5-7D14-4D16-8547-78A496BB57F8}" type="parTrans" cxnId="{C4CCB33A-CE07-4604-B3D8-70B776A83065}">
      <dgm:prSet/>
      <dgm:spPr/>
      <dgm:t>
        <a:bodyPr/>
        <a:lstStyle/>
        <a:p>
          <a:endParaRPr lang="en-US"/>
        </a:p>
      </dgm:t>
    </dgm:pt>
    <dgm:pt modelId="{C61B72A9-1DCD-4249-957E-6AD94CB12658}" type="sibTrans" cxnId="{C4CCB33A-CE07-4604-B3D8-70B776A83065}">
      <dgm:prSet/>
      <dgm:spPr/>
      <dgm:t>
        <a:bodyPr/>
        <a:lstStyle/>
        <a:p>
          <a:endParaRPr lang="en-US"/>
        </a:p>
      </dgm:t>
    </dgm:pt>
    <dgm:pt modelId="{8A15520A-AE45-4DE0-99EB-6189694DFBEB}">
      <dgm:prSet phldrT="[Text]"/>
      <dgm:spPr>
        <a:solidFill>
          <a:schemeClr val="accent1">
            <a:lumMod val="75000"/>
          </a:schemeClr>
        </a:solidFill>
      </dgm:spPr>
      <dgm:t>
        <a:bodyPr/>
        <a:lstStyle/>
        <a:p>
          <a:r>
            <a:rPr lang="ru-RU" dirty="0" smtClean="0"/>
            <a:t>Главные Услуги</a:t>
          </a:r>
          <a:r>
            <a:rPr lang="en-US" dirty="0" smtClean="0"/>
            <a:t>:</a:t>
          </a:r>
          <a:endParaRPr lang="en-US" dirty="0">
            <a:solidFill>
              <a:schemeClr val="accent6">
                <a:lumMod val="60000"/>
                <a:lumOff val="40000"/>
              </a:schemeClr>
            </a:solidFill>
          </a:endParaRPr>
        </a:p>
      </dgm:t>
    </dgm:pt>
    <dgm:pt modelId="{9DCAA2F2-21AC-46C3-B6B4-97791B0E4F2B}" type="parTrans" cxnId="{3E989ABA-CC42-4970-BE5F-DD334C2BBB92}">
      <dgm:prSet/>
      <dgm:spPr/>
      <dgm:t>
        <a:bodyPr/>
        <a:lstStyle/>
        <a:p>
          <a:endParaRPr lang="en-US"/>
        </a:p>
      </dgm:t>
    </dgm:pt>
    <dgm:pt modelId="{2E89B61C-2E24-4D1A-8234-8501CC660F98}" type="sibTrans" cxnId="{3E989ABA-CC42-4970-BE5F-DD334C2BBB92}">
      <dgm:prSet/>
      <dgm:spPr/>
      <dgm:t>
        <a:bodyPr/>
        <a:lstStyle/>
        <a:p>
          <a:endParaRPr lang="en-US"/>
        </a:p>
      </dgm:t>
    </dgm:pt>
    <dgm:pt modelId="{E4C0FA0C-7A5A-40B9-BAFB-21F8C4C8CDE6}">
      <dgm:prSet phldrT="[Text]"/>
      <dgm:spPr>
        <a:solidFill>
          <a:schemeClr val="accent1">
            <a:lumMod val="75000"/>
          </a:schemeClr>
        </a:solidFill>
      </dgm:spPr>
      <dgm:t>
        <a:bodyPr/>
        <a:lstStyle/>
        <a:p>
          <a:r>
            <a:rPr lang="en-US" b="1" dirty="0" smtClean="0"/>
            <a:t>1990-1995</a:t>
          </a:r>
          <a:endParaRPr lang="en-US" b="1" dirty="0"/>
        </a:p>
      </dgm:t>
    </dgm:pt>
    <dgm:pt modelId="{DFB4E137-3C36-4556-AB37-90E74C805E92}" type="parTrans" cxnId="{E5589BD0-665A-4BF0-96CD-2B831F401016}">
      <dgm:prSet/>
      <dgm:spPr/>
      <dgm:t>
        <a:bodyPr/>
        <a:lstStyle/>
        <a:p>
          <a:endParaRPr lang="en-US"/>
        </a:p>
      </dgm:t>
    </dgm:pt>
    <dgm:pt modelId="{F099B19C-382A-496D-BCF3-0F1B2F3FACE6}" type="sibTrans" cxnId="{E5589BD0-665A-4BF0-96CD-2B831F401016}">
      <dgm:prSet/>
      <dgm:spPr/>
      <dgm:t>
        <a:bodyPr/>
        <a:lstStyle/>
        <a:p>
          <a:endParaRPr lang="en-US"/>
        </a:p>
      </dgm:t>
    </dgm:pt>
    <dgm:pt modelId="{4B76DC01-DEEE-4083-94C2-C80145156C47}">
      <dgm:prSet phldrT="[Text]"/>
      <dgm:spPr>
        <a:solidFill>
          <a:schemeClr val="accent1">
            <a:lumMod val="75000"/>
          </a:schemeClr>
        </a:solidFill>
      </dgm:spPr>
      <dgm:t>
        <a:bodyPr/>
        <a:lstStyle/>
        <a:p>
          <a:r>
            <a:rPr lang="ru-RU" dirty="0" smtClean="0"/>
            <a:t>Подключены</a:t>
          </a:r>
          <a:r>
            <a:rPr lang="en-US" dirty="0" smtClean="0"/>
            <a:t>:</a:t>
          </a:r>
          <a:endParaRPr lang="en-US" dirty="0"/>
        </a:p>
      </dgm:t>
    </dgm:pt>
    <dgm:pt modelId="{42F6497C-F82D-450F-B884-AB160DE9E454}" type="parTrans" cxnId="{597E4768-B5EE-4A0A-9F60-DA324E1CC6A5}">
      <dgm:prSet/>
      <dgm:spPr/>
      <dgm:t>
        <a:bodyPr/>
        <a:lstStyle/>
        <a:p>
          <a:endParaRPr lang="en-US"/>
        </a:p>
      </dgm:t>
    </dgm:pt>
    <dgm:pt modelId="{EC026AAE-4F03-4D4F-9CB5-54552B9190AA}" type="sibTrans" cxnId="{597E4768-B5EE-4A0A-9F60-DA324E1CC6A5}">
      <dgm:prSet/>
      <dgm:spPr/>
      <dgm:t>
        <a:bodyPr/>
        <a:lstStyle/>
        <a:p>
          <a:endParaRPr lang="en-US"/>
        </a:p>
      </dgm:t>
    </dgm:pt>
    <dgm:pt modelId="{3DB8997F-7031-4C8D-AF27-4BA1699BD2B0}">
      <dgm:prSet phldrT="[Text]"/>
      <dgm:spPr>
        <a:solidFill>
          <a:schemeClr val="accent1">
            <a:lumMod val="75000"/>
          </a:schemeClr>
        </a:solidFill>
      </dgm:spPr>
      <dgm:t>
        <a:bodyPr/>
        <a:lstStyle/>
        <a:p>
          <a:r>
            <a:rPr lang="ru-RU" dirty="0" smtClean="0"/>
            <a:t>Главные Услуги</a:t>
          </a:r>
          <a:r>
            <a:rPr lang="en-US" dirty="0" smtClean="0"/>
            <a:t>:</a:t>
          </a:r>
          <a:endParaRPr lang="en-US" dirty="0">
            <a:solidFill>
              <a:schemeClr val="accent6">
                <a:lumMod val="60000"/>
                <a:lumOff val="40000"/>
              </a:schemeClr>
            </a:solidFill>
          </a:endParaRPr>
        </a:p>
      </dgm:t>
    </dgm:pt>
    <dgm:pt modelId="{4DCB233A-FED8-4AC5-B3AA-A0DE76246BE9}" type="parTrans" cxnId="{25575179-5346-4761-B8ED-3ECB2F2FC882}">
      <dgm:prSet/>
      <dgm:spPr/>
      <dgm:t>
        <a:bodyPr/>
        <a:lstStyle/>
        <a:p>
          <a:endParaRPr lang="en-US"/>
        </a:p>
      </dgm:t>
    </dgm:pt>
    <dgm:pt modelId="{5D5CD362-D7C3-4F96-AE67-6AFF7A8937B3}" type="sibTrans" cxnId="{25575179-5346-4761-B8ED-3ECB2F2FC882}">
      <dgm:prSet/>
      <dgm:spPr/>
      <dgm:t>
        <a:bodyPr/>
        <a:lstStyle/>
        <a:p>
          <a:endParaRPr lang="en-US"/>
        </a:p>
      </dgm:t>
    </dgm:pt>
    <dgm:pt modelId="{C4B1DC46-6972-47AD-86CA-B03A9532EF0B}">
      <dgm:prSet phldrT="[Text]"/>
      <dgm:spPr>
        <a:solidFill>
          <a:schemeClr val="accent1">
            <a:lumMod val="75000"/>
          </a:schemeClr>
        </a:solidFill>
      </dgm:spPr>
      <dgm:t>
        <a:bodyPr/>
        <a:lstStyle/>
        <a:p>
          <a:r>
            <a:rPr lang="en-US" b="1" dirty="0" smtClean="0"/>
            <a:t>1995-2003</a:t>
          </a:r>
          <a:endParaRPr lang="en-US" b="1" dirty="0"/>
        </a:p>
      </dgm:t>
    </dgm:pt>
    <dgm:pt modelId="{6844979F-5BF6-4B87-AB37-BC7973541A35}" type="parTrans" cxnId="{3950289D-15F9-4F84-97B3-BD70D6C99EC9}">
      <dgm:prSet/>
      <dgm:spPr/>
      <dgm:t>
        <a:bodyPr/>
        <a:lstStyle/>
        <a:p>
          <a:endParaRPr lang="en-US"/>
        </a:p>
      </dgm:t>
    </dgm:pt>
    <dgm:pt modelId="{273BE70A-D80E-4821-B80C-8255D4BC2A9E}" type="sibTrans" cxnId="{3950289D-15F9-4F84-97B3-BD70D6C99EC9}">
      <dgm:prSet/>
      <dgm:spPr/>
      <dgm:t>
        <a:bodyPr/>
        <a:lstStyle/>
        <a:p>
          <a:endParaRPr lang="en-US"/>
        </a:p>
      </dgm:t>
    </dgm:pt>
    <dgm:pt modelId="{3486959D-2235-49AF-A5AC-12DF631FC06D}">
      <dgm:prSet phldrT="[Text]"/>
      <dgm:spPr>
        <a:solidFill>
          <a:schemeClr val="accent1">
            <a:lumMod val="75000"/>
          </a:schemeClr>
        </a:solidFill>
      </dgm:spPr>
      <dgm:t>
        <a:bodyPr/>
        <a:lstStyle/>
        <a:p>
          <a:r>
            <a:rPr lang="ru-RU" dirty="0" smtClean="0"/>
            <a:t>Подключены</a:t>
          </a:r>
          <a:r>
            <a:rPr lang="en-US" dirty="0" smtClean="0"/>
            <a:t>:</a:t>
          </a:r>
          <a:endParaRPr lang="en-US" dirty="0"/>
        </a:p>
      </dgm:t>
    </dgm:pt>
    <dgm:pt modelId="{09188F74-1D9A-4F7C-85F8-280BEFAD8652}" type="parTrans" cxnId="{4EA6A24B-580C-4274-82BA-BD84A88E8BE6}">
      <dgm:prSet/>
      <dgm:spPr/>
      <dgm:t>
        <a:bodyPr/>
        <a:lstStyle/>
        <a:p>
          <a:endParaRPr lang="en-US"/>
        </a:p>
      </dgm:t>
    </dgm:pt>
    <dgm:pt modelId="{1F656D12-E9F6-44BE-982A-456265BCAE0E}" type="sibTrans" cxnId="{4EA6A24B-580C-4274-82BA-BD84A88E8BE6}">
      <dgm:prSet/>
      <dgm:spPr/>
      <dgm:t>
        <a:bodyPr/>
        <a:lstStyle/>
        <a:p>
          <a:endParaRPr lang="en-US"/>
        </a:p>
      </dgm:t>
    </dgm:pt>
    <dgm:pt modelId="{9616BA43-0AA9-449B-87B4-11AF511BCA71}">
      <dgm:prSet phldrT="[Text]"/>
      <dgm:spPr>
        <a:solidFill>
          <a:schemeClr val="accent1">
            <a:lumMod val="75000"/>
          </a:schemeClr>
        </a:solidFill>
      </dgm:spPr>
      <dgm:t>
        <a:bodyPr/>
        <a:lstStyle/>
        <a:p>
          <a:r>
            <a:rPr lang="ru-RU" dirty="0" smtClean="0"/>
            <a:t>Главные Услуги</a:t>
          </a:r>
          <a:r>
            <a:rPr lang="en-US" dirty="0" smtClean="0"/>
            <a:t>:</a:t>
          </a:r>
          <a:endParaRPr lang="en-US" dirty="0">
            <a:solidFill>
              <a:schemeClr val="accent6">
                <a:lumMod val="60000"/>
                <a:lumOff val="40000"/>
              </a:schemeClr>
            </a:solidFill>
          </a:endParaRPr>
        </a:p>
      </dgm:t>
    </dgm:pt>
    <dgm:pt modelId="{4BDBDB18-B428-476C-B02B-FC9F5EC8C44F}" type="parTrans" cxnId="{EB52429A-615A-4446-A7EC-3CCEC76030DD}">
      <dgm:prSet/>
      <dgm:spPr/>
      <dgm:t>
        <a:bodyPr/>
        <a:lstStyle/>
        <a:p>
          <a:endParaRPr lang="en-US"/>
        </a:p>
      </dgm:t>
    </dgm:pt>
    <dgm:pt modelId="{8F69C1C6-107E-437E-8CAD-7F8C5B8D4347}" type="sibTrans" cxnId="{EB52429A-615A-4446-A7EC-3CCEC76030DD}">
      <dgm:prSet/>
      <dgm:spPr/>
      <dgm:t>
        <a:bodyPr/>
        <a:lstStyle/>
        <a:p>
          <a:endParaRPr lang="en-US"/>
        </a:p>
      </dgm:t>
    </dgm:pt>
    <dgm:pt modelId="{001CBB44-D027-4C5F-94C0-79363D50B3C8}">
      <dgm:prSet phldrT="[Text]"/>
      <dgm:spPr>
        <a:solidFill>
          <a:schemeClr val="accent1">
            <a:lumMod val="75000"/>
          </a:schemeClr>
        </a:solidFill>
      </dgm:spPr>
      <dgm:t>
        <a:bodyPr/>
        <a:lstStyle/>
        <a:p>
          <a:endParaRPr lang="en-US" dirty="0"/>
        </a:p>
      </dgm:t>
    </dgm:pt>
    <dgm:pt modelId="{EA631BC9-FF4F-4050-B339-DCE54954CF6F}" type="parTrans" cxnId="{8AFBBE4F-D358-4A6B-9146-AC9BFD479ACF}">
      <dgm:prSet/>
      <dgm:spPr/>
      <dgm:t>
        <a:bodyPr/>
        <a:lstStyle/>
        <a:p>
          <a:endParaRPr lang="en-US"/>
        </a:p>
      </dgm:t>
    </dgm:pt>
    <dgm:pt modelId="{700A26E9-6494-413B-888E-14E43323C5E3}" type="sibTrans" cxnId="{8AFBBE4F-D358-4A6B-9146-AC9BFD479ACF}">
      <dgm:prSet/>
      <dgm:spPr/>
      <dgm:t>
        <a:bodyPr/>
        <a:lstStyle/>
        <a:p>
          <a:endParaRPr lang="en-US"/>
        </a:p>
      </dgm:t>
    </dgm:pt>
    <dgm:pt modelId="{2DA0CAC8-E231-4B2E-AFC0-553ECF7AE2B7}">
      <dgm:prSet phldrT="[Text]"/>
      <dgm:spPr>
        <a:solidFill>
          <a:schemeClr val="accent1">
            <a:lumMod val="75000"/>
          </a:schemeClr>
        </a:solidFill>
      </dgm:spPr>
      <dgm:t>
        <a:bodyPr/>
        <a:lstStyle/>
        <a:p>
          <a:r>
            <a:rPr lang="en-US" b="1" dirty="0" smtClean="0"/>
            <a:t>2003-2010</a:t>
          </a:r>
          <a:endParaRPr lang="en-US" b="1" dirty="0"/>
        </a:p>
      </dgm:t>
    </dgm:pt>
    <dgm:pt modelId="{7B845491-207A-46A9-B369-C70E6E67273F}" type="parTrans" cxnId="{DA675678-9F0D-4EDA-A4ED-923A73A8E302}">
      <dgm:prSet/>
      <dgm:spPr/>
      <dgm:t>
        <a:bodyPr/>
        <a:lstStyle/>
        <a:p>
          <a:endParaRPr lang="en-US"/>
        </a:p>
      </dgm:t>
    </dgm:pt>
    <dgm:pt modelId="{FF21716A-41C7-4E8D-BFB1-B9055FA6AA93}" type="sibTrans" cxnId="{DA675678-9F0D-4EDA-A4ED-923A73A8E302}">
      <dgm:prSet/>
      <dgm:spPr/>
      <dgm:t>
        <a:bodyPr/>
        <a:lstStyle/>
        <a:p>
          <a:endParaRPr lang="en-US"/>
        </a:p>
      </dgm:t>
    </dgm:pt>
    <dgm:pt modelId="{E83027DE-1B42-4296-89BB-102A85CAEA05}">
      <dgm:prSet phldrT="[Text]"/>
      <dgm:spPr>
        <a:solidFill>
          <a:schemeClr val="accent1">
            <a:lumMod val="75000"/>
          </a:schemeClr>
        </a:solidFill>
      </dgm:spPr>
      <dgm:t>
        <a:bodyPr/>
        <a:lstStyle/>
        <a:p>
          <a:r>
            <a:rPr lang="ru-RU" dirty="0" smtClean="0"/>
            <a:t>Подключены</a:t>
          </a:r>
          <a:r>
            <a:rPr lang="en-US" dirty="0" smtClean="0"/>
            <a:t>:</a:t>
          </a:r>
          <a:endParaRPr lang="en-US" dirty="0"/>
        </a:p>
      </dgm:t>
    </dgm:pt>
    <dgm:pt modelId="{DEFDB7C1-AC2D-48B4-97AC-61D76B79043A}" type="parTrans" cxnId="{5D31E555-6A47-4B51-97C5-18AE9A53A933}">
      <dgm:prSet/>
      <dgm:spPr/>
      <dgm:t>
        <a:bodyPr/>
        <a:lstStyle/>
        <a:p>
          <a:endParaRPr lang="en-US"/>
        </a:p>
      </dgm:t>
    </dgm:pt>
    <dgm:pt modelId="{50E9FB7B-FE0B-4738-8B3F-07B24470B487}" type="sibTrans" cxnId="{5D31E555-6A47-4B51-97C5-18AE9A53A933}">
      <dgm:prSet/>
      <dgm:spPr/>
      <dgm:t>
        <a:bodyPr/>
        <a:lstStyle/>
        <a:p>
          <a:endParaRPr lang="en-US"/>
        </a:p>
      </dgm:t>
    </dgm:pt>
    <dgm:pt modelId="{2764744D-35A3-4A2D-9D46-BACFE6D166DA}">
      <dgm:prSet phldrT="[Text]"/>
      <dgm:spPr>
        <a:solidFill>
          <a:schemeClr val="accent1">
            <a:lumMod val="75000"/>
          </a:schemeClr>
        </a:solidFill>
      </dgm:spPr>
      <dgm:t>
        <a:bodyPr/>
        <a:lstStyle/>
        <a:p>
          <a:r>
            <a:rPr lang="ru-RU" dirty="0" smtClean="0"/>
            <a:t>Главные Услуги</a:t>
          </a:r>
          <a:r>
            <a:rPr lang="en-US" dirty="0" smtClean="0"/>
            <a:t>:</a:t>
          </a:r>
          <a:endParaRPr lang="en-US" dirty="0">
            <a:solidFill>
              <a:schemeClr val="accent6">
                <a:lumMod val="60000"/>
                <a:lumOff val="40000"/>
              </a:schemeClr>
            </a:solidFill>
          </a:endParaRPr>
        </a:p>
      </dgm:t>
    </dgm:pt>
    <dgm:pt modelId="{93E1F0DA-2F54-4619-AA1F-CE856E110F2A}" type="parTrans" cxnId="{238FE9A8-5643-4A8F-B6DF-B371359FEB15}">
      <dgm:prSet/>
      <dgm:spPr/>
      <dgm:t>
        <a:bodyPr/>
        <a:lstStyle/>
        <a:p>
          <a:endParaRPr lang="en-US"/>
        </a:p>
      </dgm:t>
    </dgm:pt>
    <dgm:pt modelId="{71C41BF2-9F51-49F5-B490-5FA25C842D05}" type="sibTrans" cxnId="{238FE9A8-5643-4A8F-B6DF-B371359FEB15}">
      <dgm:prSet/>
      <dgm:spPr/>
      <dgm:t>
        <a:bodyPr/>
        <a:lstStyle/>
        <a:p>
          <a:endParaRPr lang="en-US"/>
        </a:p>
      </dgm:t>
    </dgm:pt>
    <dgm:pt modelId="{1AE368EC-82D9-4A45-9FD9-D74432827EC2}">
      <dgm:prSet phldrT="[Text]" custT="1"/>
      <dgm:spPr>
        <a:solidFill>
          <a:schemeClr val="accent1">
            <a:lumMod val="75000"/>
          </a:schemeClr>
        </a:solidFill>
      </dgm:spPr>
      <dgm:t>
        <a:bodyPr/>
        <a:lstStyle/>
        <a:p>
          <a:r>
            <a:rPr lang="en-US" sz="1800" b="1" dirty="0" smtClean="0"/>
            <a:t>2011-????</a:t>
          </a:r>
          <a:endParaRPr lang="en-US" sz="1800" b="1" dirty="0"/>
        </a:p>
      </dgm:t>
    </dgm:pt>
    <dgm:pt modelId="{5A2D9B98-1630-427A-8161-56215183E7A5}" type="parTrans" cxnId="{E0BAF4C1-8F44-40B3-9CB8-865622817BF0}">
      <dgm:prSet/>
      <dgm:spPr/>
      <dgm:t>
        <a:bodyPr/>
        <a:lstStyle/>
        <a:p>
          <a:endParaRPr lang="en-US"/>
        </a:p>
      </dgm:t>
    </dgm:pt>
    <dgm:pt modelId="{1B123F3D-BF72-4BF7-93A0-869D15B2F01D}" type="sibTrans" cxnId="{E0BAF4C1-8F44-40B3-9CB8-865622817BF0}">
      <dgm:prSet/>
      <dgm:spPr/>
      <dgm:t>
        <a:bodyPr/>
        <a:lstStyle/>
        <a:p>
          <a:endParaRPr lang="en-US"/>
        </a:p>
      </dgm:t>
    </dgm:pt>
    <dgm:pt modelId="{4A3E180B-05B3-4FFB-9EF2-A31E169D15B0}">
      <dgm:prSet phldrT="[Text]" custT="1"/>
      <dgm:spPr>
        <a:solidFill>
          <a:schemeClr val="accent1">
            <a:lumMod val="75000"/>
          </a:schemeClr>
        </a:solidFill>
      </dgm:spPr>
      <dgm:t>
        <a:bodyPr/>
        <a:lstStyle/>
        <a:p>
          <a:r>
            <a:rPr lang="ru-RU" sz="1200" dirty="0" smtClean="0"/>
            <a:t>Подключены</a:t>
          </a:r>
          <a:r>
            <a:rPr lang="en-US" sz="1200" dirty="0" smtClean="0"/>
            <a:t>:</a:t>
          </a:r>
          <a:endParaRPr lang="en-US" sz="1200" dirty="0"/>
        </a:p>
      </dgm:t>
    </dgm:pt>
    <dgm:pt modelId="{CDC5100B-8595-4639-B922-70BDAD7748DC}" type="parTrans" cxnId="{CD74D0AA-F90E-434B-ACAB-24991B3225D6}">
      <dgm:prSet/>
      <dgm:spPr/>
      <dgm:t>
        <a:bodyPr/>
        <a:lstStyle/>
        <a:p>
          <a:endParaRPr lang="en-US"/>
        </a:p>
      </dgm:t>
    </dgm:pt>
    <dgm:pt modelId="{169150AC-04F9-4421-BBFE-20A26C31F84D}" type="sibTrans" cxnId="{CD74D0AA-F90E-434B-ACAB-24991B3225D6}">
      <dgm:prSet/>
      <dgm:spPr/>
      <dgm:t>
        <a:bodyPr/>
        <a:lstStyle/>
        <a:p>
          <a:endParaRPr lang="en-US"/>
        </a:p>
      </dgm:t>
    </dgm:pt>
    <dgm:pt modelId="{60BBDD34-DF82-445A-8430-8BF60B1FCBC9}">
      <dgm:prSet phldrT="[Text]"/>
      <dgm:spPr>
        <a:solidFill>
          <a:schemeClr val="accent1">
            <a:lumMod val="75000"/>
          </a:schemeClr>
        </a:solidFill>
      </dgm:spPr>
      <dgm:t>
        <a:bodyPr/>
        <a:lstStyle/>
        <a:p>
          <a:r>
            <a:rPr lang="ru-RU" dirty="0" smtClean="0">
              <a:solidFill>
                <a:schemeClr val="accent6">
                  <a:lumMod val="60000"/>
                  <a:lumOff val="40000"/>
                </a:schemeClr>
              </a:solidFill>
            </a:rPr>
            <a:t>Компьютеры</a:t>
          </a:r>
          <a:endParaRPr lang="en-US" dirty="0">
            <a:solidFill>
              <a:schemeClr val="accent6">
                <a:lumMod val="60000"/>
                <a:lumOff val="40000"/>
              </a:schemeClr>
            </a:solidFill>
          </a:endParaRPr>
        </a:p>
      </dgm:t>
    </dgm:pt>
    <dgm:pt modelId="{2339C30B-CDBF-4F00-9A13-544B49B2427F}" type="parTrans" cxnId="{F4127A5F-15AE-4C51-A3C9-A05CBD7A8E80}">
      <dgm:prSet/>
      <dgm:spPr/>
      <dgm:t>
        <a:bodyPr/>
        <a:lstStyle/>
        <a:p>
          <a:endParaRPr lang="en-US"/>
        </a:p>
      </dgm:t>
    </dgm:pt>
    <dgm:pt modelId="{7FEB3120-150E-4AF6-A03B-178AD2A21111}" type="sibTrans" cxnId="{F4127A5F-15AE-4C51-A3C9-A05CBD7A8E80}">
      <dgm:prSet/>
      <dgm:spPr/>
      <dgm:t>
        <a:bodyPr/>
        <a:lstStyle/>
        <a:p>
          <a:endParaRPr lang="en-US"/>
        </a:p>
      </dgm:t>
    </dgm:pt>
    <dgm:pt modelId="{36EBBBFE-647B-4C3E-A9B4-EF0FC0A9FD91}">
      <dgm:prSet phldrT="[Text]"/>
      <dgm:spPr>
        <a:solidFill>
          <a:schemeClr val="accent1">
            <a:lumMod val="75000"/>
          </a:schemeClr>
        </a:solidFill>
      </dgm:spPr>
      <dgm:t>
        <a:bodyPr/>
        <a:lstStyle/>
        <a:p>
          <a:r>
            <a:rPr lang="ru-RU" dirty="0" smtClean="0">
              <a:solidFill>
                <a:schemeClr val="accent6">
                  <a:lumMod val="60000"/>
                  <a:lumOff val="40000"/>
                </a:schemeClr>
              </a:solidFill>
            </a:rPr>
            <a:t>Люди</a:t>
          </a:r>
          <a:endParaRPr lang="en-US" dirty="0">
            <a:solidFill>
              <a:schemeClr val="accent6">
                <a:lumMod val="60000"/>
                <a:lumOff val="40000"/>
              </a:schemeClr>
            </a:solidFill>
          </a:endParaRPr>
        </a:p>
      </dgm:t>
    </dgm:pt>
    <dgm:pt modelId="{1BE05AD0-F4D0-490C-A41E-FDDE1E716E84}" type="parTrans" cxnId="{40149BDD-B972-427F-8A3F-175240292D1A}">
      <dgm:prSet/>
      <dgm:spPr/>
      <dgm:t>
        <a:bodyPr/>
        <a:lstStyle/>
        <a:p>
          <a:endParaRPr lang="en-US"/>
        </a:p>
      </dgm:t>
    </dgm:pt>
    <dgm:pt modelId="{352B933C-C469-4A60-950B-EE2288995108}" type="sibTrans" cxnId="{40149BDD-B972-427F-8A3F-175240292D1A}">
      <dgm:prSet/>
      <dgm:spPr/>
      <dgm:t>
        <a:bodyPr/>
        <a:lstStyle/>
        <a:p>
          <a:endParaRPr lang="en-US"/>
        </a:p>
      </dgm:t>
    </dgm:pt>
    <dgm:pt modelId="{A99E7B62-50A3-4727-BC50-D8B24EAB350F}">
      <dgm:prSet phldrT="[Text]"/>
      <dgm:spPr>
        <a:solidFill>
          <a:schemeClr val="accent1">
            <a:lumMod val="75000"/>
          </a:schemeClr>
        </a:solidFill>
      </dgm:spPr>
      <dgm:t>
        <a:bodyPr/>
        <a:lstStyle/>
        <a:p>
          <a:r>
            <a:rPr lang="ru-RU" dirty="0" smtClean="0">
              <a:solidFill>
                <a:schemeClr val="accent6">
                  <a:lumMod val="60000"/>
                  <a:lumOff val="40000"/>
                </a:schemeClr>
              </a:solidFill>
            </a:rPr>
            <a:t>Компьютеры</a:t>
          </a:r>
          <a:endParaRPr lang="en-US" dirty="0">
            <a:solidFill>
              <a:schemeClr val="accent6">
                <a:lumMod val="60000"/>
                <a:lumOff val="40000"/>
              </a:schemeClr>
            </a:solidFill>
          </a:endParaRPr>
        </a:p>
      </dgm:t>
    </dgm:pt>
    <dgm:pt modelId="{2D5D839D-23EC-4184-9A65-E8CD4505782B}" type="parTrans" cxnId="{06DCA08C-CDF5-4C4C-8000-B98FD070AAED}">
      <dgm:prSet/>
      <dgm:spPr/>
      <dgm:t>
        <a:bodyPr/>
        <a:lstStyle/>
        <a:p>
          <a:endParaRPr lang="en-US"/>
        </a:p>
      </dgm:t>
    </dgm:pt>
    <dgm:pt modelId="{766E99BC-D98D-4FF1-8594-1FF11CA4B626}" type="sibTrans" cxnId="{06DCA08C-CDF5-4C4C-8000-B98FD070AAED}">
      <dgm:prSet/>
      <dgm:spPr/>
      <dgm:t>
        <a:bodyPr/>
        <a:lstStyle/>
        <a:p>
          <a:endParaRPr lang="en-US"/>
        </a:p>
      </dgm:t>
    </dgm:pt>
    <dgm:pt modelId="{9CDE8461-4278-4F51-A50E-EBBBF4356496}">
      <dgm:prSet phldrT="[Text]"/>
      <dgm:spPr>
        <a:solidFill>
          <a:schemeClr val="accent1">
            <a:lumMod val="75000"/>
          </a:schemeClr>
        </a:solidFill>
      </dgm:spPr>
      <dgm:t>
        <a:bodyPr/>
        <a:lstStyle/>
        <a:p>
          <a:r>
            <a:rPr lang="ru-RU" dirty="0" smtClean="0">
              <a:solidFill>
                <a:schemeClr val="accent6">
                  <a:lumMod val="60000"/>
                  <a:lumOff val="40000"/>
                </a:schemeClr>
              </a:solidFill>
            </a:rPr>
            <a:t>Компьютеры</a:t>
          </a:r>
          <a:endParaRPr lang="en-US" dirty="0">
            <a:solidFill>
              <a:schemeClr val="accent6">
                <a:lumMod val="60000"/>
                <a:lumOff val="40000"/>
              </a:schemeClr>
            </a:solidFill>
          </a:endParaRPr>
        </a:p>
      </dgm:t>
    </dgm:pt>
    <dgm:pt modelId="{978EA0AA-87F2-4CA8-BC04-2E635FC2441B}" type="parTrans" cxnId="{B1085F24-C37D-4BC5-9D58-935C8D7A3575}">
      <dgm:prSet/>
      <dgm:spPr/>
      <dgm:t>
        <a:bodyPr/>
        <a:lstStyle/>
        <a:p>
          <a:endParaRPr lang="en-US"/>
        </a:p>
      </dgm:t>
    </dgm:pt>
    <dgm:pt modelId="{95ED742E-F93F-432F-9331-4DD3EF160330}" type="sibTrans" cxnId="{B1085F24-C37D-4BC5-9D58-935C8D7A3575}">
      <dgm:prSet/>
      <dgm:spPr/>
      <dgm:t>
        <a:bodyPr/>
        <a:lstStyle/>
        <a:p>
          <a:endParaRPr lang="en-US"/>
        </a:p>
      </dgm:t>
    </dgm:pt>
    <dgm:pt modelId="{B1104380-F6D9-4095-BCF1-DF92166383B6}">
      <dgm:prSet phldrT="[Text]"/>
      <dgm:spPr>
        <a:solidFill>
          <a:schemeClr val="accent1">
            <a:lumMod val="75000"/>
          </a:schemeClr>
        </a:solidFill>
      </dgm:spPr>
      <dgm:t>
        <a:bodyPr/>
        <a:lstStyle/>
        <a:p>
          <a:r>
            <a:rPr lang="ru-RU" dirty="0" smtClean="0">
              <a:solidFill>
                <a:schemeClr val="accent6">
                  <a:lumMod val="60000"/>
                  <a:lumOff val="40000"/>
                </a:schemeClr>
              </a:solidFill>
            </a:rPr>
            <a:t>Информация</a:t>
          </a:r>
          <a:endParaRPr lang="en-US" dirty="0">
            <a:solidFill>
              <a:schemeClr val="accent6">
                <a:lumMod val="60000"/>
                <a:lumOff val="40000"/>
              </a:schemeClr>
            </a:solidFill>
          </a:endParaRPr>
        </a:p>
      </dgm:t>
    </dgm:pt>
    <dgm:pt modelId="{EF743680-F75A-4030-84B2-B850294E0C69}" type="parTrans" cxnId="{6F546DC6-3663-44BC-9A38-7B3CD59875E6}">
      <dgm:prSet/>
      <dgm:spPr/>
      <dgm:t>
        <a:bodyPr/>
        <a:lstStyle/>
        <a:p>
          <a:endParaRPr lang="en-US"/>
        </a:p>
      </dgm:t>
    </dgm:pt>
    <dgm:pt modelId="{4791C9C5-7A46-4F7B-9256-F8EB0012B7B4}" type="sibTrans" cxnId="{6F546DC6-3663-44BC-9A38-7B3CD59875E6}">
      <dgm:prSet/>
      <dgm:spPr/>
      <dgm:t>
        <a:bodyPr/>
        <a:lstStyle/>
        <a:p>
          <a:endParaRPr lang="en-US"/>
        </a:p>
      </dgm:t>
    </dgm:pt>
    <dgm:pt modelId="{CDDC3112-8DB5-40CF-9A5C-711EC72240E5}">
      <dgm:prSet phldrT="[Text]"/>
      <dgm:spPr>
        <a:solidFill>
          <a:schemeClr val="accent1">
            <a:lumMod val="75000"/>
          </a:schemeClr>
        </a:solidFill>
      </dgm:spPr>
      <dgm:t>
        <a:bodyPr/>
        <a:lstStyle/>
        <a:p>
          <a:r>
            <a:rPr lang="ru-RU" dirty="0" smtClean="0">
              <a:solidFill>
                <a:schemeClr val="accent6">
                  <a:lumMod val="60000"/>
                  <a:lumOff val="40000"/>
                </a:schemeClr>
              </a:solidFill>
            </a:rPr>
            <a:t>Бизнес</a:t>
          </a:r>
          <a:endParaRPr lang="en-US" dirty="0">
            <a:solidFill>
              <a:schemeClr val="accent6">
                <a:lumMod val="60000"/>
                <a:lumOff val="40000"/>
              </a:schemeClr>
            </a:solidFill>
          </a:endParaRPr>
        </a:p>
      </dgm:t>
    </dgm:pt>
    <dgm:pt modelId="{353270C4-A362-4564-9132-54B81B63E358}" type="parTrans" cxnId="{0CD38965-404A-48A8-8FB4-F3EAE68C121D}">
      <dgm:prSet/>
      <dgm:spPr/>
      <dgm:t>
        <a:bodyPr/>
        <a:lstStyle/>
        <a:p>
          <a:endParaRPr lang="en-US"/>
        </a:p>
      </dgm:t>
    </dgm:pt>
    <dgm:pt modelId="{EBC73D7F-413D-46DC-BDA6-7D398E1DD3BC}" type="sibTrans" cxnId="{0CD38965-404A-48A8-8FB4-F3EAE68C121D}">
      <dgm:prSet/>
      <dgm:spPr/>
      <dgm:t>
        <a:bodyPr/>
        <a:lstStyle/>
        <a:p>
          <a:endParaRPr lang="en-US"/>
        </a:p>
      </dgm:t>
    </dgm:pt>
    <dgm:pt modelId="{05D9EA06-2306-41AB-A0C4-9434263E4EA1}">
      <dgm:prSet phldrT="[Text]"/>
      <dgm:spPr>
        <a:solidFill>
          <a:schemeClr val="accent1">
            <a:lumMod val="75000"/>
          </a:schemeClr>
        </a:solidFill>
      </dgm:spPr>
      <dgm:t>
        <a:bodyPr/>
        <a:lstStyle/>
        <a:p>
          <a:r>
            <a:rPr lang="ru-RU" dirty="0" smtClean="0">
              <a:solidFill>
                <a:schemeClr val="accent6">
                  <a:lumMod val="60000"/>
                  <a:lumOff val="40000"/>
                </a:schemeClr>
              </a:solidFill>
            </a:rPr>
            <a:t>Люди</a:t>
          </a:r>
          <a:endParaRPr lang="en-US" dirty="0">
            <a:solidFill>
              <a:schemeClr val="accent6">
                <a:lumMod val="60000"/>
                <a:lumOff val="40000"/>
              </a:schemeClr>
            </a:solidFill>
          </a:endParaRPr>
        </a:p>
      </dgm:t>
    </dgm:pt>
    <dgm:pt modelId="{FB0F6838-04E6-44D9-9AC2-88CD9FB6131E}" type="parTrans" cxnId="{5BE3A2D4-BE11-4563-A94A-83E52551CF81}">
      <dgm:prSet/>
      <dgm:spPr/>
      <dgm:t>
        <a:bodyPr/>
        <a:lstStyle/>
        <a:p>
          <a:endParaRPr lang="en-US"/>
        </a:p>
      </dgm:t>
    </dgm:pt>
    <dgm:pt modelId="{3C6998D9-AEED-4D8E-AA7F-70806779BD1F}" type="sibTrans" cxnId="{5BE3A2D4-BE11-4563-A94A-83E52551CF81}">
      <dgm:prSet/>
      <dgm:spPr/>
      <dgm:t>
        <a:bodyPr/>
        <a:lstStyle/>
        <a:p>
          <a:endParaRPr lang="en-US"/>
        </a:p>
      </dgm:t>
    </dgm:pt>
    <dgm:pt modelId="{7AC2999E-8144-4A1A-82E5-614AB2970B67}">
      <dgm:prSet phldrT="[Text]"/>
      <dgm:spPr>
        <a:solidFill>
          <a:schemeClr val="accent1">
            <a:lumMod val="75000"/>
          </a:schemeClr>
        </a:solidFill>
      </dgm:spPr>
      <dgm:t>
        <a:bodyPr/>
        <a:lstStyle/>
        <a:p>
          <a:r>
            <a:rPr lang="ru-RU" dirty="0" smtClean="0">
              <a:solidFill>
                <a:schemeClr val="accent6">
                  <a:lumMod val="60000"/>
                  <a:lumOff val="40000"/>
                </a:schemeClr>
              </a:solidFill>
            </a:rPr>
            <a:t>Соц.группы</a:t>
          </a:r>
          <a:endParaRPr lang="en-US" dirty="0">
            <a:solidFill>
              <a:schemeClr val="accent6">
                <a:lumMod val="60000"/>
                <a:lumOff val="40000"/>
              </a:schemeClr>
            </a:solidFill>
          </a:endParaRPr>
        </a:p>
      </dgm:t>
    </dgm:pt>
    <dgm:pt modelId="{02AE0EF2-82F2-442E-9930-A47A1B496325}" type="parTrans" cxnId="{DF11C2C0-B9EB-4392-80A5-4ABC4DEDE0C7}">
      <dgm:prSet/>
      <dgm:spPr/>
      <dgm:t>
        <a:bodyPr/>
        <a:lstStyle/>
        <a:p>
          <a:endParaRPr lang="en-US"/>
        </a:p>
      </dgm:t>
    </dgm:pt>
    <dgm:pt modelId="{097C1679-C773-40AA-B558-B9A7AF78A7E2}" type="sibTrans" cxnId="{DF11C2C0-B9EB-4392-80A5-4ABC4DEDE0C7}">
      <dgm:prSet/>
      <dgm:spPr/>
      <dgm:t>
        <a:bodyPr/>
        <a:lstStyle/>
        <a:p>
          <a:endParaRPr lang="en-US"/>
        </a:p>
      </dgm:t>
    </dgm:pt>
    <dgm:pt modelId="{27F97100-AE6F-4EB7-9851-C9646255AEFE}">
      <dgm:prSet phldrT="[Text]"/>
      <dgm:spPr>
        <a:solidFill>
          <a:schemeClr val="accent1">
            <a:lumMod val="75000"/>
          </a:schemeClr>
        </a:solidFill>
      </dgm:spPr>
      <dgm:t>
        <a:bodyPr/>
        <a:lstStyle/>
        <a:p>
          <a:r>
            <a:rPr lang="ru-RU" dirty="0" smtClean="0">
              <a:solidFill>
                <a:schemeClr val="accent6">
                  <a:lumMod val="60000"/>
                  <a:lumOff val="40000"/>
                </a:schemeClr>
              </a:solidFill>
            </a:rPr>
            <a:t>Компьютеры</a:t>
          </a:r>
          <a:endParaRPr lang="en-US" dirty="0">
            <a:solidFill>
              <a:schemeClr val="accent6">
                <a:lumMod val="60000"/>
                <a:lumOff val="40000"/>
              </a:schemeClr>
            </a:solidFill>
          </a:endParaRPr>
        </a:p>
      </dgm:t>
    </dgm:pt>
    <dgm:pt modelId="{318C21C7-8AC9-45FE-860F-9F247D4AEFAE}" type="parTrans" cxnId="{866D0171-B90C-4C43-9CF4-1119AB37AB1A}">
      <dgm:prSet/>
      <dgm:spPr/>
      <dgm:t>
        <a:bodyPr/>
        <a:lstStyle/>
        <a:p>
          <a:endParaRPr lang="en-US"/>
        </a:p>
      </dgm:t>
    </dgm:pt>
    <dgm:pt modelId="{9DDB6B05-F035-42C3-A8FA-C529151BE946}" type="sibTrans" cxnId="{866D0171-B90C-4C43-9CF4-1119AB37AB1A}">
      <dgm:prSet/>
      <dgm:spPr/>
      <dgm:t>
        <a:bodyPr/>
        <a:lstStyle/>
        <a:p>
          <a:endParaRPr lang="en-US"/>
        </a:p>
      </dgm:t>
    </dgm:pt>
    <dgm:pt modelId="{4B5B8F8A-3EC0-4443-AE3C-4832A7070F35}">
      <dgm:prSet phldrT="[Text]"/>
      <dgm:spPr>
        <a:solidFill>
          <a:schemeClr val="accent1">
            <a:lumMod val="75000"/>
          </a:schemeClr>
        </a:solidFill>
      </dgm:spPr>
      <dgm:t>
        <a:bodyPr/>
        <a:lstStyle/>
        <a:p>
          <a:r>
            <a:rPr lang="ru-RU" dirty="0" smtClean="0">
              <a:solidFill>
                <a:schemeClr val="accent6">
                  <a:lumMod val="60000"/>
                  <a:lumOff val="40000"/>
                </a:schemeClr>
              </a:solidFill>
            </a:rPr>
            <a:t>Информация</a:t>
          </a:r>
          <a:endParaRPr lang="en-US" dirty="0">
            <a:solidFill>
              <a:schemeClr val="accent6">
                <a:lumMod val="60000"/>
                <a:lumOff val="40000"/>
              </a:schemeClr>
            </a:solidFill>
          </a:endParaRPr>
        </a:p>
      </dgm:t>
    </dgm:pt>
    <dgm:pt modelId="{A1E3B905-C8BD-4B74-B8F8-3CCA28114349}" type="parTrans" cxnId="{87868948-85AB-40C3-B293-727D30182AB3}">
      <dgm:prSet/>
      <dgm:spPr/>
      <dgm:t>
        <a:bodyPr/>
        <a:lstStyle/>
        <a:p>
          <a:endParaRPr lang="en-US"/>
        </a:p>
      </dgm:t>
    </dgm:pt>
    <dgm:pt modelId="{56000607-C04D-4CC6-A40B-59E505CFD0FB}" type="sibTrans" cxnId="{87868948-85AB-40C3-B293-727D30182AB3}">
      <dgm:prSet/>
      <dgm:spPr/>
      <dgm:t>
        <a:bodyPr/>
        <a:lstStyle/>
        <a:p>
          <a:endParaRPr lang="en-US"/>
        </a:p>
      </dgm:t>
    </dgm:pt>
    <dgm:pt modelId="{2C664F6D-18F6-4063-9921-556DF46CE51B}">
      <dgm:prSet phldrT="[Text]"/>
      <dgm:spPr>
        <a:solidFill>
          <a:schemeClr val="accent1">
            <a:lumMod val="75000"/>
          </a:schemeClr>
        </a:solidFill>
      </dgm:spPr>
      <dgm:t>
        <a:bodyPr/>
        <a:lstStyle/>
        <a:p>
          <a:r>
            <a:rPr lang="ru-RU" dirty="0" smtClean="0">
              <a:solidFill>
                <a:schemeClr val="accent6">
                  <a:lumMod val="60000"/>
                  <a:lumOff val="40000"/>
                </a:schemeClr>
              </a:solidFill>
            </a:rPr>
            <a:t>Госорганы</a:t>
          </a:r>
          <a:endParaRPr lang="en-US" dirty="0">
            <a:solidFill>
              <a:schemeClr val="accent6">
                <a:lumMod val="60000"/>
                <a:lumOff val="40000"/>
              </a:schemeClr>
            </a:solidFill>
          </a:endParaRPr>
        </a:p>
      </dgm:t>
    </dgm:pt>
    <dgm:pt modelId="{DEDE14AA-8D9A-4F67-B778-E86A7ED854C1}" type="parTrans" cxnId="{EE9C935F-CA5D-4549-945B-148C8C5C63BB}">
      <dgm:prSet/>
      <dgm:spPr/>
      <dgm:t>
        <a:bodyPr/>
        <a:lstStyle/>
        <a:p>
          <a:endParaRPr lang="en-US"/>
        </a:p>
      </dgm:t>
    </dgm:pt>
    <dgm:pt modelId="{0F0B855D-3A65-445F-B6D3-1EE5E39A69E7}" type="sibTrans" cxnId="{EE9C935F-CA5D-4549-945B-148C8C5C63BB}">
      <dgm:prSet/>
      <dgm:spPr/>
      <dgm:t>
        <a:bodyPr/>
        <a:lstStyle/>
        <a:p>
          <a:endParaRPr lang="en-US"/>
        </a:p>
      </dgm:t>
    </dgm:pt>
    <dgm:pt modelId="{B2458CE7-5D74-4244-B35C-F3F437B7AC03}">
      <dgm:prSet phldrT="[Text]"/>
      <dgm:spPr>
        <a:solidFill>
          <a:schemeClr val="accent1">
            <a:lumMod val="75000"/>
          </a:schemeClr>
        </a:solidFill>
      </dgm:spPr>
      <dgm:t>
        <a:bodyPr/>
        <a:lstStyle/>
        <a:p>
          <a:r>
            <a:rPr lang="ru-RU" dirty="0" smtClean="0">
              <a:solidFill>
                <a:schemeClr val="accent6">
                  <a:lumMod val="60000"/>
                  <a:lumOff val="40000"/>
                </a:schemeClr>
              </a:solidFill>
            </a:rPr>
            <a:t>Бизнес</a:t>
          </a:r>
          <a:endParaRPr lang="en-US" dirty="0">
            <a:solidFill>
              <a:schemeClr val="accent6">
                <a:lumMod val="60000"/>
                <a:lumOff val="40000"/>
              </a:schemeClr>
            </a:solidFill>
          </a:endParaRPr>
        </a:p>
      </dgm:t>
    </dgm:pt>
    <dgm:pt modelId="{762C882D-3ACD-48CB-87B7-19CC45D9A7C3}" type="parTrans" cxnId="{4457D60B-CA36-4D5D-A06F-C8C30AABAAD9}">
      <dgm:prSet/>
      <dgm:spPr/>
      <dgm:t>
        <a:bodyPr/>
        <a:lstStyle/>
        <a:p>
          <a:endParaRPr lang="en-US"/>
        </a:p>
      </dgm:t>
    </dgm:pt>
    <dgm:pt modelId="{25DEA30D-C78F-4E20-AC5C-D28E29307823}" type="sibTrans" cxnId="{4457D60B-CA36-4D5D-A06F-C8C30AABAAD9}">
      <dgm:prSet/>
      <dgm:spPr/>
      <dgm:t>
        <a:bodyPr/>
        <a:lstStyle/>
        <a:p>
          <a:endParaRPr lang="en-US"/>
        </a:p>
      </dgm:t>
    </dgm:pt>
    <dgm:pt modelId="{538C7762-2CCE-4D09-A424-A01289837672}">
      <dgm:prSet phldrT="[Text]"/>
      <dgm:spPr>
        <a:solidFill>
          <a:schemeClr val="accent1">
            <a:lumMod val="75000"/>
          </a:schemeClr>
        </a:solidFill>
      </dgm:spPr>
      <dgm:t>
        <a:bodyPr/>
        <a:lstStyle/>
        <a:p>
          <a:r>
            <a:rPr lang="ru-RU" dirty="0" smtClean="0">
              <a:solidFill>
                <a:schemeClr val="accent6">
                  <a:lumMod val="60000"/>
                  <a:lumOff val="40000"/>
                </a:schemeClr>
              </a:solidFill>
            </a:rPr>
            <a:t>Люди</a:t>
          </a:r>
          <a:endParaRPr lang="en-US" dirty="0">
            <a:solidFill>
              <a:schemeClr val="accent6">
                <a:lumMod val="60000"/>
                <a:lumOff val="40000"/>
              </a:schemeClr>
            </a:solidFill>
          </a:endParaRPr>
        </a:p>
      </dgm:t>
    </dgm:pt>
    <dgm:pt modelId="{3AB8755E-9A0C-4C92-B8D4-1FAC14FEFE3E}" type="parTrans" cxnId="{EAC988FE-2DFA-4152-955B-79FF2270C187}">
      <dgm:prSet/>
      <dgm:spPr/>
      <dgm:t>
        <a:bodyPr/>
        <a:lstStyle/>
        <a:p>
          <a:endParaRPr lang="en-US"/>
        </a:p>
      </dgm:t>
    </dgm:pt>
    <dgm:pt modelId="{B2FF8527-027A-49DC-904D-05EB08A01593}" type="sibTrans" cxnId="{EAC988FE-2DFA-4152-955B-79FF2270C187}">
      <dgm:prSet/>
      <dgm:spPr/>
      <dgm:t>
        <a:bodyPr/>
        <a:lstStyle/>
        <a:p>
          <a:endParaRPr lang="en-US"/>
        </a:p>
      </dgm:t>
    </dgm:pt>
    <dgm:pt modelId="{FBA9CC4C-D218-422D-AD82-BAAE3DF7416A}">
      <dgm:prSet phldrT="[Text]" custT="1"/>
      <dgm:spPr>
        <a:solidFill>
          <a:schemeClr val="accent1">
            <a:lumMod val="75000"/>
          </a:schemeClr>
        </a:solidFill>
      </dgm:spPr>
      <dgm:t>
        <a:bodyPr/>
        <a:lstStyle/>
        <a:p>
          <a:r>
            <a:rPr lang="ru-RU" sz="1200" dirty="0" smtClean="0">
              <a:solidFill>
                <a:schemeClr val="accent6">
                  <a:lumMod val="60000"/>
                  <a:lumOff val="40000"/>
                </a:schemeClr>
              </a:solidFill>
            </a:rPr>
            <a:t>Вещи</a:t>
          </a:r>
          <a:endParaRPr lang="en-US" sz="1200" dirty="0">
            <a:solidFill>
              <a:schemeClr val="accent6">
                <a:lumMod val="60000"/>
                <a:lumOff val="40000"/>
              </a:schemeClr>
            </a:solidFill>
          </a:endParaRPr>
        </a:p>
      </dgm:t>
    </dgm:pt>
    <dgm:pt modelId="{81C8B0D3-9FF5-4515-9817-CE02D67273FC}" type="parTrans" cxnId="{A57FA683-464F-4267-B6C8-FA2C26448B86}">
      <dgm:prSet/>
      <dgm:spPr/>
      <dgm:t>
        <a:bodyPr/>
        <a:lstStyle/>
        <a:p>
          <a:endParaRPr lang="en-US"/>
        </a:p>
      </dgm:t>
    </dgm:pt>
    <dgm:pt modelId="{A723A4C1-DF9B-4F70-8E2E-9A592BE06523}" type="sibTrans" cxnId="{A57FA683-464F-4267-B6C8-FA2C26448B86}">
      <dgm:prSet/>
      <dgm:spPr/>
      <dgm:t>
        <a:bodyPr/>
        <a:lstStyle/>
        <a:p>
          <a:endParaRPr lang="en-US"/>
        </a:p>
      </dgm:t>
    </dgm:pt>
    <dgm:pt modelId="{91DA8D78-0CAC-4A81-97A6-DF0FBCDF02C9}">
      <dgm:prSet custT="1"/>
      <dgm:spPr>
        <a:solidFill>
          <a:schemeClr val="accent1">
            <a:lumMod val="75000"/>
          </a:schemeClr>
        </a:solidFill>
      </dgm:spPr>
      <dgm:t>
        <a:bodyPr/>
        <a:lstStyle/>
        <a:p>
          <a:r>
            <a:rPr lang="ru-RU" sz="1200" dirty="0" smtClean="0">
              <a:solidFill>
                <a:schemeClr val="accent6">
                  <a:lumMod val="60000"/>
                  <a:lumOff val="40000"/>
                </a:schemeClr>
              </a:solidFill>
            </a:rPr>
            <a:t>Люди</a:t>
          </a:r>
          <a:endParaRPr lang="en-US" sz="1200" dirty="0">
            <a:solidFill>
              <a:schemeClr val="accent6">
                <a:lumMod val="60000"/>
                <a:lumOff val="40000"/>
              </a:schemeClr>
            </a:solidFill>
          </a:endParaRPr>
        </a:p>
      </dgm:t>
    </dgm:pt>
    <dgm:pt modelId="{F14D67B0-2355-45B6-A1DC-E63C11702678}" type="parTrans" cxnId="{EC635777-B2AB-4862-9E30-3F75B711E2BA}">
      <dgm:prSet/>
      <dgm:spPr/>
      <dgm:t>
        <a:bodyPr/>
        <a:lstStyle/>
        <a:p>
          <a:endParaRPr lang="en-US"/>
        </a:p>
      </dgm:t>
    </dgm:pt>
    <dgm:pt modelId="{04A068C4-9C76-4F04-83AB-1523B37E9BCD}" type="sibTrans" cxnId="{EC635777-B2AB-4862-9E30-3F75B711E2BA}">
      <dgm:prSet/>
      <dgm:spPr/>
      <dgm:t>
        <a:bodyPr/>
        <a:lstStyle/>
        <a:p>
          <a:endParaRPr lang="en-US"/>
        </a:p>
      </dgm:t>
    </dgm:pt>
    <dgm:pt modelId="{1A38947A-CC0E-4BE6-B061-AAE7875E8EC1}">
      <dgm:prSet custT="1"/>
      <dgm:spPr>
        <a:solidFill>
          <a:schemeClr val="accent1">
            <a:lumMod val="75000"/>
          </a:schemeClr>
        </a:solidFill>
      </dgm:spPr>
      <dgm:t>
        <a:bodyPr/>
        <a:lstStyle/>
        <a:p>
          <a:r>
            <a:rPr lang="ru-RU" sz="1200" dirty="0" smtClean="0">
              <a:solidFill>
                <a:schemeClr val="accent6">
                  <a:lumMod val="60000"/>
                  <a:lumOff val="40000"/>
                </a:schemeClr>
              </a:solidFill>
            </a:rPr>
            <a:t>Группы </a:t>
          </a:r>
          <a:endParaRPr lang="en-US" sz="1200" dirty="0">
            <a:solidFill>
              <a:schemeClr val="accent6">
                <a:lumMod val="60000"/>
                <a:lumOff val="40000"/>
              </a:schemeClr>
            </a:solidFill>
          </a:endParaRPr>
        </a:p>
      </dgm:t>
    </dgm:pt>
    <dgm:pt modelId="{BE8F253B-0A71-46F4-8D67-BE71C0B42E71}" type="parTrans" cxnId="{B5C6185F-447D-405E-BF61-B37DCBB82CDA}">
      <dgm:prSet/>
      <dgm:spPr/>
      <dgm:t>
        <a:bodyPr/>
        <a:lstStyle/>
        <a:p>
          <a:endParaRPr lang="en-US"/>
        </a:p>
      </dgm:t>
    </dgm:pt>
    <dgm:pt modelId="{039A1D7C-A78C-4082-A09F-254FAB118D89}" type="sibTrans" cxnId="{B5C6185F-447D-405E-BF61-B37DCBB82CDA}">
      <dgm:prSet/>
      <dgm:spPr/>
      <dgm:t>
        <a:bodyPr/>
        <a:lstStyle/>
        <a:p>
          <a:endParaRPr lang="en-US"/>
        </a:p>
      </dgm:t>
    </dgm:pt>
    <dgm:pt modelId="{B8A36524-3F24-45E3-892D-973A26C9F404}">
      <dgm:prSet custT="1"/>
      <dgm:spPr>
        <a:solidFill>
          <a:schemeClr val="accent1">
            <a:lumMod val="75000"/>
          </a:schemeClr>
        </a:solidFill>
      </dgm:spPr>
      <dgm:t>
        <a:bodyPr/>
        <a:lstStyle/>
        <a:p>
          <a:r>
            <a:rPr lang="ru-RU" sz="1200" dirty="0" smtClean="0">
              <a:solidFill>
                <a:schemeClr val="accent6">
                  <a:lumMod val="60000"/>
                  <a:lumOff val="40000"/>
                </a:schemeClr>
              </a:solidFill>
            </a:rPr>
            <a:t>Компьютеры</a:t>
          </a:r>
          <a:endParaRPr lang="en-US" sz="1200" dirty="0">
            <a:solidFill>
              <a:schemeClr val="accent6">
                <a:lumMod val="60000"/>
                <a:lumOff val="40000"/>
              </a:schemeClr>
            </a:solidFill>
          </a:endParaRPr>
        </a:p>
      </dgm:t>
    </dgm:pt>
    <dgm:pt modelId="{A7E2A55A-6516-45DE-927D-F6D06E36F570}" type="parTrans" cxnId="{074871E2-6FFF-44B4-BC77-4553231B6437}">
      <dgm:prSet/>
      <dgm:spPr/>
      <dgm:t>
        <a:bodyPr/>
        <a:lstStyle/>
        <a:p>
          <a:endParaRPr lang="en-US"/>
        </a:p>
      </dgm:t>
    </dgm:pt>
    <dgm:pt modelId="{2F8E981B-4E6B-4523-AA83-0F3364944530}" type="sibTrans" cxnId="{074871E2-6FFF-44B4-BC77-4553231B6437}">
      <dgm:prSet/>
      <dgm:spPr/>
      <dgm:t>
        <a:bodyPr/>
        <a:lstStyle/>
        <a:p>
          <a:endParaRPr lang="en-US"/>
        </a:p>
      </dgm:t>
    </dgm:pt>
    <dgm:pt modelId="{1170E412-7B4F-4A12-A6A9-D7BCB4AAF80A}">
      <dgm:prSet custT="1"/>
      <dgm:spPr>
        <a:solidFill>
          <a:schemeClr val="accent1">
            <a:lumMod val="75000"/>
          </a:schemeClr>
        </a:solidFill>
      </dgm:spPr>
      <dgm:t>
        <a:bodyPr/>
        <a:lstStyle/>
        <a:p>
          <a:r>
            <a:rPr lang="ru-RU" sz="1200" dirty="0" smtClean="0">
              <a:solidFill>
                <a:schemeClr val="accent6">
                  <a:lumMod val="60000"/>
                  <a:lumOff val="40000"/>
                </a:schemeClr>
              </a:solidFill>
            </a:rPr>
            <a:t>Информация</a:t>
          </a:r>
          <a:endParaRPr lang="en-US" sz="1200" dirty="0">
            <a:solidFill>
              <a:schemeClr val="accent6">
                <a:lumMod val="60000"/>
                <a:lumOff val="40000"/>
              </a:schemeClr>
            </a:solidFill>
          </a:endParaRPr>
        </a:p>
      </dgm:t>
    </dgm:pt>
    <dgm:pt modelId="{D2E41BDE-ABFC-44A8-9344-9F095F4DE1AF}" type="parTrans" cxnId="{20179F10-B7FE-4A1F-BD52-AAEE8F1F095E}">
      <dgm:prSet/>
      <dgm:spPr/>
      <dgm:t>
        <a:bodyPr/>
        <a:lstStyle/>
        <a:p>
          <a:endParaRPr lang="en-US"/>
        </a:p>
      </dgm:t>
    </dgm:pt>
    <dgm:pt modelId="{043983CE-C6C5-4347-965A-E93BD40DF8CB}" type="sibTrans" cxnId="{20179F10-B7FE-4A1F-BD52-AAEE8F1F095E}">
      <dgm:prSet/>
      <dgm:spPr/>
      <dgm:t>
        <a:bodyPr/>
        <a:lstStyle/>
        <a:p>
          <a:endParaRPr lang="en-US"/>
        </a:p>
      </dgm:t>
    </dgm:pt>
    <dgm:pt modelId="{81373710-AF12-4821-AFEF-ECA4E19314DA}">
      <dgm:prSet custT="1"/>
      <dgm:spPr>
        <a:solidFill>
          <a:schemeClr val="accent1">
            <a:lumMod val="75000"/>
          </a:schemeClr>
        </a:solidFill>
      </dgm:spPr>
      <dgm:t>
        <a:bodyPr/>
        <a:lstStyle/>
        <a:p>
          <a:r>
            <a:rPr lang="ru-RU" sz="1200" dirty="0" smtClean="0">
              <a:solidFill>
                <a:schemeClr val="accent6">
                  <a:lumMod val="60000"/>
                  <a:lumOff val="40000"/>
                </a:schemeClr>
              </a:solidFill>
            </a:rPr>
            <a:t>Бизнес</a:t>
          </a:r>
          <a:endParaRPr lang="en-US" sz="1200" dirty="0">
            <a:solidFill>
              <a:schemeClr val="accent6">
                <a:lumMod val="60000"/>
                <a:lumOff val="40000"/>
              </a:schemeClr>
            </a:solidFill>
          </a:endParaRPr>
        </a:p>
      </dgm:t>
    </dgm:pt>
    <dgm:pt modelId="{23CF3064-FA9E-4015-9369-5EDDFEE90F40}" type="parTrans" cxnId="{81761027-E2A7-4608-AC97-DCCB8522CF75}">
      <dgm:prSet/>
      <dgm:spPr/>
      <dgm:t>
        <a:bodyPr/>
        <a:lstStyle/>
        <a:p>
          <a:endParaRPr lang="en-US"/>
        </a:p>
      </dgm:t>
    </dgm:pt>
    <dgm:pt modelId="{81A16402-C08C-47EC-A2A3-0AF03D69B405}" type="sibTrans" cxnId="{81761027-E2A7-4608-AC97-DCCB8522CF75}">
      <dgm:prSet/>
      <dgm:spPr/>
      <dgm:t>
        <a:bodyPr/>
        <a:lstStyle/>
        <a:p>
          <a:endParaRPr lang="en-US"/>
        </a:p>
      </dgm:t>
    </dgm:pt>
    <dgm:pt modelId="{F4A2192D-C093-4D43-9CF8-E1AD1FE51CC0}">
      <dgm:prSet custT="1"/>
      <dgm:spPr>
        <a:solidFill>
          <a:schemeClr val="accent1">
            <a:lumMod val="75000"/>
          </a:schemeClr>
        </a:solidFill>
      </dgm:spPr>
      <dgm:t>
        <a:bodyPr/>
        <a:lstStyle/>
        <a:p>
          <a:r>
            <a:rPr lang="ru-RU" sz="1200" dirty="0" smtClean="0">
              <a:solidFill>
                <a:schemeClr val="accent6">
                  <a:lumMod val="60000"/>
                  <a:lumOff val="40000"/>
                </a:schemeClr>
              </a:solidFill>
            </a:rPr>
            <a:t>Правительства</a:t>
          </a:r>
          <a:endParaRPr lang="en-US" sz="1200" dirty="0">
            <a:solidFill>
              <a:schemeClr val="accent6">
                <a:lumMod val="60000"/>
                <a:lumOff val="40000"/>
              </a:schemeClr>
            </a:solidFill>
          </a:endParaRPr>
        </a:p>
      </dgm:t>
    </dgm:pt>
    <dgm:pt modelId="{F18C1CE8-46B4-40FD-B35D-877582B58560}" type="parTrans" cxnId="{60A1DE44-4C34-4B0D-9E63-6A060176408F}">
      <dgm:prSet/>
      <dgm:spPr/>
      <dgm:t>
        <a:bodyPr/>
        <a:lstStyle/>
        <a:p>
          <a:endParaRPr lang="en-US"/>
        </a:p>
      </dgm:t>
    </dgm:pt>
    <dgm:pt modelId="{2F5D21BC-A785-4896-BA46-C1FFB6500A4B}" type="sibTrans" cxnId="{60A1DE44-4C34-4B0D-9E63-6A060176408F}">
      <dgm:prSet/>
      <dgm:spPr/>
      <dgm:t>
        <a:bodyPr/>
        <a:lstStyle/>
        <a:p>
          <a:endParaRPr lang="en-US"/>
        </a:p>
      </dgm:t>
    </dgm:pt>
    <dgm:pt modelId="{F8F8D448-5EAE-4C91-9E9D-7338DE6FB744}">
      <dgm:prSet phldrT="[Text]"/>
      <dgm:spPr>
        <a:solidFill>
          <a:schemeClr val="accent1">
            <a:lumMod val="75000"/>
          </a:schemeClr>
        </a:solidFill>
      </dgm:spPr>
      <dgm:t>
        <a:bodyPr/>
        <a:lstStyle/>
        <a:p>
          <a:endParaRPr lang="en-US" sz="1000" dirty="0"/>
        </a:p>
      </dgm:t>
    </dgm:pt>
    <dgm:pt modelId="{BEF1ED72-BF7B-44E0-9050-510443EECAE2}" type="parTrans" cxnId="{5D1997FE-E360-44C2-96B7-427555563095}">
      <dgm:prSet/>
      <dgm:spPr/>
      <dgm:t>
        <a:bodyPr/>
        <a:lstStyle/>
        <a:p>
          <a:endParaRPr lang="en-US"/>
        </a:p>
      </dgm:t>
    </dgm:pt>
    <dgm:pt modelId="{B8940054-0ACF-4100-8299-F1E740BCD218}" type="sibTrans" cxnId="{5D1997FE-E360-44C2-96B7-427555563095}">
      <dgm:prSet/>
      <dgm:spPr/>
      <dgm:t>
        <a:bodyPr/>
        <a:lstStyle/>
        <a:p>
          <a:endParaRPr lang="en-US"/>
        </a:p>
      </dgm:t>
    </dgm:pt>
    <dgm:pt modelId="{54386C51-4235-452B-A5E7-F375214854F2}">
      <dgm:prSet custT="1"/>
      <dgm:spPr>
        <a:solidFill>
          <a:schemeClr val="accent1">
            <a:lumMod val="75000"/>
          </a:schemeClr>
        </a:solidFill>
      </dgm:spPr>
      <dgm:t>
        <a:bodyPr/>
        <a:lstStyle/>
        <a:p>
          <a:r>
            <a:rPr lang="ru-RU" sz="1200" dirty="0" smtClean="0">
              <a:solidFill>
                <a:schemeClr val="accent6">
                  <a:lumMod val="60000"/>
                  <a:lumOff val="40000"/>
                </a:schemeClr>
              </a:solidFill>
            </a:rPr>
            <a:t>Знания</a:t>
          </a:r>
          <a:endParaRPr lang="en-US" sz="1200" dirty="0">
            <a:solidFill>
              <a:schemeClr val="accent6">
                <a:lumMod val="60000"/>
                <a:lumOff val="40000"/>
              </a:schemeClr>
            </a:solidFill>
          </a:endParaRPr>
        </a:p>
      </dgm:t>
    </dgm:pt>
    <dgm:pt modelId="{10475688-E01E-45B2-9213-2A9C9398BCF5}" type="parTrans" cxnId="{AC3F73CE-A66D-42D5-A90A-2028ABF290DA}">
      <dgm:prSet/>
      <dgm:spPr/>
      <dgm:t>
        <a:bodyPr/>
        <a:lstStyle/>
        <a:p>
          <a:endParaRPr lang="en-US"/>
        </a:p>
      </dgm:t>
    </dgm:pt>
    <dgm:pt modelId="{A197E752-78B1-4A2F-A747-6F7304F42633}" type="sibTrans" cxnId="{AC3F73CE-A66D-42D5-A90A-2028ABF290DA}">
      <dgm:prSet/>
      <dgm:spPr/>
      <dgm:t>
        <a:bodyPr/>
        <a:lstStyle/>
        <a:p>
          <a:endParaRPr lang="en-US"/>
        </a:p>
      </dgm:t>
    </dgm:pt>
    <dgm:pt modelId="{368E85FE-DB4B-49BA-855D-7A32AE7FCEAC}">
      <dgm:prSet custT="1"/>
      <dgm:spPr>
        <a:solidFill>
          <a:schemeClr val="accent1">
            <a:lumMod val="75000"/>
          </a:schemeClr>
        </a:solidFill>
      </dgm:spPr>
      <dgm:t>
        <a:bodyPr/>
        <a:lstStyle/>
        <a:p>
          <a:r>
            <a:rPr lang="ru-RU" sz="1200" dirty="0" smtClean="0"/>
            <a:t>Главные Услуги</a:t>
          </a:r>
          <a:r>
            <a:rPr lang="en-US" sz="1200" dirty="0" smtClean="0">
              <a:solidFill>
                <a:schemeClr val="bg1"/>
              </a:solidFill>
            </a:rPr>
            <a:t>:</a:t>
          </a:r>
          <a:endParaRPr lang="en-US" sz="1200" dirty="0">
            <a:solidFill>
              <a:schemeClr val="bg1"/>
            </a:solidFill>
          </a:endParaRPr>
        </a:p>
      </dgm:t>
    </dgm:pt>
    <dgm:pt modelId="{B5063D66-FD33-43D9-932F-DCD9024C5B28}" type="parTrans" cxnId="{0BE9E0A6-FB71-43FE-A859-13F716EB19BD}">
      <dgm:prSet/>
      <dgm:spPr/>
      <dgm:t>
        <a:bodyPr/>
        <a:lstStyle/>
        <a:p>
          <a:endParaRPr lang="en-US"/>
        </a:p>
      </dgm:t>
    </dgm:pt>
    <dgm:pt modelId="{FC473703-5C0E-46C3-A285-DF76FAE8A7DA}" type="sibTrans" cxnId="{0BE9E0A6-FB71-43FE-A859-13F716EB19BD}">
      <dgm:prSet/>
      <dgm:spPr/>
      <dgm:t>
        <a:bodyPr/>
        <a:lstStyle/>
        <a:p>
          <a:endParaRPr lang="en-US"/>
        </a:p>
      </dgm:t>
    </dgm:pt>
    <dgm:pt modelId="{EBE48B11-49F2-443A-92A5-D7CB0A2F2244}">
      <dgm:prSet custT="1"/>
      <dgm:spPr>
        <a:solidFill>
          <a:schemeClr val="accent1">
            <a:lumMod val="75000"/>
          </a:schemeClr>
        </a:solidFill>
      </dgm:spPr>
      <dgm:t>
        <a:bodyPr/>
        <a:lstStyle/>
        <a:p>
          <a:r>
            <a:rPr lang="ru-RU" sz="1200" dirty="0" smtClean="0">
              <a:solidFill>
                <a:schemeClr val="accent6">
                  <a:lumMod val="60000"/>
                  <a:lumOff val="40000"/>
                </a:schemeClr>
              </a:solidFill>
            </a:rPr>
            <a:t>Вездесущее знание</a:t>
          </a:r>
          <a:r>
            <a:rPr lang="en-US" sz="1200" dirty="0" smtClean="0">
              <a:solidFill>
                <a:schemeClr val="accent6">
                  <a:lumMod val="60000"/>
                  <a:lumOff val="40000"/>
                </a:schemeClr>
              </a:solidFill>
            </a:rPr>
            <a:t>, </a:t>
          </a:r>
          <a:r>
            <a:rPr lang="ru-RU" sz="1200" dirty="0" smtClean="0">
              <a:solidFill>
                <a:schemeClr val="accent6">
                  <a:lumMod val="60000"/>
                  <a:lumOff val="40000"/>
                </a:schemeClr>
              </a:solidFill>
            </a:rPr>
            <a:t>вездесущее подключение</a:t>
          </a:r>
          <a:r>
            <a:rPr lang="en-US" sz="1200" dirty="0" smtClean="0">
              <a:solidFill>
                <a:schemeClr val="accent6">
                  <a:lumMod val="60000"/>
                  <a:lumOff val="40000"/>
                </a:schemeClr>
              </a:solidFill>
            </a:rPr>
            <a:t>, </a:t>
          </a:r>
          <a:r>
            <a:rPr lang="ru-RU" sz="1200" dirty="0" smtClean="0">
              <a:solidFill>
                <a:schemeClr val="accent6">
                  <a:lumMod val="60000"/>
                  <a:lumOff val="40000"/>
                </a:schemeClr>
              </a:solidFill>
            </a:rPr>
            <a:t>Вездесущие отношения</a:t>
          </a:r>
          <a:endParaRPr lang="en-US" sz="1200" dirty="0">
            <a:solidFill>
              <a:schemeClr val="accent6">
                <a:lumMod val="60000"/>
                <a:lumOff val="40000"/>
              </a:schemeClr>
            </a:solidFill>
          </a:endParaRPr>
        </a:p>
      </dgm:t>
    </dgm:pt>
    <dgm:pt modelId="{8E0D2379-322C-42E8-B066-E13E4775E5DC}" type="parTrans" cxnId="{B4D47D7C-A5B6-4096-B880-36E19CC3ABEF}">
      <dgm:prSet/>
      <dgm:spPr/>
      <dgm:t>
        <a:bodyPr/>
        <a:lstStyle/>
        <a:p>
          <a:endParaRPr lang="en-US"/>
        </a:p>
      </dgm:t>
    </dgm:pt>
    <dgm:pt modelId="{5B58659E-725A-4E1D-82BD-9C6CA542877C}" type="sibTrans" cxnId="{B4D47D7C-A5B6-4096-B880-36E19CC3ABEF}">
      <dgm:prSet/>
      <dgm:spPr/>
      <dgm:t>
        <a:bodyPr/>
        <a:lstStyle/>
        <a:p>
          <a:endParaRPr lang="en-US"/>
        </a:p>
      </dgm:t>
    </dgm:pt>
    <dgm:pt modelId="{25A4BC17-CA71-4734-9B00-67B2D9D3F997}">
      <dgm:prSet phldrT="[Text]"/>
      <dgm:spPr>
        <a:solidFill>
          <a:schemeClr val="accent1">
            <a:lumMod val="75000"/>
          </a:schemeClr>
        </a:solidFill>
      </dgm:spPr>
      <dgm:t>
        <a:bodyPr/>
        <a:lstStyle/>
        <a:p>
          <a:r>
            <a:rPr lang="ru-RU" dirty="0" smtClean="0">
              <a:solidFill>
                <a:schemeClr val="accent6">
                  <a:lumMod val="60000"/>
                  <a:lumOff val="40000"/>
                </a:schemeClr>
              </a:solidFill>
            </a:rPr>
            <a:t>Соц.сети</a:t>
          </a:r>
          <a:r>
            <a:rPr lang="en-US" dirty="0" smtClean="0">
              <a:solidFill>
                <a:schemeClr val="accent6">
                  <a:lumMod val="60000"/>
                  <a:lumOff val="40000"/>
                </a:schemeClr>
              </a:solidFill>
            </a:rPr>
            <a:t>, </a:t>
          </a:r>
          <a:r>
            <a:rPr lang="ru-RU" dirty="0" err="1" smtClean="0">
              <a:solidFill>
                <a:schemeClr val="accent6">
                  <a:lumMod val="60000"/>
                  <a:lumOff val="40000"/>
                </a:schemeClr>
              </a:solidFill>
            </a:rPr>
            <a:t>блоги</a:t>
          </a:r>
          <a:r>
            <a:rPr lang="en-US" dirty="0" smtClean="0">
              <a:solidFill>
                <a:schemeClr val="accent6">
                  <a:lumMod val="60000"/>
                  <a:lumOff val="40000"/>
                </a:schemeClr>
              </a:solidFill>
            </a:rPr>
            <a:t>, </a:t>
          </a:r>
          <a:r>
            <a:rPr lang="ru-RU" dirty="0" err="1" smtClean="0">
              <a:solidFill>
                <a:schemeClr val="accent6">
                  <a:lumMod val="60000"/>
                  <a:lumOff val="40000"/>
                </a:schemeClr>
              </a:solidFill>
            </a:rPr>
            <a:t>микро-блоги</a:t>
          </a:r>
          <a:endParaRPr lang="en-US" dirty="0">
            <a:solidFill>
              <a:schemeClr val="accent6">
                <a:lumMod val="60000"/>
                <a:lumOff val="40000"/>
              </a:schemeClr>
            </a:solidFill>
          </a:endParaRPr>
        </a:p>
      </dgm:t>
    </dgm:pt>
    <dgm:pt modelId="{2AC5B718-6718-4BE5-AAE4-E9B59F45CD27}" type="parTrans" cxnId="{06BA378C-75FF-4EEB-8920-B4A07D5D1C6B}">
      <dgm:prSet/>
      <dgm:spPr/>
      <dgm:t>
        <a:bodyPr/>
        <a:lstStyle/>
        <a:p>
          <a:endParaRPr lang="en-US"/>
        </a:p>
      </dgm:t>
    </dgm:pt>
    <dgm:pt modelId="{C43CD358-EB57-470F-AA5A-B6672DE898A9}" type="sibTrans" cxnId="{06BA378C-75FF-4EEB-8920-B4A07D5D1C6B}">
      <dgm:prSet/>
      <dgm:spPr/>
      <dgm:t>
        <a:bodyPr/>
        <a:lstStyle/>
        <a:p>
          <a:endParaRPr lang="en-US"/>
        </a:p>
      </dgm:t>
    </dgm:pt>
    <dgm:pt modelId="{434B6F86-30C2-4138-BF8B-610F977E8B45}">
      <dgm:prSet phldrT="[Text]"/>
      <dgm:spPr>
        <a:solidFill>
          <a:schemeClr val="accent1">
            <a:lumMod val="75000"/>
          </a:schemeClr>
        </a:solidFill>
      </dgm:spPr>
      <dgm:t>
        <a:bodyPr/>
        <a:lstStyle/>
        <a:p>
          <a:r>
            <a:rPr lang="en-US" dirty="0" smtClean="0">
              <a:solidFill>
                <a:schemeClr val="accent6">
                  <a:lumMod val="60000"/>
                  <a:lumOff val="40000"/>
                </a:schemeClr>
              </a:solidFill>
            </a:rPr>
            <a:t>Email, FTP</a:t>
          </a:r>
          <a:endParaRPr lang="en-US" dirty="0">
            <a:solidFill>
              <a:schemeClr val="accent6">
                <a:lumMod val="60000"/>
                <a:lumOff val="40000"/>
              </a:schemeClr>
            </a:solidFill>
          </a:endParaRPr>
        </a:p>
      </dgm:t>
    </dgm:pt>
    <dgm:pt modelId="{DA85FAC0-8720-4C59-BB2D-86CD350AB0E2}" type="parTrans" cxnId="{FD379C21-0F1F-4CD0-B4F7-FA91ACFC3505}">
      <dgm:prSet/>
      <dgm:spPr/>
      <dgm:t>
        <a:bodyPr/>
        <a:lstStyle/>
        <a:p>
          <a:endParaRPr lang="en-US"/>
        </a:p>
      </dgm:t>
    </dgm:pt>
    <dgm:pt modelId="{DE54C391-5976-4870-B3BA-AC5B02E51A76}" type="sibTrans" cxnId="{FD379C21-0F1F-4CD0-B4F7-FA91ACFC3505}">
      <dgm:prSet/>
      <dgm:spPr/>
      <dgm:t>
        <a:bodyPr/>
        <a:lstStyle/>
        <a:p>
          <a:endParaRPr lang="en-US"/>
        </a:p>
      </dgm:t>
    </dgm:pt>
    <dgm:pt modelId="{3DF87278-7142-4A7A-8201-FA4C20230A5A}">
      <dgm:prSet phldrT="[Text]"/>
      <dgm:spPr>
        <a:solidFill>
          <a:schemeClr val="accent1">
            <a:lumMod val="75000"/>
          </a:schemeClr>
        </a:solidFill>
      </dgm:spPr>
      <dgm:t>
        <a:bodyPr/>
        <a:lstStyle/>
        <a:p>
          <a:r>
            <a:rPr lang="en-US" dirty="0" smtClean="0">
              <a:solidFill>
                <a:schemeClr val="accent6">
                  <a:lumMod val="60000"/>
                  <a:lumOff val="40000"/>
                </a:schemeClr>
              </a:solidFill>
            </a:rPr>
            <a:t>AOL, </a:t>
          </a:r>
          <a:r>
            <a:rPr lang="en-US" dirty="0" err="1" smtClean="0">
              <a:solidFill>
                <a:schemeClr val="accent6">
                  <a:lumMod val="60000"/>
                  <a:lumOff val="40000"/>
                </a:schemeClr>
              </a:solidFill>
            </a:rPr>
            <a:t>Compuserve</a:t>
          </a:r>
          <a:r>
            <a:rPr lang="en-US" dirty="0" smtClean="0">
              <a:solidFill>
                <a:schemeClr val="accent6">
                  <a:lumMod val="60000"/>
                  <a:lumOff val="40000"/>
                </a:schemeClr>
              </a:solidFill>
            </a:rPr>
            <a:t>, Prodigy, Commercial ISPs</a:t>
          </a:r>
          <a:endParaRPr lang="en-US" dirty="0">
            <a:solidFill>
              <a:schemeClr val="accent6">
                <a:lumMod val="60000"/>
                <a:lumOff val="40000"/>
              </a:schemeClr>
            </a:solidFill>
          </a:endParaRPr>
        </a:p>
      </dgm:t>
    </dgm:pt>
    <dgm:pt modelId="{9DFC6B54-061C-4483-A036-62DAC15ECA24}" type="parTrans" cxnId="{B7FF7F62-F90C-4376-B5CE-9E380320DC1F}">
      <dgm:prSet/>
      <dgm:spPr/>
      <dgm:t>
        <a:bodyPr/>
        <a:lstStyle/>
        <a:p>
          <a:endParaRPr lang="en-US"/>
        </a:p>
      </dgm:t>
    </dgm:pt>
    <dgm:pt modelId="{7BEDEE30-57FA-46DD-8C51-C7DDB037D4A0}" type="sibTrans" cxnId="{B7FF7F62-F90C-4376-B5CE-9E380320DC1F}">
      <dgm:prSet/>
      <dgm:spPr/>
      <dgm:t>
        <a:bodyPr/>
        <a:lstStyle/>
        <a:p>
          <a:endParaRPr lang="en-US"/>
        </a:p>
      </dgm:t>
    </dgm:pt>
    <dgm:pt modelId="{2DE10B16-F7BF-418A-8B77-47AF56706EB5}">
      <dgm:prSet phldrT="[Text]"/>
      <dgm:spPr>
        <a:solidFill>
          <a:schemeClr val="accent1">
            <a:lumMod val="75000"/>
          </a:schemeClr>
        </a:solidFill>
      </dgm:spPr>
      <dgm:t>
        <a:bodyPr/>
        <a:lstStyle/>
        <a:p>
          <a:r>
            <a:rPr lang="ru-RU" dirty="0" smtClean="0">
              <a:solidFill>
                <a:schemeClr val="accent6">
                  <a:lumMod val="60000"/>
                  <a:lumOff val="40000"/>
                </a:schemeClr>
              </a:solidFill>
            </a:rPr>
            <a:t>Сетевые игры</a:t>
          </a:r>
          <a:r>
            <a:rPr lang="en-US" dirty="0" smtClean="0">
              <a:solidFill>
                <a:schemeClr val="accent6">
                  <a:lumMod val="60000"/>
                  <a:lumOff val="40000"/>
                </a:schemeClr>
              </a:solidFill>
            </a:rPr>
            <a:t>, email, </a:t>
          </a:r>
          <a:r>
            <a:rPr lang="ru-RU" dirty="0" smtClean="0">
              <a:solidFill>
                <a:schemeClr val="accent6">
                  <a:lumMod val="60000"/>
                  <a:lumOff val="40000"/>
                </a:schemeClr>
              </a:solidFill>
            </a:rPr>
            <a:t>данные</a:t>
          </a:r>
          <a:r>
            <a:rPr lang="en-US" dirty="0" smtClean="0">
              <a:solidFill>
                <a:schemeClr val="accent6">
                  <a:lumMod val="60000"/>
                  <a:lumOff val="40000"/>
                </a:schemeClr>
              </a:solidFill>
            </a:rPr>
            <a:t>, </a:t>
          </a:r>
          <a:r>
            <a:rPr lang="ru-RU" dirty="0" smtClean="0">
              <a:solidFill>
                <a:schemeClr val="accent6">
                  <a:lumMod val="60000"/>
                  <a:lumOff val="40000"/>
                </a:schemeClr>
              </a:solidFill>
            </a:rPr>
            <a:t>электронная коммерция</a:t>
          </a:r>
          <a:endParaRPr lang="en-US" dirty="0">
            <a:solidFill>
              <a:schemeClr val="accent6">
                <a:lumMod val="60000"/>
                <a:lumOff val="40000"/>
              </a:schemeClr>
            </a:solidFill>
          </a:endParaRPr>
        </a:p>
      </dgm:t>
    </dgm:pt>
    <dgm:pt modelId="{CFF7B9CF-83C3-4774-AEB8-3C121D92697F}" type="parTrans" cxnId="{FB967233-5DB0-4991-A7E4-8FCAE57FCBD3}">
      <dgm:prSet/>
      <dgm:spPr/>
      <dgm:t>
        <a:bodyPr/>
        <a:lstStyle/>
        <a:p>
          <a:endParaRPr lang="en-US"/>
        </a:p>
      </dgm:t>
    </dgm:pt>
    <dgm:pt modelId="{5C7E2C77-D4A4-4419-B328-38C126F56129}" type="sibTrans" cxnId="{FB967233-5DB0-4991-A7E4-8FCAE57FCBD3}">
      <dgm:prSet/>
      <dgm:spPr/>
      <dgm:t>
        <a:bodyPr/>
        <a:lstStyle/>
        <a:p>
          <a:endParaRPr lang="en-US"/>
        </a:p>
      </dgm:t>
    </dgm:pt>
    <dgm:pt modelId="{A36E9A59-CE40-41E8-882E-6DC34D2C0379}" type="pres">
      <dgm:prSet presAssocID="{E5C5BA31-CC2A-4B10-BE68-15ADA5BF21BC}" presName="Name0" presStyleCnt="0">
        <dgm:presLayoutVars>
          <dgm:dir/>
          <dgm:resizeHandles val="exact"/>
        </dgm:presLayoutVars>
      </dgm:prSet>
      <dgm:spPr/>
      <dgm:t>
        <a:bodyPr/>
        <a:lstStyle/>
        <a:p>
          <a:endParaRPr lang="en-US"/>
        </a:p>
      </dgm:t>
    </dgm:pt>
    <dgm:pt modelId="{31DCCF70-D689-4612-9B03-5A566CB1284E}" type="pres">
      <dgm:prSet presAssocID="{E7B2B27C-46C7-4EBC-82D1-891E67994228}" presName="node" presStyleLbl="node1" presStyleIdx="0" presStyleCnt="5">
        <dgm:presLayoutVars>
          <dgm:bulletEnabled val="1"/>
        </dgm:presLayoutVars>
      </dgm:prSet>
      <dgm:spPr/>
      <dgm:t>
        <a:bodyPr/>
        <a:lstStyle/>
        <a:p>
          <a:endParaRPr lang="en-US"/>
        </a:p>
      </dgm:t>
    </dgm:pt>
    <dgm:pt modelId="{9E0377AA-4424-4F42-B62B-0DBE74552206}" type="pres">
      <dgm:prSet presAssocID="{0F1F3423-D72B-49C4-9A84-8D3E9B16AED2}" presName="sibTrans" presStyleCnt="0"/>
      <dgm:spPr/>
    </dgm:pt>
    <dgm:pt modelId="{C148ED09-EBE7-40AF-8701-539E929E8490}" type="pres">
      <dgm:prSet presAssocID="{E4C0FA0C-7A5A-40B9-BAFB-21F8C4C8CDE6}" presName="node" presStyleLbl="node1" presStyleIdx="1" presStyleCnt="5">
        <dgm:presLayoutVars>
          <dgm:bulletEnabled val="1"/>
        </dgm:presLayoutVars>
      </dgm:prSet>
      <dgm:spPr/>
      <dgm:t>
        <a:bodyPr/>
        <a:lstStyle/>
        <a:p>
          <a:endParaRPr lang="en-US"/>
        </a:p>
      </dgm:t>
    </dgm:pt>
    <dgm:pt modelId="{A29862F0-BB17-41BC-84B2-E0FE68501E8E}" type="pres">
      <dgm:prSet presAssocID="{F099B19C-382A-496D-BCF3-0F1B2F3FACE6}" presName="sibTrans" presStyleCnt="0"/>
      <dgm:spPr/>
    </dgm:pt>
    <dgm:pt modelId="{507B4FF6-434B-464A-B714-46C59F7E936A}" type="pres">
      <dgm:prSet presAssocID="{C4B1DC46-6972-47AD-86CA-B03A9532EF0B}" presName="node" presStyleLbl="node1" presStyleIdx="2" presStyleCnt="5">
        <dgm:presLayoutVars>
          <dgm:bulletEnabled val="1"/>
        </dgm:presLayoutVars>
      </dgm:prSet>
      <dgm:spPr/>
      <dgm:t>
        <a:bodyPr/>
        <a:lstStyle/>
        <a:p>
          <a:endParaRPr lang="en-US"/>
        </a:p>
      </dgm:t>
    </dgm:pt>
    <dgm:pt modelId="{6980AC15-521E-40FD-A703-821B90A7EE37}" type="pres">
      <dgm:prSet presAssocID="{273BE70A-D80E-4821-B80C-8255D4BC2A9E}" presName="sibTrans" presStyleCnt="0"/>
      <dgm:spPr/>
    </dgm:pt>
    <dgm:pt modelId="{DC41A2E7-D285-41D6-8505-2A5B6F1F3402}" type="pres">
      <dgm:prSet presAssocID="{2DA0CAC8-E231-4B2E-AFC0-553ECF7AE2B7}" presName="node" presStyleLbl="node1" presStyleIdx="3" presStyleCnt="5" custLinFactNeighborX="41127" custLinFactNeighborY="-363">
        <dgm:presLayoutVars>
          <dgm:bulletEnabled val="1"/>
        </dgm:presLayoutVars>
      </dgm:prSet>
      <dgm:spPr/>
      <dgm:t>
        <a:bodyPr/>
        <a:lstStyle/>
        <a:p>
          <a:endParaRPr lang="en-US"/>
        </a:p>
      </dgm:t>
    </dgm:pt>
    <dgm:pt modelId="{3C6FC4A3-15A1-48F6-A420-4C39BFEB379B}" type="pres">
      <dgm:prSet presAssocID="{FF21716A-41C7-4E8D-BFB1-B9055FA6AA93}" presName="sibTrans" presStyleCnt="0"/>
      <dgm:spPr/>
    </dgm:pt>
    <dgm:pt modelId="{EBE830B9-CC56-46EB-A8D0-EB2B60CE08F7}" type="pres">
      <dgm:prSet presAssocID="{1AE368EC-82D9-4A45-9FD9-D74432827EC2}" presName="node" presStyleLbl="node1" presStyleIdx="4" presStyleCnt="5">
        <dgm:presLayoutVars>
          <dgm:bulletEnabled val="1"/>
        </dgm:presLayoutVars>
      </dgm:prSet>
      <dgm:spPr/>
      <dgm:t>
        <a:bodyPr/>
        <a:lstStyle/>
        <a:p>
          <a:endParaRPr lang="en-US"/>
        </a:p>
      </dgm:t>
    </dgm:pt>
  </dgm:ptLst>
  <dgm:cxnLst>
    <dgm:cxn modelId="{5BE3A2D4-BE11-4563-A94A-83E52551CF81}" srcId="{3486959D-2235-49AF-A5AC-12DF631FC06D}" destId="{05D9EA06-2306-41AB-A0C4-9434263E4EA1}" srcOrd="0" destOrd="0" parTransId="{FB0F6838-04E6-44D9-9AC2-88CD9FB6131E}" sibTransId="{3C6998D9-AEED-4D8E-AA7F-70806779BD1F}"/>
    <dgm:cxn modelId="{3C9806F7-23C0-40A5-B3EE-02300F5247EC}" type="presOf" srcId="{B2458CE7-5D74-4244-B35C-F3F437B7AC03}" destId="{DC41A2E7-D285-41D6-8505-2A5B6F1F3402}" srcOrd="0" destOrd="6" presId="urn:microsoft.com/office/officeart/2005/8/layout/hList6"/>
    <dgm:cxn modelId="{0FAC459E-9253-4296-A103-BFA028BCBAEB}" type="presOf" srcId="{9616BA43-0AA9-449B-87B4-11AF511BCA71}" destId="{507B4FF6-434B-464A-B714-46C59F7E936A}" srcOrd="0" destOrd="6" presId="urn:microsoft.com/office/officeart/2005/8/layout/hList6"/>
    <dgm:cxn modelId="{CD74D0AA-F90E-434B-ACAB-24991B3225D6}" srcId="{1AE368EC-82D9-4A45-9FD9-D74432827EC2}" destId="{4A3E180B-05B3-4FFB-9EF2-A31E169D15B0}" srcOrd="0" destOrd="0" parTransId="{CDC5100B-8595-4639-B922-70BDAD7748DC}" sibTransId="{169150AC-04F9-4421-BBFE-20A26C31F84D}"/>
    <dgm:cxn modelId="{B7FF7F62-F90C-4376-B5CE-9E380320DC1F}" srcId="{3DB8997F-7031-4C8D-AF27-4BA1699BD2B0}" destId="{3DF87278-7142-4A7A-8201-FA4C20230A5A}" srcOrd="0" destOrd="0" parTransId="{9DFC6B54-061C-4483-A036-62DAC15ECA24}" sibTransId="{7BEDEE30-57FA-46DD-8C51-C7DDB037D4A0}"/>
    <dgm:cxn modelId="{25575179-5346-4761-B8ED-3ECB2F2FC882}" srcId="{E4C0FA0C-7A5A-40B9-BAFB-21F8C4C8CDE6}" destId="{3DB8997F-7031-4C8D-AF27-4BA1699BD2B0}" srcOrd="1" destOrd="0" parTransId="{4DCB233A-FED8-4AC5-B3AA-A0DE76246BE9}" sibTransId="{5D5CD362-D7C3-4F96-AE67-6AFF7A8937B3}"/>
    <dgm:cxn modelId="{81761027-E2A7-4608-AC97-DCCB8522CF75}" srcId="{4A3E180B-05B3-4FFB-9EF2-A31E169D15B0}" destId="{81373710-AF12-4821-AFEF-ECA4E19314DA}" srcOrd="5" destOrd="0" parTransId="{23CF3064-FA9E-4015-9369-5EDDFEE90F40}" sibTransId="{81A16402-C08C-47EC-A2A3-0AF03D69B405}"/>
    <dgm:cxn modelId="{FE2E2285-3682-4F1F-A3CD-FF00180701E8}" type="presOf" srcId="{E4C0FA0C-7A5A-40B9-BAFB-21F8C4C8CDE6}" destId="{C148ED09-EBE7-40AF-8701-539E929E8490}" srcOrd="0" destOrd="0" presId="urn:microsoft.com/office/officeart/2005/8/layout/hList6"/>
    <dgm:cxn modelId="{06BA378C-75FF-4EEB-8920-B4A07D5D1C6B}" srcId="{2DA0CAC8-E231-4B2E-AFC0-553ECF7AE2B7}" destId="{25A4BC17-CA71-4734-9B00-67B2D9D3F997}" srcOrd="2" destOrd="0" parTransId="{2AC5B718-6718-4BE5-AAE4-E9B59F45CD27}" sibTransId="{C43CD358-EB57-470F-AA5A-B6672DE898A9}"/>
    <dgm:cxn modelId="{2CC2456A-63B4-44EF-B061-CAD00C7C3072}" type="presOf" srcId="{FBA9CC4C-D218-422D-AD82-BAAE3DF7416A}" destId="{EBE830B9-CC56-46EB-A8D0-EB2B60CE08F7}" srcOrd="0" destOrd="2" presId="urn:microsoft.com/office/officeart/2005/8/layout/hList6"/>
    <dgm:cxn modelId="{63C1B3F3-596D-44A4-A185-439757DE8BE7}" type="presOf" srcId="{54386C51-4235-452B-A5E7-F375214854F2}" destId="{EBE830B9-CC56-46EB-A8D0-EB2B60CE08F7}" srcOrd="0" destOrd="9" presId="urn:microsoft.com/office/officeart/2005/8/layout/hList6"/>
    <dgm:cxn modelId="{597E4768-B5EE-4A0A-9F60-DA324E1CC6A5}" srcId="{E4C0FA0C-7A5A-40B9-BAFB-21F8C4C8CDE6}" destId="{4B76DC01-DEEE-4083-94C2-C80145156C47}" srcOrd="0" destOrd="0" parTransId="{42F6497C-F82D-450F-B884-AB160DE9E454}" sibTransId="{EC026AAE-4F03-4D4F-9CB5-54552B9190AA}"/>
    <dgm:cxn modelId="{FD379C21-0F1F-4CD0-B4F7-FA91ACFC3505}" srcId="{8A15520A-AE45-4DE0-99EB-6189694DFBEB}" destId="{434B6F86-30C2-4138-BF8B-610F977E8B45}" srcOrd="0" destOrd="0" parTransId="{DA85FAC0-8720-4C59-BB2D-86CD350AB0E2}" sibTransId="{DE54C391-5976-4870-B3BA-AC5B02E51A76}"/>
    <dgm:cxn modelId="{CA779099-E57E-4C1A-8D68-28E1B89A4EA8}" type="presOf" srcId="{4B5B8F8A-3EC0-4443-AE3C-4832A7070F35}" destId="{DC41A2E7-D285-41D6-8505-2A5B6F1F3402}" srcOrd="0" destOrd="5" presId="urn:microsoft.com/office/officeart/2005/8/layout/hList6"/>
    <dgm:cxn modelId="{B41E9270-2A08-4076-986F-3C7D91973AA8}" type="presOf" srcId="{91DA8D78-0CAC-4A81-97A6-DF0FBCDF02C9}" destId="{EBE830B9-CC56-46EB-A8D0-EB2B60CE08F7}" srcOrd="0" destOrd="3" presId="urn:microsoft.com/office/officeart/2005/8/layout/hList6"/>
    <dgm:cxn modelId="{EE9C935F-CA5D-4549-945B-148C8C5C63BB}" srcId="{E83027DE-1B42-4296-89BB-102A85CAEA05}" destId="{2C664F6D-18F6-4063-9921-556DF46CE51B}" srcOrd="5" destOrd="0" parTransId="{DEDE14AA-8D9A-4F67-B778-E86A7ED854C1}" sibTransId="{0F0B855D-3A65-445F-B6D3-1EE5E39A69E7}"/>
    <dgm:cxn modelId="{B5C6185F-447D-405E-BF61-B37DCBB82CDA}" srcId="{4A3E180B-05B3-4FFB-9EF2-A31E169D15B0}" destId="{1A38947A-CC0E-4BE6-B061-AAE7875E8EC1}" srcOrd="2" destOrd="0" parTransId="{BE8F253B-0A71-46F4-8D67-BE71C0B42E71}" sibTransId="{039A1D7C-A78C-4082-A09F-254FAB118D89}"/>
    <dgm:cxn modelId="{866D0171-B90C-4C43-9CF4-1119AB37AB1A}" srcId="{E83027DE-1B42-4296-89BB-102A85CAEA05}" destId="{27F97100-AE6F-4EB7-9851-C9646255AEFE}" srcOrd="2" destOrd="0" parTransId="{318C21C7-8AC9-45FE-860F-9F247D4AEFAE}" sibTransId="{9DDB6B05-F035-42C3-A8FA-C529151BE946}"/>
    <dgm:cxn modelId="{2002BF53-83E0-4151-8F2B-0D8DDF3268A8}" type="presOf" srcId="{4A3E180B-05B3-4FFB-9EF2-A31E169D15B0}" destId="{EBE830B9-CC56-46EB-A8D0-EB2B60CE08F7}" srcOrd="0" destOrd="1" presId="urn:microsoft.com/office/officeart/2005/8/layout/hList6"/>
    <dgm:cxn modelId="{16B0070A-AA42-4455-84F1-5200774B4352}" type="presOf" srcId="{4B76DC01-DEEE-4083-94C2-C80145156C47}" destId="{C148ED09-EBE7-40AF-8701-539E929E8490}" srcOrd="0" destOrd="1" presId="urn:microsoft.com/office/officeart/2005/8/layout/hList6"/>
    <dgm:cxn modelId="{B492753E-996B-4591-BA41-C9F5DE33781C}" type="presOf" srcId="{36EBBBFE-647B-4C3E-A9B4-EF0FC0A9FD91}" destId="{C148ED09-EBE7-40AF-8701-539E929E8490}" srcOrd="0" destOrd="2" presId="urn:microsoft.com/office/officeart/2005/8/layout/hList6"/>
    <dgm:cxn modelId="{0547541B-490E-44AC-9FD1-8C728B6569B8}" type="presOf" srcId="{60BBDD34-DF82-445A-8430-8BF60B1FCBC9}" destId="{31DCCF70-D689-4612-9B03-5A566CB1284E}" srcOrd="0" destOrd="2" presId="urn:microsoft.com/office/officeart/2005/8/layout/hList6"/>
    <dgm:cxn modelId="{207C71E4-97C5-4CAD-9166-C480FCC77D6D}" type="presOf" srcId="{2C664F6D-18F6-4063-9921-556DF46CE51B}" destId="{DC41A2E7-D285-41D6-8505-2A5B6F1F3402}" srcOrd="0" destOrd="7" presId="urn:microsoft.com/office/officeart/2005/8/layout/hList6"/>
    <dgm:cxn modelId="{6E185B1D-004D-4B5F-B797-33D2EE42241C}" type="presOf" srcId="{54BD4208-DE70-40A8-A8E3-E54CD1BBA851}" destId="{31DCCF70-D689-4612-9B03-5A566CB1284E}" srcOrd="0" destOrd="1" presId="urn:microsoft.com/office/officeart/2005/8/layout/hList6"/>
    <dgm:cxn modelId="{D004B67A-4D7F-416E-9C59-95F2E70A1470}" type="presOf" srcId="{81373710-AF12-4821-AFEF-ECA4E19314DA}" destId="{EBE830B9-CC56-46EB-A8D0-EB2B60CE08F7}" srcOrd="0" destOrd="7" presId="urn:microsoft.com/office/officeart/2005/8/layout/hList6"/>
    <dgm:cxn modelId="{9C44B07D-3D09-484D-A465-DFF5304CE03D}" type="presOf" srcId="{368E85FE-DB4B-49BA-855D-7A32AE7FCEAC}" destId="{EBE830B9-CC56-46EB-A8D0-EB2B60CE08F7}" srcOrd="0" destOrd="10" presId="urn:microsoft.com/office/officeart/2005/8/layout/hList6"/>
    <dgm:cxn modelId="{576006D9-6F07-4A34-879E-E190FBEB922B}" type="presOf" srcId="{1A38947A-CC0E-4BE6-B061-AAE7875E8EC1}" destId="{EBE830B9-CC56-46EB-A8D0-EB2B60CE08F7}" srcOrd="0" destOrd="4" presId="urn:microsoft.com/office/officeart/2005/8/layout/hList6"/>
    <dgm:cxn modelId="{873B6E2D-7DEA-4C8A-9939-FA870C81C634}" type="presOf" srcId="{05D9EA06-2306-41AB-A0C4-9434263E4EA1}" destId="{507B4FF6-434B-464A-B714-46C59F7E936A}" srcOrd="0" destOrd="2" presId="urn:microsoft.com/office/officeart/2005/8/layout/hList6"/>
    <dgm:cxn modelId="{57B09A24-5998-4E67-BD05-D574E154E189}" type="presOf" srcId="{434B6F86-30C2-4138-BF8B-610F977E8B45}" destId="{31DCCF70-D689-4612-9B03-5A566CB1284E}" srcOrd="0" destOrd="4" presId="urn:microsoft.com/office/officeart/2005/8/layout/hList6"/>
    <dgm:cxn modelId="{60A1DE44-4C34-4B0D-9E63-6A060176408F}" srcId="{4A3E180B-05B3-4FFB-9EF2-A31E169D15B0}" destId="{F4A2192D-C093-4D43-9CF8-E1AD1FE51CC0}" srcOrd="6" destOrd="0" parTransId="{F18C1CE8-46B4-40FD-B35D-877582B58560}" sibTransId="{2F5D21BC-A785-4896-BA46-C1FFB6500A4B}"/>
    <dgm:cxn modelId="{87868948-85AB-40C3-B293-727D30182AB3}" srcId="{E83027DE-1B42-4296-89BB-102A85CAEA05}" destId="{4B5B8F8A-3EC0-4443-AE3C-4832A7070F35}" srcOrd="3" destOrd="0" parTransId="{A1E3B905-C8BD-4B74-B8F8-3CCA28114349}" sibTransId="{56000607-C04D-4CC6-A40B-59E505CFD0FB}"/>
    <dgm:cxn modelId="{A96FDC47-40BB-476A-9378-ADDA58F52F92}" type="presOf" srcId="{2764744D-35A3-4A2D-9D46-BACFE6D166DA}" destId="{DC41A2E7-D285-41D6-8505-2A5B6F1F3402}" srcOrd="0" destOrd="8" presId="urn:microsoft.com/office/officeart/2005/8/layout/hList6"/>
    <dgm:cxn modelId="{5B3FB3EC-C364-4455-AED1-7618E6B46720}" type="presOf" srcId="{CDDC3112-8DB5-40CF-9A5C-711EC72240E5}" destId="{507B4FF6-434B-464A-B714-46C59F7E936A}" srcOrd="0" destOrd="5" presId="urn:microsoft.com/office/officeart/2005/8/layout/hList6"/>
    <dgm:cxn modelId="{3950289D-15F9-4F84-97B3-BD70D6C99EC9}" srcId="{E5C5BA31-CC2A-4B10-BE68-15ADA5BF21BC}" destId="{C4B1DC46-6972-47AD-86CA-B03A9532EF0B}" srcOrd="2" destOrd="0" parTransId="{6844979F-5BF6-4B87-AB37-BC7973541A35}" sibTransId="{273BE70A-D80E-4821-B80C-8255D4BC2A9E}"/>
    <dgm:cxn modelId="{DF11C2C0-B9EB-4392-80A5-4ABC4DEDE0C7}" srcId="{E83027DE-1B42-4296-89BB-102A85CAEA05}" destId="{7AC2999E-8144-4A1A-82E5-614AB2970B67}" srcOrd="1" destOrd="0" parTransId="{02AE0EF2-82F2-442E-9930-A47A1B496325}" sibTransId="{097C1679-C773-40AA-B558-B9A7AF78A7E2}"/>
    <dgm:cxn modelId="{097DB6B7-B590-4FFD-8D3E-0756260D92F4}" type="presOf" srcId="{2DE10B16-F7BF-418A-8B77-47AF56706EB5}" destId="{507B4FF6-434B-464A-B714-46C59F7E936A}" srcOrd="0" destOrd="7" presId="urn:microsoft.com/office/officeart/2005/8/layout/hList6"/>
    <dgm:cxn modelId="{2561FBC3-4942-4D4F-B765-58243EF8A0B5}" type="presOf" srcId="{1AE368EC-82D9-4A45-9FD9-D74432827EC2}" destId="{EBE830B9-CC56-46EB-A8D0-EB2B60CE08F7}" srcOrd="0" destOrd="0" presId="urn:microsoft.com/office/officeart/2005/8/layout/hList6"/>
    <dgm:cxn modelId="{E9BBF5D0-68E7-4E00-8008-0347D0607109}" srcId="{E5C5BA31-CC2A-4B10-BE68-15ADA5BF21BC}" destId="{E7B2B27C-46C7-4EBC-82D1-891E67994228}" srcOrd="0" destOrd="0" parTransId="{96376600-452E-47A8-A27C-4AAB68A788B0}" sibTransId="{0F1F3423-D72B-49C4-9A84-8D3E9B16AED2}"/>
    <dgm:cxn modelId="{E0BAF4C1-8F44-40B3-9CB8-865622817BF0}" srcId="{E5C5BA31-CC2A-4B10-BE68-15ADA5BF21BC}" destId="{1AE368EC-82D9-4A45-9FD9-D74432827EC2}" srcOrd="4" destOrd="0" parTransId="{5A2D9B98-1630-427A-8161-56215183E7A5}" sibTransId="{1B123F3D-BF72-4BF7-93A0-869D15B2F01D}"/>
    <dgm:cxn modelId="{EE5F5FDF-40B3-4A19-AA41-46633E457CA9}" type="presOf" srcId="{3486959D-2235-49AF-A5AC-12DF631FC06D}" destId="{507B4FF6-434B-464A-B714-46C59F7E936A}" srcOrd="0" destOrd="1" presId="urn:microsoft.com/office/officeart/2005/8/layout/hList6"/>
    <dgm:cxn modelId="{E104FDA8-E502-4CA5-9E27-25380E31CE6B}" type="presOf" srcId="{EBE48B11-49F2-443A-92A5-D7CB0A2F2244}" destId="{EBE830B9-CC56-46EB-A8D0-EB2B60CE08F7}" srcOrd="0" destOrd="11" presId="urn:microsoft.com/office/officeart/2005/8/layout/hList6"/>
    <dgm:cxn modelId="{238FE9A8-5643-4A8F-B6DF-B371359FEB15}" srcId="{2DA0CAC8-E231-4B2E-AFC0-553ECF7AE2B7}" destId="{2764744D-35A3-4A2D-9D46-BACFE6D166DA}" srcOrd="1" destOrd="0" parTransId="{93E1F0DA-2F54-4619-AA1F-CE856E110F2A}" sibTransId="{71C41BF2-9F51-49F5-B490-5FA25C842D05}"/>
    <dgm:cxn modelId="{FB967233-5DB0-4991-A7E4-8FCAE57FCBD3}" srcId="{9616BA43-0AA9-449B-87B4-11AF511BCA71}" destId="{2DE10B16-F7BF-418A-8B77-47AF56706EB5}" srcOrd="0" destOrd="0" parTransId="{CFF7B9CF-83C3-4774-AEB8-3C121D92697F}" sibTransId="{5C7E2C77-D4A4-4419-B328-38C126F56129}"/>
    <dgm:cxn modelId="{D26EFD6C-BD4B-425A-AEE9-C6C4109EB9F5}" type="presOf" srcId="{F4A2192D-C093-4D43-9CF8-E1AD1FE51CC0}" destId="{EBE830B9-CC56-46EB-A8D0-EB2B60CE08F7}" srcOrd="0" destOrd="8" presId="urn:microsoft.com/office/officeart/2005/8/layout/hList6"/>
    <dgm:cxn modelId="{5D31E555-6A47-4B51-97C5-18AE9A53A933}" srcId="{2DA0CAC8-E231-4B2E-AFC0-553ECF7AE2B7}" destId="{E83027DE-1B42-4296-89BB-102A85CAEA05}" srcOrd="0" destOrd="0" parTransId="{DEFDB7C1-AC2D-48B4-97AC-61D76B79043A}" sibTransId="{50E9FB7B-FE0B-4738-8B3F-07B24470B487}"/>
    <dgm:cxn modelId="{FF6E21FE-48F1-4E0C-94BC-4AFC0FDD0989}" type="presOf" srcId="{3DB8997F-7031-4C8D-AF27-4BA1699BD2B0}" destId="{C148ED09-EBE7-40AF-8701-539E929E8490}" srcOrd="0" destOrd="4" presId="urn:microsoft.com/office/officeart/2005/8/layout/hList6"/>
    <dgm:cxn modelId="{EC635777-B2AB-4862-9E30-3F75B711E2BA}" srcId="{4A3E180B-05B3-4FFB-9EF2-A31E169D15B0}" destId="{91DA8D78-0CAC-4A81-97A6-DF0FBCDF02C9}" srcOrd="1" destOrd="0" parTransId="{F14D67B0-2355-45B6-A1DC-E63C11702678}" sibTransId="{04A068C4-9C76-4F04-83AB-1523B37E9BCD}"/>
    <dgm:cxn modelId="{5D1997FE-E360-44C2-96B7-427555563095}" srcId="{1AE368EC-82D9-4A45-9FD9-D74432827EC2}" destId="{F8F8D448-5EAE-4C91-9E9D-7338DE6FB744}" srcOrd="2" destOrd="0" parTransId="{BEF1ED72-BF7B-44E0-9050-510443EECAE2}" sibTransId="{B8940054-0ACF-4100-8299-F1E740BCD218}"/>
    <dgm:cxn modelId="{8C84294F-22DA-4B01-9C8E-2B9059C90A6F}" type="presOf" srcId="{F8F8D448-5EAE-4C91-9E9D-7338DE6FB744}" destId="{EBE830B9-CC56-46EB-A8D0-EB2B60CE08F7}" srcOrd="0" destOrd="12" presId="urn:microsoft.com/office/officeart/2005/8/layout/hList6"/>
    <dgm:cxn modelId="{40149BDD-B972-427F-8A3F-175240292D1A}" srcId="{4B76DC01-DEEE-4083-94C2-C80145156C47}" destId="{36EBBBFE-647B-4C3E-A9B4-EF0FC0A9FD91}" srcOrd="0" destOrd="0" parTransId="{1BE05AD0-F4D0-490C-A41E-FDDE1E716E84}" sibTransId="{352B933C-C469-4A60-950B-EE2288995108}"/>
    <dgm:cxn modelId="{1F49E17D-ECC6-4DE4-BBC0-6DD58F49C322}" type="presOf" srcId="{E7B2B27C-46C7-4EBC-82D1-891E67994228}" destId="{31DCCF70-D689-4612-9B03-5A566CB1284E}" srcOrd="0" destOrd="0" presId="urn:microsoft.com/office/officeart/2005/8/layout/hList6"/>
    <dgm:cxn modelId="{45D776BA-2AEC-4AD2-985C-753B47AA5E35}" type="presOf" srcId="{1170E412-7B4F-4A12-A6A9-D7BCB4AAF80A}" destId="{EBE830B9-CC56-46EB-A8D0-EB2B60CE08F7}" srcOrd="0" destOrd="6" presId="urn:microsoft.com/office/officeart/2005/8/layout/hList6"/>
    <dgm:cxn modelId="{B4D47D7C-A5B6-4096-B880-36E19CC3ABEF}" srcId="{368E85FE-DB4B-49BA-855D-7A32AE7FCEAC}" destId="{EBE48B11-49F2-443A-92A5-D7CB0A2F2244}" srcOrd="0" destOrd="0" parTransId="{8E0D2379-322C-42E8-B066-E13E4775E5DC}" sibTransId="{5B58659E-725A-4E1D-82BD-9C6CA542877C}"/>
    <dgm:cxn modelId="{0CD38965-404A-48A8-8FB4-F3EAE68C121D}" srcId="{3486959D-2235-49AF-A5AC-12DF631FC06D}" destId="{CDDC3112-8DB5-40CF-9A5C-711EC72240E5}" srcOrd="3" destOrd="0" parTransId="{353270C4-A362-4564-9132-54B81B63E358}" sibTransId="{EBC73D7F-413D-46DC-BDA6-7D398E1DD3BC}"/>
    <dgm:cxn modelId="{3E989ABA-CC42-4970-BE5F-DD334C2BBB92}" srcId="{E7B2B27C-46C7-4EBC-82D1-891E67994228}" destId="{8A15520A-AE45-4DE0-99EB-6189694DFBEB}" srcOrd="1" destOrd="0" parTransId="{9DCAA2F2-21AC-46C3-B6B4-97791B0E4F2B}" sibTransId="{2E89B61C-2E24-4D1A-8234-8501CC660F98}"/>
    <dgm:cxn modelId="{4457D60B-CA36-4D5D-A06F-C8C30AABAAD9}" srcId="{E83027DE-1B42-4296-89BB-102A85CAEA05}" destId="{B2458CE7-5D74-4244-B35C-F3F437B7AC03}" srcOrd="4" destOrd="0" parTransId="{762C882D-3ACD-48CB-87B7-19CC45D9A7C3}" sibTransId="{25DEA30D-C78F-4E20-AC5C-D28E29307823}"/>
    <dgm:cxn modelId="{5907C3C3-635E-4D00-8ABC-E1CEAC18A7E7}" type="presOf" srcId="{C4B1DC46-6972-47AD-86CA-B03A9532EF0B}" destId="{507B4FF6-434B-464A-B714-46C59F7E936A}" srcOrd="0" destOrd="0" presId="urn:microsoft.com/office/officeart/2005/8/layout/hList6"/>
    <dgm:cxn modelId="{DA675678-9F0D-4EDA-A4ED-923A73A8E302}" srcId="{E5C5BA31-CC2A-4B10-BE68-15ADA5BF21BC}" destId="{2DA0CAC8-E231-4B2E-AFC0-553ECF7AE2B7}" srcOrd="3" destOrd="0" parTransId="{7B845491-207A-46A9-B369-C70E6E67273F}" sibTransId="{FF21716A-41C7-4E8D-BFB1-B9055FA6AA93}"/>
    <dgm:cxn modelId="{7EA83C01-941B-435C-B8A9-B7DDA0A29A0F}" type="presOf" srcId="{25A4BC17-CA71-4734-9B00-67B2D9D3F997}" destId="{DC41A2E7-D285-41D6-8505-2A5B6F1F3402}" srcOrd="0" destOrd="9" presId="urn:microsoft.com/office/officeart/2005/8/layout/hList6"/>
    <dgm:cxn modelId="{C4CCB33A-CE07-4604-B3D8-70B776A83065}" srcId="{E7B2B27C-46C7-4EBC-82D1-891E67994228}" destId="{54BD4208-DE70-40A8-A8E3-E54CD1BBA851}" srcOrd="0" destOrd="0" parTransId="{74C1F8D5-7D14-4D16-8547-78A496BB57F8}" sibTransId="{C61B72A9-1DCD-4249-957E-6AD94CB12658}"/>
    <dgm:cxn modelId="{074871E2-6FFF-44B4-BC77-4553231B6437}" srcId="{4A3E180B-05B3-4FFB-9EF2-A31E169D15B0}" destId="{B8A36524-3F24-45E3-892D-973A26C9F404}" srcOrd="3" destOrd="0" parTransId="{A7E2A55A-6516-45DE-927D-F6D06E36F570}" sibTransId="{2F8E981B-4E6B-4523-AA83-0F3364944530}"/>
    <dgm:cxn modelId="{81A62CDE-D00E-4DF4-A912-C0EC8FBD118B}" type="presOf" srcId="{7AC2999E-8144-4A1A-82E5-614AB2970B67}" destId="{DC41A2E7-D285-41D6-8505-2A5B6F1F3402}" srcOrd="0" destOrd="3" presId="urn:microsoft.com/office/officeart/2005/8/layout/hList6"/>
    <dgm:cxn modelId="{3B745A41-A212-484C-8E39-4DA7C1D17DBF}" type="presOf" srcId="{A99E7B62-50A3-4727-BC50-D8B24EAB350F}" destId="{C148ED09-EBE7-40AF-8701-539E929E8490}" srcOrd="0" destOrd="3" presId="urn:microsoft.com/office/officeart/2005/8/layout/hList6"/>
    <dgm:cxn modelId="{55547290-8FEF-4727-8B3C-D6B92561D008}" type="presOf" srcId="{001CBB44-D027-4C5F-94C0-79363D50B3C8}" destId="{31DCCF70-D689-4612-9B03-5A566CB1284E}" srcOrd="0" destOrd="5" presId="urn:microsoft.com/office/officeart/2005/8/layout/hList6"/>
    <dgm:cxn modelId="{20179F10-B7FE-4A1F-BD52-AAEE8F1F095E}" srcId="{4A3E180B-05B3-4FFB-9EF2-A31E169D15B0}" destId="{1170E412-7B4F-4A12-A6A9-D7BCB4AAF80A}" srcOrd="4" destOrd="0" parTransId="{D2E41BDE-ABFC-44A8-9344-9F095F4DE1AF}" sibTransId="{043983CE-C6C5-4347-965A-E93BD40DF8CB}"/>
    <dgm:cxn modelId="{9D2F7B22-2FB0-48D7-AC8B-9D138C0D9521}" type="presOf" srcId="{27F97100-AE6F-4EB7-9851-C9646255AEFE}" destId="{DC41A2E7-D285-41D6-8505-2A5B6F1F3402}" srcOrd="0" destOrd="4" presId="urn:microsoft.com/office/officeart/2005/8/layout/hList6"/>
    <dgm:cxn modelId="{5BB18D4A-5441-4929-8207-BEDBF2F2C5D9}" type="presOf" srcId="{9CDE8461-4278-4F51-A50E-EBBBF4356496}" destId="{507B4FF6-434B-464A-B714-46C59F7E936A}" srcOrd="0" destOrd="3" presId="urn:microsoft.com/office/officeart/2005/8/layout/hList6"/>
    <dgm:cxn modelId="{89210DEF-8BD6-4488-8A00-6A13B48F229C}" type="presOf" srcId="{538C7762-2CCE-4D09-A424-A01289837672}" destId="{DC41A2E7-D285-41D6-8505-2A5B6F1F3402}" srcOrd="0" destOrd="2" presId="urn:microsoft.com/office/officeart/2005/8/layout/hList6"/>
    <dgm:cxn modelId="{4EA6A24B-580C-4274-82BA-BD84A88E8BE6}" srcId="{C4B1DC46-6972-47AD-86CA-B03A9532EF0B}" destId="{3486959D-2235-49AF-A5AC-12DF631FC06D}" srcOrd="0" destOrd="0" parTransId="{09188F74-1D9A-4F7C-85F8-280BEFAD8652}" sibTransId="{1F656D12-E9F6-44BE-982A-456265BCAE0E}"/>
    <dgm:cxn modelId="{2F36440E-EE71-43BC-B774-3921A277A538}" type="presOf" srcId="{E5C5BA31-CC2A-4B10-BE68-15ADA5BF21BC}" destId="{A36E9A59-CE40-41E8-882E-6DC34D2C0379}" srcOrd="0" destOrd="0" presId="urn:microsoft.com/office/officeart/2005/8/layout/hList6"/>
    <dgm:cxn modelId="{A57FA683-464F-4267-B6C8-FA2C26448B86}" srcId="{4A3E180B-05B3-4FFB-9EF2-A31E169D15B0}" destId="{FBA9CC4C-D218-422D-AD82-BAAE3DF7416A}" srcOrd="0" destOrd="0" parTransId="{81C8B0D3-9FF5-4515-9817-CE02D67273FC}" sibTransId="{A723A4C1-DF9B-4F70-8E2E-9A592BE06523}"/>
    <dgm:cxn modelId="{B1085F24-C37D-4BC5-9D58-935C8D7A3575}" srcId="{3486959D-2235-49AF-A5AC-12DF631FC06D}" destId="{9CDE8461-4278-4F51-A50E-EBBBF4356496}" srcOrd="1" destOrd="0" parTransId="{978EA0AA-87F2-4CA8-BC04-2E635FC2441B}" sibTransId="{95ED742E-F93F-432F-9331-4DD3EF160330}"/>
    <dgm:cxn modelId="{B47C3606-AA00-4E27-8BE4-9DDB017846E1}" type="presOf" srcId="{B1104380-F6D9-4095-BCF1-DF92166383B6}" destId="{507B4FF6-434B-464A-B714-46C59F7E936A}" srcOrd="0" destOrd="4" presId="urn:microsoft.com/office/officeart/2005/8/layout/hList6"/>
    <dgm:cxn modelId="{EB52429A-615A-4446-A7EC-3CCEC76030DD}" srcId="{C4B1DC46-6972-47AD-86CA-B03A9532EF0B}" destId="{9616BA43-0AA9-449B-87B4-11AF511BCA71}" srcOrd="1" destOrd="0" parTransId="{4BDBDB18-B428-476C-B02B-FC9F5EC8C44F}" sibTransId="{8F69C1C6-107E-437E-8CAD-7F8C5B8D4347}"/>
    <dgm:cxn modelId="{8AFBBE4F-D358-4A6B-9146-AC9BFD479ACF}" srcId="{E7B2B27C-46C7-4EBC-82D1-891E67994228}" destId="{001CBB44-D027-4C5F-94C0-79363D50B3C8}" srcOrd="2" destOrd="0" parTransId="{EA631BC9-FF4F-4050-B339-DCE54954CF6F}" sibTransId="{700A26E9-6494-413B-888E-14E43323C5E3}"/>
    <dgm:cxn modelId="{06DCA08C-CDF5-4C4C-8000-B98FD070AAED}" srcId="{4B76DC01-DEEE-4083-94C2-C80145156C47}" destId="{A99E7B62-50A3-4727-BC50-D8B24EAB350F}" srcOrd="1" destOrd="0" parTransId="{2D5D839D-23EC-4184-9A65-E8CD4505782B}" sibTransId="{766E99BC-D98D-4FF1-8594-1FF11CA4B626}"/>
    <dgm:cxn modelId="{948FA3BB-5919-4763-951B-38B08B4904B5}" type="presOf" srcId="{3DF87278-7142-4A7A-8201-FA4C20230A5A}" destId="{C148ED09-EBE7-40AF-8701-539E929E8490}" srcOrd="0" destOrd="5" presId="urn:microsoft.com/office/officeart/2005/8/layout/hList6"/>
    <dgm:cxn modelId="{6F546DC6-3663-44BC-9A38-7B3CD59875E6}" srcId="{3486959D-2235-49AF-A5AC-12DF631FC06D}" destId="{B1104380-F6D9-4095-BCF1-DF92166383B6}" srcOrd="2" destOrd="0" parTransId="{EF743680-F75A-4030-84B2-B850294E0C69}" sibTransId="{4791C9C5-7A46-4F7B-9256-F8EB0012B7B4}"/>
    <dgm:cxn modelId="{AC3F73CE-A66D-42D5-A90A-2028ABF290DA}" srcId="{4A3E180B-05B3-4FFB-9EF2-A31E169D15B0}" destId="{54386C51-4235-452B-A5E7-F375214854F2}" srcOrd="7" destOrd="0" parTransId="{10475688-E01E-45B2-9213-2A9C9398BCF5}" sibTransId="{A197E752-78B1-4A2F-A747-6F7304F42633}"/>
    <dgm:cxn modelId="{525E66F6-4DA1-4C37-9B78-37C7FCC47590}" type="presOf" srcId="{B8A36524-3F24-45E3-892D-973A26C9F404}" destId="{EBE830B9-CC56-46EB-A8D0-EB2B60CE08F7}" srcOrd="0" destOrd="5" presId="urn:microsoft.com/office/officeart/2005/8/layout/hList6"/>
    <dgm:cxn modelId="{F4127A5F-15AE-4C51-A3C9-A05CBD7A8E80}" srcId="{54BD4208-DE70-40A8-A8E3-E54CD1BBA851}" destId="{60BBDD34-DF82-445A-8430-8BF60B1FCBC9}" srcOrd="0" destOrd="0" parTransId="{2339C30B-CDBF-4F00-9A13-544B49B2427F}" sibTransId="{7FEB3120-150E-4AF6-A03B-178AD2A21111}"/>
    <dgm:cxn modelId="{EAC988FE-2DFA-4152-955B-79FF2270C187}" srcId="{E83027DE-1B42-4296-89BB-102A85CAEA05}" destId="{538C7762-2CCE-4D09-A424-A01289837672}" srcOrd="0" destOrd="0" parTransId="{3AB8755E-9A0C-4C92-B8D4-1FAC14FEFE3E}" sibTransId="{B2FF8527-027A-49DC-904D-05EB08A01593}"/>
    <dgm:cxn modelId="{E5589BD0-665A-4BF0-96CD-2B831F401016}" srcId="{E5C5BA31-CC2A-4B10-BE68-15ADA5BF21BC}" destId="{E4C0FA0C-7A5A-40B9-BAFB-21F8C4C8CDE6}" srcOrd="1" destOrd="0" parTransId="{DFB4E137-3C36-4556-AB37-90E74C805E92}" sibTransId="{F099B19C-382A-496D-BCF3-0F1B2F3FACE6}"/>
    <dgm:cxn modelId="{553525B5-B6F3-4938-AF87-933E48F76203}" type="presOf" srcId="{8A15520A-AE45-4DE0-99EB-6189694DFBEB}" destId="{31DCCF70-D689-4612-9B03-5A566CB1284E}" srcOrd="0" destOrd="3" presId="urn:microsoft.com/office/officeart/2005/8/layout/hList6"/>
    <dgm:cxn modelId="{0BE9E0A6-FB71-43FE-A859-13F716EB19BD}" srcId="{1AE368EC-82D9-4A45-9FD9-D74432827EC2}" destId="{368E85FE-DB4B-49BA-855D-7A32AE7FCEAC}" srcOrd="1" destOrd="0" parTransId="{B5063D66-FD33-43D9-932F-DCD9024C5B28}" sibTransId="{FC473703-5C0E-46C3-A285-DF76FAE8A7DA}"/>
    <dgm:cxn modelId="{102694C5-E4A1-4F78-8514-6A988E70978A}" type="presOf" srcId="{E83027DE-1B42-4296-89BB-102A85CAEA05}" destId="{DC41A2E7-D285-41D6-8505-2A5B6F1F3402}" srcOrd="0" destOrd="1" presId="urn:microsoft.com/office/officeart/2005/8/layout/hList6"/>
    <dgm:cxn modelId="{4D4FE1CF-49D6-4C7D-82E4-582B84BBC637}" type="presOf" srcId="{2DA0CAC8-E231-4B2E-AFC0-553ECF7AE2B7}" destId="{DC41A2E7-D285-41D6-8505-2A5B6F1F3402}" srcOrd="0" destOrd="0" presId="urn:microsoft.com/office/officeart/2005/8/layout/hList6"/>
    <dgm:cxn modelId="{9264C5B1-F1EF-4AEB-BAB3-283FE47F2507}" type="presParOf" srcId="{A36E9A59-CE40-41E8-882E-6DC34D2C0379}" destId="{31DCCF70-D689-4612-9B03-5A566CB1284E}" srcOrd="0" destOrd="0" presId="urn:microsoft.com/office/officeart/2005/8/layout/hList6"/>
    <dgm:cxn modelId="{C2460C56-4501-4752-89B4-9B9838BC5A61}" type="presParOf" srcId="{A36E9A59-CE40-41E8-882E-6DC34D2C0379}" destId="{9E0377AA-4424-4F42-B62B-0DBE74552206}" srcOrd="1" destOrd="0" presId="urn:microsoft.com/office/officeart/2005/8/layout/hList6"/>
    <dgm:cxn modelId="{D8EAB3BA-D874-4112-922A-8B686DD35EDD}" type="presParOf" srcId="{A36E9A59-CE40-41E8-882E-6DC34D2C0379}" destId="{C148ED09-EBE7-40AF-8701-539E929E8490}" srcOrd="2" destOrd="0" presId="urn:microsoft.com/office/officeart/2005/8/layout/hList6"/>
    <dgm:cxn modelId="{A7737B2D-925F-40C7-A699-0055E3ED7C33}" type="presParOf" srcId="{A36E9A59-CE40-41E8-882E-6DC34D2C0379}" destId="{A29862F0-BB17-41BC-84B2-E0FE68501E8E}" srcOrd="3" destOrd="0" presId="urn:microsoft.com/office/officeart/2005/8/layout/hList6"/>
    <dgm:cxn modelId="{14072D31-7586-4981-ADB8-10F7703B0D7F}" type="presParOf" srcId="{A36E9A59-CE40-41E8-882E-6DC34D2C0379}" destId="{507B4FF6-434B-464A-B714-46C59F7E936A}" srcOrd="4" destOrd="0" presId="urn:microsoft.com/office/officeart/2005/8/layout/hList6"/>
    <dgm:cxn modelId="{FA3EB198-2CCD-4762-A426-A24511B8377D}" type="presParOf" srcId="{A36E9A59-CE40-41E8-882E-6DC34D2C0379}" destId="{6980AC15-521E-40FD-A703-821B90A7EE37}" srcOrd="5" destOrd="0" presId="urn:microsoft.com/office/officeart/2005/8/layout/hList6"/>
    <dgm:cxn modelId="{318D61F4-02D4-4DE6-BB90-135BC80DFD65}" type="presParOf" srcId="{A36E9A59-CE40-41E8-882E-6DC34D2C0379}" destId="{DC41A2E7-D285-41D6-8505-2A5B6F1F3402}" srcOrd="6" destOrd="0" presId="urn:microsoft.com/office/officeart/2005/8/layout/hList6"/>
    <dgm:cxn modelId="{C7756B8F-CEC2-4381-82D1-DDCD30A15C5A}" type="presParOf" srcId="{A36E9A59-CE40-41E8-882E-6DC34D2C0379}" destId="{3C6FC4A3-15A1-48F6-A420-4C39BFEB379B}" srcOrd="7" destOrd="0" presId="urn:microsoft.com/office/officeart/2005/8/layout/hList6"/>
    <dgm:cxn modelId="{F3DC7817-4D4B-43E7-809A-B1B5315EA377}" type="presParOf" srcId="{A36E9A59-CE40-41E8-882E-6DC34D2C0379}" destId="{EBE830B9-CC56-46EB-A8D0-EB2B60CE08F7}" srcOrd="8" destOrd="0" presId="urn:microsoft.com/office/officeart/2005/8/layout/h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1DCCF70-D689-4612-9B03-5A566CB1284E}">
      <dsp:nvSpPr>
        <dsp:cNvPr id="0" name=""/>
        <dsp:cNvSpPr/>
      </dsp:nvSpPr>
      <dsp:spPr>
        <a:xfrm rot="16200000">
          <a:off x="-1488820" y="1493122"/>
          <a:ext cx="4495800" cy="1509554"/>
        </a:xfrm>
        <a:prstGeom prst="flowChartManualOperation">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0" tIns="0" rIns="110438" bIns="0" numCol="1" spcCol="1270" anchor="t" anchorCtr="0">
          <a:noAutofit/>
        </a:bodyPr>
        <a:lstStyle/>
        <a:p>
          <a:pPr lvl="0" algn="l" defTabSz="755650">
            <a:lnSpc>
              <a:spcPct val="90000"/>
            </a:lnSpc>
            <a:spcBef>
              <a:spcPct val="0"/>
            </a:spcBef>
            <a:spcAft>
              <a:spcPct val="35000"/>
            </a:spcAft>
          </a:pPr>
          <a:r>
            <a:rPr lang="en-US" sz="1700" b="1" kern="1200" dirty="0" smtClean="0"/>
            <a:t>1975-1990</a:t>
          </a:r>
          <a:endParaRPr lang="en-US" sz="1700" b="1" kern="1200" dirty="0"/>
        </a:p>
        <a:p>
          <a:pPr marL="114300" lvl="1" indent="-114300" algn="l" defTabSz="577850">
            <a:lnSpc>
              <a:spcPct val="90000"/>
            </a:lnSpc>
            <a:spcBef>
              <a:spcPct val="0"/>
            </a:spcBef>
            <a:spcAft>
              <a:spcPct val="15000"/>
            </a:spcAft>
            <a:buChar char="••"/>
          </a:pPr>
          <a:r>
            <a:rPr lang="ru-RU" sz="1300" kern="1200" dirty="0" smtClean="0"/>
            <a:t>Подключены</a:t>
          </a:r>
          <a:r>
            <a:rPr lang="en-US" sz="1300" kern="1200" dirty="0" smtClean="0"/>
            <a:t>:</a:t>
          </a:r>
          <a:endParaRPr lang="en-US" sz="1300" kern="1200" dirty="0"/>
        </a:p>
        <a:p>
          <a:pPr marL="228600" lvl="2" indent="-114300" algn="l" defTabSz="577850">
            <a:lnSpc>
              <a:spcPct val="90000"/>
            </a:lnSpc>
            <a:spcBef>
              <a:spcPct val="0"/>
            </a:spcBef>
            <a:spcAft>
              <a:spcPct val="15000"/>
            </a:spcAft>
            <a:buChar char="••"/>
          </a:pPr>
          <a:r>
            <a:rPr lang="ru-RU" sz="1300" kern="1200" dirty="0" smtClean="0">
              <a:solidFill>
                <a:schemeClr val="accent6">
                  <a:lumMod val="60000"/>
                  <a:lumOff val="40000"/>
                </a:schemeClr>
              </a:solidFill>
            </a:rPr>
            <a:t>Компьютеры</a:t>
          </a:r>
          <a:endParaRPr lang="en-US" sz="1300" kern="1200" dirty="0">
            <a:solidFill>
              <a:schemeClr val="accent6">
                <a:lumMod val="60000"/>
                <a:lumOff val="40000"/>
              </a:schemeClr>
            </a:solidFill>
          </a:endParaRPr>
        </a:p>
        <a:p>
          <a:pPr marL="114300" lvl="1" indent="-114300" algn="l" defTabSz="577850">
            <a:lnSpc>
              <a:spcPct val="90000"/>
            </a:lnSpc>
            <a:spcBef>
              <a:spcPct val="0"/>
            </a:spcBef>
            <a:spcAft>
              <a:spcPct val="15000"/>
            </a:spcAft>
            <a:buChar char="••"/>
          </a:pPr>
          <a:r>
            <a:rPr lang="ru-RU" sz="1300" kern="1200" dirty="0" smtClean="0"/>
            <a:t>Главные Услуги</a:t>
          </a:r>
          <a:r>
            <a:rPr lang="en-US" sz="1300" kern="1200" dirty="0" smtClean="0"/>
            <a:t>:</a:t>
          </a:r>
          <a:endParaRPr lang="en-US" sz="1300" kern="1200" dirty="0">
            <a:solidFill>
              <a:schemeClr val="accent6">
                <a:lumMod val="60000"/>
                <a:lumOff val="40000"/>
              </a:schemeClr>
            </a:solidFill>
          </a:endParaRPr>
        </a:p>
        <a:p>
          <a:pPr marL="228600" lvl="2" indent="-114300" algn="l" defTabSz="577850">
            <a:lnSpc>
              <a:spcPct val="90000"/>
            </a:lnSpc>
            <a:spcBef>
              <a:spcPct val="0"/>
            </a:spcBef>
            <a:spcAft>
              <a:spcPct val="15000"/>
            </a:spcAft>
            <a:buChar char="••"/>
          </a:pPr>
          <a:r>
            <a:rPr lang="en-US" sz="1300" kern="1200" dirty="0" smtClean="0">
              <a:solidFill>
                <a:schemeClr val="accent6">
                  <a:lumMod val="60000"/>
                  <a:lumOff val="40000"/>
                </a:schemeClr>
              </a:solidFill>
            </a:rPr>
            <a:t>Email, FTP</a:t>
          </a:r>
          <a:endParaRPr lang="en-US" sz="1300" kern="1200" dirty="0">
            <a:solidFill>
              <a:schemeClr val="accent6">
                <a:lumMod val="60000"/>
                <a:lumOff val="40000"/>
              </a:schemeClr>
            </a:solidFill>
          </a:endParaRPr>
        </a:p>
        <a:p>
          <a:pPr marL="114300" lvl="1" indent="-114300" algn="l" defTabSz="577850">
            <a:lnSpc>
              <a:spcPct val="90000"/>
            </a:lnSpc>
            <a:spcBef>
              <a:spcPct val="0"/>
            </a:spcBef>
            <a:spcAft>
              <a:spcPct val="15000"/>
            </a:spcAft>
            <a:buChar char="••"/>
          </a:pPr>
          <a:endParaRPr lang="en-US" sz="1300" kern="1200" dirty="0"/>
        </a:p>
      </dsp:txBody>
      <dsp:txXfrm rot="16200000">
        <a:off x="-1488820" y="1493122"/>
        <a:ext cx="4495800" cy="1509554"/>
      </dsp:txXfrm>
    </dsp:sp>
    <dsp:sp modelId="{C148ED09-EBE7-40AF-8701-539E929E8490}">
      <dsp:nvSpPr>
        <dsp:cNvPr id="0" name=""/>
        <dsp:cNvSpPr/>
      </dsp:nvSpPr>
      <dsp:spPr>
        <a:xfrm rot="16200000">
          <a:off x="133950" y="1493122"/>
          <a:ext cx="4495800" cy="1509554"/>
        </a:xfrm>
        <a:prstGeom prst="flowChartManualOperation">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0" tIns="0" rIns="110438" bIns="0" numCol="1" spcCol="1270" anchor="t" anchorCtr="0">
          <a:noAutofit/>
        </a:bodyPr>
        <a:lstStyle/>
        <a:p>
          <a:pPr lvl="0" algn="l" defTabSz="755650">
            <a:lnSpc>
              <a:spcPct val="90000"/>
            </a:lnSpc>
            <a:spcBef>
              <a:spcPct val="0"/>
            </a:spcBef>
            <a:spcAft>
              <a:spcPct val="35000"/>
            </a:spcAft>
          </a:pPr>
          <a:r>
            <a:rPr lang="en-US" sz="1700" b="1" kern="1200" dirty="0" smtClean="0"/>
            <a:t>1990-1995</a:t>
          </a:r>
          <a:endParaRPr lang="en-US" sz="1700" b="1" kern="1200" dirty="0"/>
        </a:p>
        <a:p>
          <a:pPr marL="114300" lvl="1" indent="-114300" algn="l" defTabSz="577850">
            <a:lnSpc>
              <a:spcPct val="90000"/>
            </a:lnSpc>
            <a:spcBef>
              <a:spcPct val="0"/>
            </a:spcBef>
            <a:spcAft>
              <a:spcPct val="15000"/>
            </a:spcAft>
            <a:buChar char="••"/>
          </a:pPr>
          <a:r>
            <a:rPr lang="ru-RU" sz="1300" kern="1200" dirty="0" smtClean="0"/>
            <a:t>Подключены</a:t>
          </a:r>
          <a:r>
            <a:rPr lang="en-US" sz="1300" kern="1200" dirty="0" smtClean="0"/>
            <a:t>:</a:t>
          </a:r>
          <a:endParaRPr lang="en-US" sz="1300" kern="1200" dirty="0"/>
        </a:p>
        <a:p>
          <a:pPr marL="228600" lvl="2" indent="-114300" algn="l" defTabSz="577850">
            <a:lnSpc>
              <a:spcPct val="90000"/>
            </a:lnSpc>
            <a:spcBef>
              <a:spcPct val="0"/>
            </a:spcBef>
            <a:spcAft>
              <a:spcPct val="15000"/>
            </a:spcAft>
            <a:buChar char="••"/>
          </a:pPr>
          <a:r>
            <a:rPr lang="ru-RU" sz="1300" kern="1200" dirty="0" smtClean="0">
              <a:solidFill>
                <a:schemeClr val="accent6">
                  <a:lumMod val="60000"/>
                  <a:lumOff val="40000"/>
                </a:schemeClr>
              </a:solidFill>
            </a:rPr>
            <a:t>Люди</a:t>
          </a:r>
          <a:endParaRPr lang="en-US" sz="1300" kern="1200" dirty="0">
            <a:solidFill>
              <a:schemeClr val="accent6">
                <a:lumMod val="60000"/>
                <a:lumOff val="40000"/>
              </a:schemeClr>
            </a:solidFill>
          </a:endParaRPr>
        </a:p>
        <a:p>
          <a:pPr marL="228600" lvl="2" indent="-114300" algn="l" defTabSz="577850">
            <a:lnSpc>
              <a:spcPct val="90000"/>
            </a:lnSpc>
            <a:spcBef>
              <a:spcPct val="0"/>
            </a:spcBef>
            <a:spcAft>
              <a:spcPct val="15000"/>
            </a:spcAft>
            <a:buChar char="••"/>
          </a:pPr>
          <a:r>
            <a:rPr lang="ru-RU" sz="1300" kern="1200" dirty="0" smtClean="0">
              <a:solidFill>
                <a:schemeClr val="accent6">
                  <a:lumMod val="60000"/>
                  <a:lumOff val="40000"/>
                </a:schemeClr>
              </a:solidFill>
            </a:rPr>
            <a:t>Компьютеры</a:t>
          </a:r>
          <a:endParaRPr lang="en-US" sz="1300" kern="1200" dirty="0">
            <a:solidFill>
              <a:schemeClr val="accent6">
                <a:lumMod val="60000"/>
                <a:lumOff val="40000"/>
              </a:schemeClr>
            </a:solidFill>
          </a:endParaRPr>
        </a:p>
        <a:p>
          <a:pPr marL="114300" lvl="1" indent="-114300" algn="l" defTabSz="577850">
            <a:lnSpc>
              <a:spcPct val="90000"/>
            </a:lnSpc>
            <a:spcBef>
              <a:spcPct val="0"/>
            </a:spcBef>
            <a:spcAft>
              <a:spcPct val="15000"/>
            </a:spcAft>
            <a:buChar char="••"/>
          </a:pPr>
          <a:r>
            <a:rPr lang="ru-RU" sz="1300" kern="1200" dirty="0" smtClean="0"/>
            <a:t>Главные Услуги</a:t>
          </a:r>
          <a:r>
            <a:rPr lang="en-US" sz="1300" kern="1200" dirty="0" smtClean="0"/>
            <a:t>:</a:t>
          </a:r>
          <a:endParaRPr lang="en-US" sz="1300" kern="1200" dirty="0">
            <a:solidFill>
              <a:schemeClr val="accent6">
                <a:lumMod val="60000"/>
                <a:lumOff val="40000"/>
              </a:schemeClr>
            </a:solidFill>
          </a:endParaRPr>
        </a:p>
        <a:p>
          <a:pPr marL="228600" lvl="2" indent="-114300" algn="l" defTabSz="577850">
            <a:lnSpc>
              <a:spcPct val="90000"/>
            </a:lnSpc>
            <a:spcBef>
              <a:spcPct val="0"/>
            </a:spcBef>
            <a:spcAft>
              <a:spcPct val="15000"/>
            </a:spcAft>
            <a:buChar char="••"/>
          </a:pPr>
          <a:r>
            <a:rPr lang="en-US" sz="1300" kern="1200" dirty="0" smtClean="0">
              <a:solidFill>
                <a:schemeClr val="accent6">
                  <a:lumMod val="60000"/>
                  <a:lumOff val="40000"/>
                </a:schemeClr>
              </a:solidFill>
            </a:rPr>
            <a:t>AOL, </a:t>
          </a:r>
          <a:r>
            <a:rPr lang="en-US" sz="1300" kern="1200" dirty="0" err="1" smtClean="0">
              <a:solidFill>
                <a:schemeClr val="accent6">
                  <a:lumMod val="60000"/>
                  <a:lumOff val="40000"/>
                </a:schemeClr>
              </a:solidFill>
            </a:rPr>
            <a:t>Compuserve</a:t>
          </a:r>
          <a:r>
            <a:rPr lang="en-US" sz="1300" kern="1200" dirty="0" smtClean="0">
              <a:solidFill>
                <a:schemeClr val="accent6">
                  <a:lumMod val="60000"/>
                  <a:lumOff val="40000"/>
                </a:schemeClr>
              </a:solidFill>
            </a:rPr>
            <a:t>, Prodigy, Commercial ISPs</a:t>
          </a:r>
          <a:endParaRPr lang="en-US" sz="1300" kern="1200" dirty="0">
            <a:solidFill>
              <a:schemeClr val="accent6">
                <a:lumMod val="60000"/>
                <a:lumOff val="40000"/>
              </a:schemeClr>
            </a:solidFill>
          </a:endParaRPr>
        </a:p>
      </dsp:txBody>
      <dsp:txXfrm rot="16200000">
        <a:off x="133950" y="1493122"/>
        <a:ext cx="4495800" cy="1509554"/>
      </dsp:txXfrm>
    </dsp:sp>
    <dsp:sp modelId="{507B4FF6-434B-464A-B714-46C59F7E936A}">
      <dsp:nvSpPr>
        <dsp:cNvPr id="0" name=""/>
        <dsp:cNvSpPr/>
      </dsp:nvSpPr>
      <dsp:spPr>
        <a:xfrm rot="16200000">
          <a:off x="1756721" y="1493122"/>
          <a:ext cx="4495800" cy="1509554"/>
        </a:xfrm>
        <a:prstGeom prst="flowChartManualOperation">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0" tIns="0" rIns="110438" bIns="0" numCol="1" spcCol="1270" anchor="t" anchorCtr="0">
          <a:noAutofit/>
        </a:bodyPr>
        <a:lstStyle/>
        <a:p>
          <a:pPr lvl="0" algn="l" defTabSz="755650">
            <a:lnSpc>
              <a:spcPct val="90000"/>
            </a:lnSpc>
            <a:spcBef>
              <a:spcPct val="0"/>
            </a:spcBef>
            <a:spcAft>
              <a:spcPct val="35000"/>
            </a:spcAft>
          </a:pPr>
          <a:r>
            <a:rPr lang="en-US" sz="1700" b="1" kern="1200" dirty="0" smtClean="0"/>
            <a:t>1995-2003</a:t>
          </a:r>
          <a:endParaRPr lang="en-US" sz="1700" b="1" kern="1200" dirty="0"/>
        </a:p>
        <a:p>
          <a:pPr marL="114300" lvl="1" indent="-114300" algn="l" defTabSz="577850">
            <a:lnSpc>
              <a:spcPct val="90000"/>
            </a:lnSpc>
            <a:spcBef>
              <a:spcPct val="0"/>
            </a:spcBef>
            <a:spcAft>
              <a:spcPct val="15000"/>
            </a:spcAft>
            <a:buChar char="••"/>
          </a:pPr>
          <a:r>
            <a:rPr lang="ru-RU" sz="1300" kern="1200" dirty="0" smtClean="0"/>
            <a:t>Подключены</a:t>
          </a:r>
          <a:r>
            <a:rPr lang="en-US" sz="1300" kern="1200" dirty="0" smtClean="0"/>
            <a:t>:</a:t>
          </a:r>
          <a:endParaRPr lang="en-US" sz="1300" kern="1200" dirty="0"/>
        </a:p>
        <a:p>
          <a:pPr marL="228600" lvl="2" indent="-114300" algn="l" defTabSz="577850">
            <a:lnSpc>
              <a:spcPct val="90000"/>
            </a:lnSpc>
            <a:spcBef>
              <a:spcPct val="0"/>
            </a:spcBef>
            <a:spcAft>
              <a:spcPct val="15000"/>
            </a:spcAft>
            <a:buChar char="••"/>
          </a:pPr>
          <a:r>
            <a:rPr lang="ru-RU" sz="1300" kern="1200" dirty="0" smtClean="0">
              <a:solidFill>
                <a:schemeClr val="accent6">
                  <a:lumMod val="60000"/>
                  <a:lumOff val="40000"/>
                </a:schemeClr>
              </a:solidFill>
            </a:rPr>
            <a:t>Люди</a:t>
          </a:r>
          <a:endParaRPr lang="en-US" sz="1300" kern="1200" dirty="0">
            <a:solidFill>
              <a:schemeClr val="accent6">
                <a:lumMod val="60000"/>
                <a:lumOff val="40000"/>
              </a:schemeClr>
            </a:solidFill>
          </a:endParaRPr>
        </a:p>
        <a:p>
          <a:pPr marL="228600" lvl="2" indent="-114300" algn="l" defTabSz="577850">
            <a:lnSpc>
              <a:spcPct val="90000"/>
            </a:lnSpc>
            <a:spcBef>
              <a:spcPct val="0"/>
            </a:spcBef>
            <a:spcAft>
              <a:spcPct val="15000"/>
            </a:spcAft>
            <a:buChar char="••"/>
          </a:pPr>
          <a:r>
            <a:rPr lang="ru-RU" sz="1300" kern="1200" dirty="0" smtClean="0">
              <a:solidFill>
                <a:schemeClr val="accent6">
                  <a:lumMod val="60000"/>
                  <a:lumOff val="40000"/>
                </a:schemeClr>
              </a:solidFill>
            </a:rPr>
            <a:t>Компьютеры</a:t>
          </a:r>
          <a:endParaRPr lang="en-US" sz="1300" kern="1200" dirty="0">
            <a:solidFill>
              <a:schemeClr val="accent6">
                <a:lumMod val="60000"/>
                <a:lumOff val="40000"/>
              </a:schemeClr>
            </a:solidFill>
          </a:endParaRPr>
        </a:p>
        <a:p>
          <a:pPr marL="228600" lvl="2" indent="-114300" algn="l" defTabSz="577850">
            <a:lnSpc>
              <a:spcPct val="90000"/>
            </a:lnSpc>
            <a:spcBef>
              <a:spcPct val="0"/>
            </a:spcBef>
            <a:spcAft>
              <a:spcPct val="15000"/>
            </a:spcAft>
            <a:buChar char="••"/>
          </a:pPr>
          <a:r>
            <a:rPr lang="ru-RU" sz="1300" kern="1200" dirty="0" smtClean="0">
              <a:solidFill>
                <a:schemeClr val="accent6">
                  <a:lumMod val="60000"/>
                  <a:lumOff val="40000"/>
                </a:schemeClr>
              </a:solidFill>
            </a:rPr>
            <a:t>Информация</a:t>
          </a:r>
          <a:endParaRPr lang="en-US" sz="1300" kern="1200" dirty="0">
            <a:solidFill>
              <a:schemeClr val="accent6">
                <a:lumMod val="60000"/>
                <a:lumOff val="40000"/>
              </a:schemeClr>
            </a:solidFill>
          </a:endParaRPr>
        </a:p>
        <a:p>
          <a:pPr marL="228600" lvl="2" indent="-114300" algn="l" defTabSz="577850">
            <a:lnSpc>
              <a:spcPct val="90000"/>
            </a:lnSpc>
            <a:spcBef>
              <a:spcPct val="0"/>
            </a:spcBef>
            <a:spcAft>
              <a:spcPct val="15000"/>
            </a:spcAft>
            <a:buChar char="••"/>
          </a:pPr>
          <a:r>
            <a:rPr lang="ru-RU" sz="1300" kern="1200" dirty="0" smtClean="0">
              <a:solidFill>
                <a:schemeClr val="accent6">
                  <a:lumMod val="60000"/>
                  <a:lumOff val="40000"/>
                </a:schemeClr>
              </a:solidFill>
            </a:rPr>
            <a:t>Бизнес</a:t>
          </a:r>
          <a:endParaRPr lang="en-US" sz="1300" kern="1200" dirty="0">
            <a:solidFill>
              <a:schemeClr val="accent6">
                <a:lumMod val="60000"/>
                <a:lumOff val="40000"/>
              </a:schemeClr>
            </a:solidFill>
          </a:endParaRPr>
        </a:p>
        <a:p>
          <a:pPr marL="114300" lvl="1" indent="-114300" algn="l" defTabSz="577850">
            <a:lnSpc>
              <a:spcPct val="90000"/>
            </a:lnSpc>
            <a:spcBef>
              <a:spcPct val="0"/>
            </a:spcBef>
            <a:spcAft>
              <a:spcPct val="15000"/>
            </a:spcAft>
            <a:buChar char="••"/>
          </a:pPr>
          <a:r>
            <a:rPr lang="ru-RU" sz="1300" kern="1200" dirty="0" smtClean="0"/>
            <a:t>Главные Услуги</a:t>
          </a:r>
          <a:r>
            <a:rPr lang="en-US" sz="1300" kern="1200" dirty="0" smtClean="0"/>
            <a:t>:</a:t>
          </a:r>
          <a:endParaRPr lang="en-US" sz="1300" kern="1200" dirty="0">
            <a:solidFill>
              <a:schemeClr val="accent6">
                <a:lumMod val="60000"/>
                <a:lumOff val="40000"/>
              </a:schemeClr>
            </a:solidFill>
          </a:endParaRPr>
        </a:p>
        <a:p>
          <a:pPr marL="228600" lvl="2" indent="-114300" algn="l" defTabSz="577850">
            <a:lnSpc>
              <a:spcPct val="90000"/>
            </a:lnSpc>
            <a:spcBef>
              <a:spcPct val="0"/>
            </a:spcBef>
            <a:spcAft>
              <a:spcPct val="15000"/>
            </a:spcAft>
            <a:buChar char="••"/>
          </a:pPr>
          <a:r>
            <a:rPr lang="ru-RU" sz="1300" kern="1200" dirty="0" smtClean="0">
              <a:solidFill>
                <a:schemeClr val="accent6">
                  <a:lumMod val="60000"/>
                  <a:lumOff val="40000"/>
                </a:schemeClr>
              </a:solidFill>
            </a:rPr>
            <a:t>Сетевые игры</a:t>
          </a:r>
          <a:r>
            <a:rPr lang="en-US" sz="1300" kern="1200" dirty="0" smtClean="0">
              <a:solidFill>
                <a:schemeClr val="accent6">
                  <a:lumMod val="60000"/>
                  <a:lumOff val="40000"/>
                </a:schemeClr>
              </a:solidFill>
            </a:rPr>
            <a:t>, email, </a:t>
          </a:r>
          <a:r>
            <a:rPr lang="ru-RU" sz="1300" kern="1200" dirty="0" smtClean="0">
              <a:solidFill>
                <a:schemeClr val="accent6">
                  <a:lumMod val="60000"/>
                  <a:lumOff val="40000"/>
                </a:schemeClr>
              </a:solidFill>
            </a:rPr>
            <a:t>данные</a:t>
          </a:r>
          <a:r>
            <a:rPr lang="en-US" sz="1300" kern="1200" dirty="0" smtClean="0">
              <a:solidFill>
                <a:schemeClr val="accent6">
                  <a:lumMod val="60000"/>
                  <a:lumOff val="40000"/>
                </a:schemeClr>
              </a:solidFill>
            </a:rPr>
            <a:t>, </a:t>
          </a:r>
          <a:r>
            <a:rPr lang="ru-RU" sz="1300" kern="1200" dirty="0" smtClean="0">
              <a:solidFill>
                <a:schemeClr val="accent6">
                  <a:lumMod val="60000"/>
                  <a:lumOff val="40000"/>
                </a:schemeClr>
              </a:solidFill>
            </a:rPr>
            <a:t>электронная коммерция</a:t>
          </a:r>
          <a:endParaRPr lang="en-US" sz="1300" kern="1200" dirty="0">
            <a:solidFill>
              <a:schemeClr val="accent6">
                <a:lumMod val="60000"/>
                <a:lumOff val="40000"/>
              </a:schemeClr>
            </a:solidFill>
          </a:endParaRPr>
        </a:p>
      </dsp:txBody>
      <dsp:txXfrm rot="16200000">
        <a:off x="1756721" y="1493122"/>
        <a:ext cx="4495800" cy="1509554"/>
      </dsp:txXfrm>
    </dsp:sp>
    <dsp:sp modelId="{DC41A2E7-D285-41D6-8505-2A5B6F1F3402}">
      <dsp:nvSpPr>
        <dsp:cNvPr id="0" name=""/>
        <dsp:cNvSpPr/>
      </dsp:nvSpPr>
      <dsp:spPr>
        <a:xfrm rot="16200000">
          <a:off x="3426055" y="1493122"/>
          <a:ext cx="4495800" cy="1509554"/>
        </a:xfrm>
        <a:prstGeom prst="flowChartManualOperation">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0" tIns="0" rIns="110438" bIns="0" numCol="1" spcCol="1270" anchor="t" anchorCtr="0">
          <a:noAutofit/>
        </a:bodyPr>
        <a:lstStyle/>
        <a:p>
          <a:pPr lvl="0" algn="l" defTabSz="755650">
            <a:lnSpc>
              <a:spcPct val="90000"/>
            </a:lnSpc>
            <a:spcBef>
              <a:spcPct val="0"/>
            </a:spcBef>
            <a:spcAft>
              <a:spcPct val="35000"/>
            </a:spcAft>
          </a:pPr>
          <a:r>
            <a:rPr lang="en-US" sz="1700" b="1" kern="1200" dirty="0" smtClean="0"/>
            <a:t>2003-2010</a:t>
          </a:r>
          <a:endParaRPr lang="en-US" sz="1700" b="1" kern="1200" dirty="0"/>
        </a:p>
        <a:p>
          <a:pPr marL="114300" lvl="1" indent="-114300" algn="l" defTabSz="577850">
            <a:lnSpc>
              <a:spcPct val="90000"/>
            </a:lnSpc>
            <a:spcBef>
              <a:spcPct val="0"/>
            </a:spcBef>
            <a:spcAft>
              <a:spcPct val="15000"/>
            </a:spcAft>
            <a:buChar char="••"/>
          </a:pPr>
          <a:r>
            <a:rPr lang="ru-RU" sz="1300" kern="1200" dirty="0" smtClean="0"/>
            <a:t>Подключены</a:t>
          </a:r>
          <a:r>
            <a:rPr lang="en-US" sz="1300" kern="1200" dirty="0" smtClean="0"/>
            <a:t>:</a:t>
          </a:r>
          <a:endParaRPr lang="en-US" sz="1300" kern="1200" dirty="0"/>
        </a:p>
        <a:p>
          <a:pPr marL="228600" lvl="2" indent="-114300" algn="l" defTabSz="577850">
            <a:lnSpc>
              <a:spcPct val="90000"/>
            </a:lnSpc>
            <a:spcBef>
              <a:spcPct val="0"/>
            </a:spcBef>
            <a:spcAft>
              <a:spcPct val="15000"/>
            </a:spcAft>
            <a:buChar char="••"/>
          </a:pPr>
          <a:r>
            <a:rPr lang="ru-RU" sz="1300" kern="1200" dirty="0" smtClean="0">
              <a:solidFill>
                <a:schemeClr val="accent6">
                  <a:lumMod val="60000"/>
                  <a:lumOff val="40000"/>
                </a:schemeClr>
              </a:solidFill>
            </a:rPr>
            <a:t>Люди</a:t>
          </a:r>
          <a:endParaRPr lang="en-US" sz="1300" kern="1200" dirty="0">
            <a:solidFill>
              <a:schemeClr val="accent6">
                <a:lumMod val="60000"/>
                <a:lumOff val="40000"/>
              </a:schemeClr>
            </a:solidFill>
          </a:endParaRPr>
        </a:p>
        <a:p>
          <a:pPr marL="228600" lvl="2" indent="-114300" algn="l" defTabSz="577850">
            <a:lnSpc>
              <a:spcPct val="90000"/>
            </a:lnSpc>
            <a:spcBef>
              <a:spcPct val="0"/>
            </a:spcBef>
            <a:spcAft>
              <a:spcPct val="15000"/>
            </a:spcAft>
            <a:buChar char="••"/>
          </a:pPr>
          <a:r>
            <a:rPr lang="ru-RU" sz="1300" kern="1200" dirty="0" smtClean="0">
              <a:solidFill>
                <a:schemeClr val="accent6">
                  <a:lumMod val="60000"/>
                  <a:lumOff val="40000"/>
                </a:schemeClr>
              </a:solidFill>
            </a:rPr>
            <a:t>Соц.группы</a:t>
          </a:r>
          <a:endParaRPr lang="en-US" sz="1300" kern="1200" dirty="0">
            <a:solidFill>
              <a:schemeClr val="accent6">
                <a:lumMod val="60000"/>
                <a:lumOff val="40000"/>
              </a:schemeClr>
            </a:solidFill>
          </a:endParaRPr>
        </a:p>
        <a:p>
          <a:pPr marL="228600" lvl="2" indent="-114300" algn="l" defTabSz="577850">
            <a:lnSpc>
              <a:spcPct val="90000"/>
            </a:lnSpc>
            <a:spcBef>
              <a:spcPct val="0"/>
            </a:spcBef>
            <a:spcAft>
              <a:spcPct val="15000"/>
            </a:spcAft>
            <a:buChar char="••"/>
          </a:pPr>
          <a:r>
            <a:rPr lang="ru-RU" sz="1300" kern="1200" dirty="0" smtClean="0">
              <a:solidFill>
                <a:schemeClr val="accent6">
                  <a:lumMod val="60000"/>
                  <a:lumOff val="40000"/>
                </a:schemeClr>
              </a:solidFill>
            </a:rPr>
            <a:t>Компьютеры</a:t>
          </a:r>
          <a:endParaRPr lang="en-US" sz="1300" kern="1200" dirty="0">
            <a:solidFill>
              <a:schemeClr val="accent6">
                <a:lumMod val="60000"/>
                <a:lumOff val="40000"/>
              </a:schemeClr>
            </a:solidFill>
          </a:endParaRPr>
        </a:p>
        <a:p>
          <a:pPr marL="228600" lvl="2" indent="-114300" algn="l" defTabSz="577850">
            <a:lnSpc>
              <a:spcPct val="90000"/>
            </a:lnSpc>
            <a:spcBef>
              <a:spcPct val="0"/>
            </a:spcBef>
            <a:spcAft>
              <a:spcPct val="15000"/>
            </a:spcAft>
            <a:buChar char="••"/>
          </a:pPr>
          <a:r>
            <a:rPr lang="ru-RU" sz="1300" kern="1200" dirty="0" smtClean="0">
              <a:solidFill>
                <a:schemeClr val="accent6">
                  <a:lumMod val="60000"/>
                  <a:lumOff val="40000"/>
                </a:schemeClr>
              </a:solidFill>
            </a:rPr>
            <a:t>Информация</a:t>
          </a:r>
          <a:endParaRPr lang="en-US" sz="1300" kern="1200" dirty="0">
            <a:solidFill>
              <a:schemeClr val="accent6">
                <a:lumMod val="60000"/>
                <a:lumOff val="40000"/>
              </a:schemeClr>
            </a:solidFill>
          </a:endParaRPr>
        </a:p>
        <a:p>
          <a:pPr marL="228600" lvl="2" indent="-114300" algn="l" defTabSz="577850">
            <a:lnSpc>
              <a:spcPct val="90000"/>
            </a:lnSpc>
            <a:spcBef>
              <a:spcPct val="0"/>
            </a:spcBef>
            <a:spcAft>
              <a:spcPct val="15000"/>
            </a:spcAft>
            <a:buChar char="••"/>
          </a:pPr>
          <a:r>
            <a:rPr lang="ru-RU" sz="1300" kern="1200" dirty="0" smtClean="0">
              <a:solidFill>
                <a:schemeClr val="accent6">
                  <a:lumMod val="60000"/>
                  <a:lumOff val="40000"/>
                </a:schemeClr>
              </a:solidFill>
            </a:rPr>
            <a:t>Бизнес</a:t>
          </a:r>
          <a:endParaRPr lang="en-US" sz="1300" kern="1200" dirty="0">
            <a:solidFill>
              <a:schemeClr val="accent6">
                <a:lumMod val="60000"/>
                <a:lumOff val="40000"/>
              </a:schemeClr>
            </a:solidFill>
          </a:endParaRPr>
        </a:p>
        <a:p>
          <a:pPr marL="228600" lvl="2" indent="-114300" algn="l" defTabSz="577850">
            <a:lnSpc>
              <a:spcPct val="90000"/>
            </a:lnSpc>
            <a:spcBef>
              <a:spcPct val="0"/>
            </a:spcBef>
            <a:spcAft>
              <a:spcPct val="15000"/>
            </a:spcAft>
            <a:buChar char="••"/>
          </a:pPr>
          <a:r>
            <a:rPr lang="ru-RU" sz="1300" kern="1200" dirty="0" smtClean="0">
              <a:solidFill>
                <a:schemeClr val="accent6">
                  <a:lumMod val="60000"/>
                  <a:lumOff val="40000"/>
                </a:schemeClr>
              </a:solidFill>
            </a:rPr>
            <a:t>Госорганы</a:t>
          </a:r>
          <a:endParaRPr lang="en-US" sz="1300" kern="1200" dirty="0">
            <a:solidFill>
              <a:schemeClr val="accent6">
                <a:lumMod val="60000"/>
                <a:lumOff val="40000"/>
              </a:schemeClr>
            </a:solidFill>
          </a:endParaRPr>
        </a:p>
        <a:p>
          <a:pPr marL="114300" lvl="1" indent="-114300" algn="l" defTabSz="577850">
            <a:lnSpc>
              <a:spcPct val="90000"/>
            </a:lnSpc>
            <a:spcBef>
              <a:spcPct val="0"/>
            </a:spcBef>
            <a:spcAft>
              <a:spcPct val="15000"/>
            </a:spcAft>
            <a:buChar char="••"/>
          </a:pPr>
          <a:r>
            <a:rPr lang="ru-RU" sz="1300" kern="1200" dirty="0" smtClean="0"/>
            <a:t>Главные Услуги</a:t>
          </a:r>
          <a:r>
            <a:rPr lang="en-US" sz="1300" kern="1200" dirty="0" smtClean="0"/>
            <a:t>:</a:t>
          </a:r>
          <a:endParaRPr lang="en-US" sz="1300" kern="1200" dirty="0">
            <a:solidFill>
              <a:schemeClr val="accent6">
                <a:lumMod val="60000"/>
                <a:lumOff val="40000"/>
              </a:schemeClr>
            </a:solidFill>
          </a:endParaRPr>
        </a:p>
        <a:p>
          <a:pPr marL="114300" lvl="1" indent="-114300" algn="l" defTabSz="577850">
            <a:lnSpc>
              <a:spcPct val="90000"/>
            </a:lnSpc>
            <a:spcBef>
              <a:spcPct val="0"/>
            </a:spcBef>
            <a:spcAft>
              <a:spcPct val="15000"/>
            </a:spcAft>
            <a:buChar char="••"/>
          </a:pPr>
          <a:r>
            <a:rPr lang="ru-RU" sz="1300" kern="1200" dirty="0" smtClean="0">
              <a:solidFill>
                <a:schemeClr val="accent6">
                  <a:lumMod val="60000"/>
                  <a:lumOff val="40000"/>
                </a:schemeClr>
              </a:solidFill>
            </a:rPr>
            <a:t>Соц.сети</a:t>
          </a:r>
          <a:r>
            <a:rPr lang="en-US" sz="1300" kern="1200" dirty="0" smtClean="0">
              <a:solidFill>
                <a:schemeClr val="accent6">
                  <a:lumMod val="60000"/>
                  <a:lumOff val="40000"/>
                </a:schemeClr>
              </a:solidFill>
            </a:rPr>
            <a:t>, </a:t>
          </a:r>
          <a:r>
            <a:rPr lang="ru-RU" sz="1300" kern="1200" dirty="0" err="1" smtClean="0">
              <a:solidFill>
                <a:schemeClr val="accent6">
                  <a:lumMod val="60000"/>
                  <a:lumOff val="40000"/>
                </a:schemeClr>
              </a:solidFill>
            </a:rPr>
            <a:t>блоги</a:t>
          </a:r>
          <a:r>
            <a:rPr lang="en-US" sz="1300" kern="1200" dirty="0" smtClean="0">
              <a:solidFill>
                <a:schemeClr val="accent6">
                  <a:lumMod val="60000"/>
                  <a:lumOff val="40000"/>
                </a:schemeClr>
              </a:solidFill>
            </a:rPr>
            <a:t>, </a:t>
          </a:r>
          <a:r>
            <a:rPr lang="ru-RU" sz="1300" kern="1200" dirty="0" err="1" smtClean="0">
              <a:solidFill>
                <a:schemeClr val="accent6">
                  <a:lumMod val="60000"/>
                  <a:lumOff val="40000"/>
                </a:schemeClr>
              </a:solidFill>
            </a:rPr>
            <a:t>микро-блоги</a:t>
          </a:r>
          <a:endParaRPr lang="en-US" sz="1300" kern="1200" dirty="0">
            <a:solidFill>
              <a:schemeClr val="accent6">
                <a:lumMod val="60000"/>
                <a:lumOff val="40000"/>
              </a:schemeClr>
            </a:solidFill>
          </a:endParaRPr>
        </a:p>
      </dsp:txBody>
      <dsp:txXfrm rot="16200000">
        <a:off x="3426055" y="1493122"/>
        <a:ext cx="4495800" cy="1509554"/>
      </dsp:txXfrm>
    </dsp:sp>
    <dsp:sp modelId="{EBE830B9-CC56-46EB-A8D0-EB2B60CE08F7}">
      <dsp:nvSpPr>
        <dsp:cNvPr id="0" name=""/>
        <dsp:cNvSpPr/>
      </dsp:nvSpPr>
      <dsp:spPr>
        <a:xfrm rot="16200000">
          <a:off x="5002263" y="1493122"/>
          <a:ext cx="4495800" cy="1509554"/>
        </a:xfrm>
        <a:prstGeom prst="flowChartManualOperation">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t" anchorCtr="0">
          <a:noAutofit/>
        </a:bodyPr>
        <a:lstStyle/>
        <a:p>
          <a:pPr lvl="0" algn="l" defTabSz="800100">
            <a:lnSpc>
              <a:spcPct val="90000"/>
            </a:lnSpc>
            <a:spcBef>
              <a:spcPct val="0"/>
            </a:spcBef>
            <a:spcAft>
              <a:spcPct val="35000"/>
            </a:spcAft>
          </a:pPr>
          <a:r>
            <a:rPr lang="en-US" sz="1800" b="1" kern="1200" dirty="0" smtClean="0"/>
            <a:t>2011-????</a:t>
          </a:r>
          <a:endParaRPr lang="en-US" sz="1800" b="1" kern="1200" dirty="0"/>
        </a:p>
        <a:p>
          <a:pPr marL="114300" lvl="1" indent="-114300" algn="l" defTabSz="533400">
            <a:lnSpc>
              <a:spcPct val="90000"/>
            </a:lnSpc>
            <a:spcBef>
              <a:spcPct val="0"/>
            </a:spcBef>
            <a:spcAft>
              <a:spcPct val="15000"/>
            </a:spcAft>
            <a:buChar char="••"/>
          </a:pPr>
          <a:r>
            <a:rPr lang="ru-RU" sz="1200" kern="1200" dirty="0" smtClean="0"/>
            <a:t>Подключены</a:t>
          </a:r>
          <a:r>
            <a:rPr lang="en-US" sz="1200" kern="1200" dirty="0" smtClean="0"/>
            <a:t>:</a:t>
          </a:r>
          <a:endParaRPr lang="en-US" sz="1200" kern="1200" dirty="0"/>
        </a:p>
        <a:p>
          <a:pPr marL="228600" lvl="2" indent="-114300" algn="l" defTabSz="533400">
            <a:lnSpc>
              <a:spcPct val="90000"/>
            </a:lnSpc>
            <a:spcBef>
              <a:spcPct val="0"/>
            </a:spcBef>
            <a:spcAft>
              <a:spcPct val="15000"/>
            </a:spcAft>
            <a:buChar char="••"/>
          </a:pPr>
          <a:r>
            <a:rPr lang="ru-RU" sz="1200" kern="1200" dirty="0" smtClean="0">
              <a:solidFill>
                <a:schemeClr val="accent6">
                  <a:lumMod val="60000"/>
                  <a:lumOff val="40000"/>
                </a:schemeClr>
              </a:solidFill>
            </a:rPr>
            <a:t>Вещи</a:t>
          </a:r>
          <a:endParaRPr lang="en-US" sz="1200" kern="1200" dirty="0">
            <a:solidFill>
              <a:schemeClr val="accent6">
                <a:lumMod val="60000"/>
                <a:lumOff val="40000"/>
              </a:schemeClr>
            </a:solidFill>
          </a:endParaRPr>
        </a:p>
        <a:p>
          <a:pPr marL="228600" lvl="2" indent="-114300" algn="l" defTabSz="533400">
            <a:lnSpc>
              <a:spcPct val="90000"/>
            </a:lnSpc>
            <a:spcBef>
              <a:spcPct val="0"/>
            </a:spcBef>
            <a:spcAft>
              <a:spcPct val="15000"/>
            </a:spcAft>
            <a:buChar char="••"/>
          </a:pPr>
          <a:r>
            <a:rPr lang="ru-RU" sz="1200" kern="1200" dirty="0" smtClean="0">
              <a:solidFill>
                <a:schemeClr val="accent6">
                  <a:lumMod val="60000"/>
                  <a:lumOff val="40000"/>
                </a:schemeClr>
              </a:solidFill>
            </a:rPr>
            <a:t>Люди</a:t>
          </a:r>
          <a:endParaRPr lang="en-US" sz="1200" kern="1200" dirty="0">
            <a:solidFill>
              <a:schemeClr val="accent6">
                <a:lumMod val="60000"/>
                <a:lumOff val="40000"/>
              </a:schemeClr>
            </a:solidFill>
          </a:endParaRPr>
        </a:p>
        <a:p>
          <a:pPr marL="228600" lvl="2" indent="-114300" algn="l" defTabSz="533400">
            <a:lnSpc>
              <a:spcPct val="90000"/>
            </a:lnSpc>
            <a:spcBef>
              <a:spcPct val="0"/>
            </a:spcBef>
            <a:spcAft>
              <a:spcPct val="15000"/>
            </a:spcAft>
            <a:buChar char="••"/>
          </a:pPr>
          <a:r>
            <a:rPr lang="ru-RU" sz="1200" kern="1200" dirty="0" smtClean="0">
              <a:solidFill>
                <a:schemeClr val="accent6">
                  <a:lumMod val="60000"/>
                  <a:lumOff val="40000"/>
                </a:schemeClr>
              </a:solidFill>
            </a:rPr>
            <a:t>Группы </a:t>
          </a:r>
          <a:endParaRPr lang="en-US" sz="1200" kern="1200" dirty="0">
            <a:solidFill>
              <a:schemeClr val="accent6">
                <a:lumMod val="60000"/>
                <a:lumOff val="40000"/>
              </a:schemeClr>
            </a:solidFill>
          </a:endParaRPr>
        </a:p>
        <a:p>
          <a:pPr marL="228600" lvl="2" indent="-114300" algn="l" defTabSz="533400">
            <a:lnSpc>
              <a:spcPct val="90000"/>
            </a:lnSpc>
            <a:spcBef>
              <a:spcPct val="0"/>
            </a:spcBef>
            <a:spcAft>
              <a:spcPct val="15000"/>
            </a:spcAft>
            <a:buChar char="••"/>
          </a:pPr>
          <a:r>
            <a:rPr lang="ru-RU" sz="1200" kern="1200" dirty="0" smtClean="0">
              <a:solidFill>
                <a:schemeClr val="accent6">
                  <a:lumMod val="60000"/>
                  <a:lumOff val="40000"/>
                </a:schemeClr>
              </a:solidFill>
            </a:rPr>
            <a:t>Компьютеры</a:t>
          </a:r>
          <a:endParaRPr lang="en-US" sz="1200" kern="1200" dirty="0">
            <a:solidFill>
              <a:schemeClr val="accent6">
                <a:lumMod val="60000"/>
                <a:lumOff val="40000"/>
              </a:schemeClr>
            </a:solidFill>
          </a:endParaRPr>
        </a:p>
        <a:p>
          <a:pPr marL="228600" lvl="2" indent="-114300" algn="l" defTabSz="533400">
            <a:lnSpc>
              <a:spcPct val="90000"/>
            </a:lnSpc>
            <a:spcBef>
              <a:spcPct val="0"/>
            </a:spcBef>
            <a:spcAft>
              <a:spcPct val="15000"/>
            </a:spcAft>
            <a:buChar char="••"/>
          </a:pPr>
          <a:r>
            <a:rPr lang="ru-RU" sz="1200" kern="1200" dirty="0" smtClean="0">
              <a:solidFill>
                <a:schemeClr val="accent6">
                  <a:lumMod val="60000"/>
                  <a:lumOff val="40000"/>
                </a:schemeClr>
              </a:solidFill>
            </a:rPr>
            <a:t>Информация</a:t>
          </a:r>
          <a:endParaRPr lang="en-US" sz="1200" kern="1200" dirty="0">
            <a:solidFill>
              <a:schemeClr val="accent6">
                <a:lumMod val="60000"/>
                <a:lumOff val="40000"/>
              </a:schemeClr>
            </a:solidFill>
          </a:endParaRPr>
        </a:p>
        <a:p>
          <a:pPr marL="228600" lvl="2" indent="-114300" algn="l" defTabSz="533400">
            <a:lnSpc>
              <a:spcPct val="90000"/>
            </a:lnSpc>
            <a:spcBef>
              <a:spcPct val="0"/>
            </a:spcBef>
            <a:spcAft>
              <a:spcPct val="15000"/>
            </a:spcAft>
            <a:buChar char="••"/>
          </a:pPr>
          <a:r>
            <a:rPr lang="ru-RU" sz="1200" kern="1200" dirty="0" smtClean="0">
              <a:solidFill>
                <a:schemeClr val="accent6">
                  <a:lumMod val="60000"/>
                  <a:lumOff val="40000"/>
                </a:schemeClr>
              </a:solidFill>
            </a:rPr>
            <a:t>Бизнес</a:t>
          </a:r>
          <a:endParaRPr lang="en-US" sz="1200" kern="1200" dirty="0">
            <a:solidFill>
              <a:schemeClr val="accent6">
                <a:lumMod val="60000"/>
                <a:lumOff val="40000"/>
              </a:schemeClr>
            </a:solidFill>
          </a:endParaRPr>
        </a:p>
        <a:p>
          <a:pPr marL="228600" lvl="2" indent="-114300" algn="l" defTabSz="533400">
            <a:lnSpc>
              <a:spcPct val="90000"/>
            </a:lnSpc>
            <a:spcBef>
              <a:spcPct val="0"/>
            </a:spcBef>
            <a:spcAft>
              <a:spcPct val="15000"/>
            </a:spcAft>
            <a:buChar char="••"/>
          </a:pPr>
          <a:r>
            <a:rPr lang="ru-RU" sz="1200" kern="1200" dirty="0" smtClean="0">
              <a:solidFill>
                <a:schemeClr val="accent6">
                  <a:lumMod val="60000"/>
                  <a:lumOff val="40000"/>
                </a:schemeClr>
              </a:solidFill>
            </a:rPr>
            <a:t>Правительства</a:t>
          </a:r>
          <a:endParaRPr lang="en-US" sz="1200" kern="1200" dirty="0">
            <a:solidFill>
              <a:schemeClr val="accent6">
                <a:lumMod val="60000"/>
                <a:lumOff val="40000"/>
              </a:schemeClr>
            </a:solidFill>
          </a:endParaRPr>
        </a:p>
        <a:p>
          <a:pPr marL="228600" lvl="2" indent="-114300" algn="l" defTabSz="533400">
            <a:lnSpc>
              <a:spcPct val="90000"/>
            </a:lnSpc>
            <a:spcBef>
              <a:spcPct val="0"/>
            </a:spcBef>
            <a:spcAft>
              <a:spcPct val="15000"/>
            </a:spcAft>
            <a:buChar char="••"/>
          </a:pPr>
          <a:r>
            <a:rPr lang="ru-RU" sz="1200" kern="1200" dirty="0" smtClean="0">
              <a:solidFill>
                <a:schemeClr val="accent6">
                  <a:lumMod val="60000"/>
                  <a:lumOff val="40000"/>
                </a:schemeClr>
              </a:solidFill>
            </a:rPr>
            <a:t>Знания</a:t>
          </a:r>
          <a:endParaRPr lang="en-US" sz="1200" kern="1200" dirty="0">
            <a:solidFill>
              <a:schemeClr val="accent6">
                <a:lumMod val="60000"/>
                <a:lumOff val="40000"/>
              </a:schemeClr>
            </a:solidFill>
          </a:endParaRPr>
        </a:p>
        <a:p>
          <a:pPr marL="114300" lvl="1" indent="-114300" algn="l" defTabSz="533400">
            <a:lnSpc>
              <a:spcPct val="90000"/>
            </a:lnSpc>
            <a:spcBef>
              <a:spcPct val="0"/>
            </a:spcBef>
            <a:spcAft>
              <a:spcPct val="15000"/>
            </a:spcAft>
            <a:buChar char="••"/>
          </a:pPr>
          <a:r>
            <a:rPr lang="ru-RU" sz="1200" kern="1200" dirty="0" smtClean="0"/>
            <a:t>Главные Услуги</a:t>
          </a:r>
          <a:r>
            <a:rPr lang="en-US" sz="1200" kern="1200" dirty="0" smtClean="0">
              <a:solidFill>
                <a:schemeClr val="bg1"/>
              </a:solidFill>
            </a:rPr>
            <a:t>:</a:t>
          </a:r>
          <a:endParaRPr lang="en-US" sz="1200" kern="1200" dirty="0">
            <a:solidFill>
              <a:schemeClr val="bg1"/>
            </a:solidFill>
          </a:endParaRPr>
        </a:p>
        <a:p>
          <a:pPr marL="228600" lvl="2" indent="-114300" algn="l" defTabSz="533400">
            <a:lnSpc>
              <a:spcPct val="90000"/>
            </a:lnSpc>
            <a:spcBef>
              <a:spcPct val="0"/>
            </a:spcBef>
            <a:spcAft>
              <a:spcPct val="15000"/>
            </a:spcAft>
            <a:buChar char="••"/>
          </a:pPr>
          <a:r>
            <a:rPr lang="ru-RU" sz="1200" kern="1200" dirty="0" smtClean="0">
              <a:solidFill>
                <a:schemeClr val="accent6">
                  <a:lumMod val="60000"/>
                  <a:lumOff val="40000"/>
                </a:schemeClr>
              </a:solidFill>
            </a:rPr>
            <a:t>Вездесущее знание</a:t>
          </a:r>
          <a:r>
            <a:rPr lang="en-US" sz="1200" kern="1200" dirty="0" smtClean="0">
              <a:solidFill>
                <a:schemeClr val="accent6">
                  <a:lumMod val="60000"/>
                  <a:lumOff val="40000"/>
                </a:schemeClr>
              </a:solidFill>
            </a:rPr>
            <a:t>, </a:t>
          </a:r>
          <a:r>
            <a:rPr lang="ru-RU" sz="1200" kern="1200" dirty="0" smtClean="0">
              <a:solidFill>
                <a:schemeClr val="accent6">
                  <a:lumMod val="60000"/>
                  <a:lumOff val="40000"/>
                </a:schemeClr>
              </a:solidFill>
            </a:rPr>
            <a:t>вездесущее подключение</a:t>
          </a:r>
          <a:r>
            <a:rPr lang="en-US" sz="1200" kern="1200" dirty="0" smtClean="0">
              <a:solidFill>
                <a:schemeClr val="accent6">
                  <a:lumMod val="60000"/>
                  <a:lumOff val="40000"/>
                </a:schemeClr>
              </a:solidFill>
            </a:rPr>
            <a:t>, </a:t>
          </a:r>
          <a:r>
            <a:rPr lang="ru-RU" sz="1200" kern="1200" dirty="0" smtClean="0">
              <a:solidFill>
                <a:schemeClr val="accent6">
                  <a:lumMod val="60000"/>
                  <a:lumOff val="40000"/>
                </a:schemeClr>
              </a:solidFill>
            </a:rPr>
            <a:t>Вездесущие отношения</a:t>
          </a:r>
          <a:endParaRPr lang="en-US" sz="1200" kern="1200" dirty="0">
            <a:solidFill>
              <a:schemeClr val="accent6">
                <a:lumMod val="60000"/>
                <a:lumOff val="40000"/>
              </a:schemeClr>
            </a:solidFill>
          </a:endParaRPr>
        </a:p>
        <a:p>
          <a:pPr marL="57150" lvl="1" indent="-57150" algn="l" defTabSz="444500">
            <a:lnSpc>
              <a:spcPct val="90000"/>
            </a:lnSpc>
            <a:spcBef>
              <a:spcPct val="0"/>
            </a:spcBef>
            <a:spcAft>
              <a:spcPct val="15000"/>
            </a:spcAft>
            <a:buChar char="••"/>
          </a:pPr>
          <a:endParaRPr lang="en-US" sz="1000" kern="1200" dirty="0"/>
        </a:p>
      </dsp:txBody>
      <dsp:txXfrm rot="16200000">
        <a:off x="5002263" y="1493122"/>
        <a:ext cx="4495800" cy="1509554"/>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ru-RU"/>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818A5975-9BA2-429A-97DD-60F9D19C739B}" type="datetimeFigureOut">
              <a:rPr lang="ru-RU" smtClean="0"/>
              <a:pPr/>
              <a:t>20.09.2014</a:t>
            </a:fld>
            <a:endParaRPr lang="ru-RU"/>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ru-RU"/>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ru-RU"/>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F63F494A-0EAC-45DE-80E9-7FBCA6E2080C}"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ru-RU" dirty="0" smtClean="0"/>
              <a:t>Добрый день, уважаемые дамы и господа!</a:t>
            </a:r>
          </a:p>
          <a:p>
            <a:r>
              <a:rPr lang="ru-RU" sz="1300" dirty="0" smtClean="0"/>
              <a:t>Благодарю оргкомитет и лично Александра Владимировича </a:t>
            </a:r>
            <a:r>
              <a:rPr lang="ru-RU" sz="1300" dirty="0" err="1" smtClean="0"/>
              <a:t>Рослякова</a:t>
            </a:r>
            <a:r>
              <a:rPr lang="ru-RU" sz="1300" dirty="0" smtClean="0"/>
              <a:t> за приглашение к участию в конференции ПРОБЛЕМЫ ТЕХНИКИ И ТЕХНОЛОГИЙ ТЕЛЕКОММУНИКАЦИЙ</a:t>
            </a:r>
          </a:p>
          <a:p>
            <a:pPr defTabSz="990478">
              <a:defRPr/>
            </a:pPr>
            <a:r>
              <a:rPr lang="ru-RU" sz="1300" dirty="0" smtClean="0"/>
              <a:t>Особенно мне приятно, что данная конференция проводится при участии Уфимского государственного авиационного технического университета, который </a:t>
            </a:r>
            <a:r>
              <a:rPr lang="ru-RU" sz="1300" baseline="0" dirty="0" smtClean="0"/>
              <a:t> </a:t>
            </a:r>
            <a:r>
              <a:rPr lang="ru-RU" sz="1300" dirty="0" smtClean="0"/>
              <a:t>я когда-то заканчивал в Уфе.</a:t>
            </a:r>
          </a:p>
          <a:p>
            <a:pPr defTabSz="990478">
              <a:defRPr/>
            </a:pPr>
            <a:endParaRPr lang="ru-RU" sz="1300" dirty="0" smtClean="0"/>
          </a:p>
          <a:p>
            <a:endParaRPr lang="ru-RU" sz="1300" dirty="0" smtClean="0"/>
          </a:p>
        </p:txBody>
      </p:sp>
      <p:sp>
        <p:nvSpPr>
          <p:cNvPr id="4" name="Slide Number Placeholder 3"/>
          <p:cNvSpPr>
            <a:spLocks noGrp="1"/>
          </p:cNvSpPr>
          <p:nvPr>
            <p:ph type="sldNum" sz="quarter" idx="10"/>
          </p:nvPr>
        </p:nvSpPr>
        <p:spPr/>
        <p:txBody>
          <a:bodyPr/>
          <a:lstStyle/>
          <a:p>
            <a:fld id="{F63F494A-0EAC-45DE-80E9-7FBCA6E2080C}"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ru-RU" sz="1300" dirty="0" smtClean="0"/>
              <a:t>Несколько слов о тенденциях развития бизнеса операторов связи. </a:t>
            </a:r>
          </a:p>
          <a:p>
            <a:r>
              <a:rPr lang="ru-RU" sz="1300" dirty="0" smtClean="0"/>
              <a:t>Доходы от традиционных услуг связи прекратили свой рост и рост доходов операторов сейчас происходит только за счет услуг передачи данных. Причем, если до 2010 года темп роста доходов составлял 6-8% в год, сейчас – 3%.</a:t>
            </a:r>
          </a:p>
          <a:p>
            <a:pPr defTabSz="990478">
              <a:defRPr/>
            </a:pPr>
            <a:r>
              <a:rPr lang="ru-RU" sz="1300" dirty="0" smtClean="0"/>
              <a:t>Поэтому можно сделать вывод, что Традиционные услуги (речь +СМС) больше не могут быть основой бизнеса операторов связи.</a:t>
            </a:r>
          </a:p>
          <a:p>
            <a:pPr defTabSz="990478">
              <a:defRPr/>
            </a:pPr>
            <a:r>
              <a:rPr lang="ru-RU" sz="1300" dirty="0" smtClean="0"/>
              <a:t>Средний пользователь в Европе использует свой телефон в среднем около 85 минут в день, причем звонит он только 7 минут, а остальное время тратит на услуги и приложения мобильного Интернета, причем львиную долю – 70% составляют приложения, а не обычный просмотр </a:t>
            </a:r>
            <a:r>
              <a:rPr lang="ru-RU" sz="1300" dirty="0" err="1" smtClean="0"/>
              <a:t>Интернет-страниц</a:t>
            </a:r>
            <a:r>
              <a:rPr lang="ru-RU" sz="1300" dirty="0" smtClean="0"/>
              <a:t>. </a:t>
            </a:r>
          </a:p>
          <a:p>
            <a:pPr defTabSz="990478">
              <a:defRPr/>
            </a:pPr>
            <a:endParaRPr lang="ru-RU" sz="1300" dirty="0" smtClean="0"/>
          </a:p>
          <a:p>
            <a:pPr defTabSz="990478">
              <a:defRPr/>
            </a:pPr>
            <a:endParaRPr lang="ru-RU" sz="1300" dirty="0" smtClean="0"/>
          </a:p>
          <a:p>
            <a:endParaRPr lang="ru-RU" sz="1300" dirty="0" smtClean="0"/>
          </a:p>
        </p:txBody>
      </p:sp>
      <p:sp>
        <p:nvSpPr>
          <p:cNvPr id="4" name="Slide Number Placeholder 3"/>
          <p:cNvSpPr>
            <a:spLocks noGrp="1"/>
          </p:cNvSpPr>
          <p:nvPr>
            <p:ph type="sldNum" sz="quarter" idx="10"/>
          </p:nvPr>
        </p:nvSpPr>
        <p:spPr/>
        <p:txBody>
          <a:bodyPr/>
          <a:lstStyle/>
          <a:p>
            <a:fld id="{F63F494A-0EAC-45DE-80E9-7FBCA6E2080C}" type="slidenum">
              <a:rPr lang="ru-RU" smtClean="0"/>
              <a:pPr/>
              <a:t>2</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ru-RU" dirty="0" smtClean="0"/>
              <a:t>Сходные данные</a:t>
            </a:r>
            <a:r>
              <a:rPr lang="ru-RU" baseline="0" dirty="0" smtClean="0"/>
              <a:t> мы видим в исследованиях </a:t>
            </a:r>
            <a:r>
              <a:rPr lang="ru-RU" baseline="0" dirty="0" err="1" smtClean="0"/>
              <a:t>Гартнер</a:t>
            </a:r>
            <a:r>
              <a:rPr lang="ru-RU" baseline="0" dirty="0" smtClean="0"/>
              <a:t> и </a:t>
            </a:r>
            <a:r>
              <a:rPr lang="ru-RU" baseline="0" dirty="0" err="1" smtClean="0"/>
              <a:t>Овум</a:t>
            </a:r>
            <a:r>
              <a:rPr lang="ru-RU" baseline="0" dirty="0" smtClean="0"/>
              <a:t>.</a:t>
            </a:r>
          </a:p>
          <a:p>
            <a:r>
              <a:rPr lang="ru-RU" baseline="0" dirty="0" smtClean="0"/>
              <a:t>Если сейчас еще традиционные услуги связи составляют </a:t>
            </a:r>
            <a:r>
              <a:rPr lang="ru-RU" baseline="0" dirty="0" err="1" smtClean="0"/>
              <a:t>бОльшую</a:t>
            </a:r>
            <a:r>
              <a:rPr lang="ru-RU" baseline="0" dirty="0" smtClean="0"/>
              <a:t> часть доходов операторов (70%), то через 4 года эта доля сократится вдвое. </a:t>
            </a:r>
          </a:p>
          <a:p>
            <a:r>
              <a:rPr lang="ru-RU" baseline="0" dirty="0" smtClean="0"/>
              <a:t>Также вдвое увеличится доля мобильного Интернета, а доля облачных услуг возрастет в 4 раза, с 5 до 20%. </a:t>
            </a:r>
            <a:endParaRPr lang="ru-RU" dirty="0"/>
          </a:p>
        </p:txBody>
      </p:sp>
      <p:sp>
        <p:nvSpPr>
          <p:cNvPr id="4" name="Slide Number Placeholder 3"/>
          <p:cNvSpPr>
            <a:spLocks noGrp="1"/>
          </p:cNvSpPr>
          <p:nvPr>
            <p:ph type="sldNum" sz="quarter" idx="10"/>
          </p:nvPr>
        </p:nvSpPr>
        <p:spPr/>
        <p:txBody>
          <a:bodyPr/>
          <a:lstStyle/>
          <a:p>
            <a:fld id="{F63F494A-0EAC-45DE-80E9-7FBCA6E2080C}" type="slidenum">
              <a:rPr lang="ru-RU" smtClean="0"/>
              <a:pPr/>
              <a:t>3</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r>
              <a:rPr lang="ru-RU" dirty="0" smtClean="0"/>
              <a:t>Конвергенция информационно-коммуникационных технологий становится основным полем битвы за абонента. Кто станет провайдером услуг связи в будущем – </a:t>
            </a:r>
            <a:r>
              <a:rPr lang="ru-RU" dirty="0" err="1" smtClean="0"/>
              <a:t>телеком-операторы</a:t>
            </a:r>
            <a:r>
              <a:rPr lang="ru-RU" dirty="0" smtClean="0"/>
              <a:t> (СТ),</a:t>
            </a:r>
            <a:r>
              <a:rPr lang="ru-RU" baseline="0" dirty="0" smtClean="0"/>
              <a:t> </a:t>
            </a:r>
            <a:r>
              <a:rPr lang="ru-RU" baseline="0" dirty="0" err="1" smtClean="0"/>
              <a:t>интенет</a:t>
            </a:r>
            <a:r>
              <a:rPr lang="ru-RU" baseline="0" dirty="0" smtClean="0"/>
              <a:t> сервис-провайдеры </a:t>
            </a:r>
            <a:r>
              <a:rPr lang="en-US" baseline="0" dirty="0" smtClean="0"/>
              <a:t>(IT)</a:t>
            </a:r>
            <a:r>
              <a:rPr lang="ru-RU" baseline="0" dirty="0" smtClean="0"/>
              <a:t>, или </a:t>
            </a:r>
            <a:r>
              <a:rPr lang="ru-RU" baseline="0" dirty="0" err="1" smtClean="0"/>
              <a:t>медийные</a:t>
            </a:r>
            <a:r>
              <a:rPr lang="ru-RU" baseline="0" dirty="0" smtClean="0"/>
              <a:t> компании? </a:t>
            </a:r>
          </a:p>
          <a:p>
            <a:pPr algn="l"/>
            <a:r>
              <a:rPr lang="ru-RU" baseline="0" dirty="0" smtClean="0"/>
              <a:t>Рассмотрим основные технологии сегодняшнего дня – подсистема мультимедийных услуг </a:t>
            </a:r>
            <a:r>
              <a:rPr lang="en-US" baseline="0" dirty="0" smtClean="0"/>
              <a:t>IP</a:t>
            </a:r>
            <a:r>
              <a:rPr lang="ru-RU" baseline="0" dirty="0" smtClean="0"/>
              <a:t>, </a:t>
            </a:r>
            <a:r>
              <a:rPr lang="en-US" baseline="0" dirty="0" smtClean="0"/>
              <a:t>IMS</a:t>
            </a:r>
            <a:r>
              <a:rPr lang="ru-RU" baseline="0" dirty="0" smtClean="0"/>
              <a:t>, рожденная в лагере операторов связи, концепции Интернет Вещей </a:t>
            </a:r>
            <a:r>
              <a:rPr lang="en-US" baseline="0" dirty="0" err="1" smtClean="0"/>
              <a:t>IoT</a:t>
            </a:r>
            <a:r>
              <a:rPr lang="en-US" baseline="0" dirty="0" smtClean="0"/>
              <a:t> </a:t>
            </a:r>
            <a:r>
              <a:rPr lang="ru-RU" baseline="0" dirty="0" smtClean="0"/>
              <a:t>и интернет знаний </a:t>
            </a:r>
            <a:r>
              <a:rPr lang="en-US" baseline="0" dirty="0" err="1" smtClean="0"/>
              <a:t>IoK</a:t>
            </a:r>
            <a:r>
              <a:rPr lang="ru-RU" baseline="0" dirty="0" smtClean="0"/>
              <a:t>, которые являются основным коньком мира информационных технологий, а также концепции облачных вычислений, рожденной в среде медийных и компьютерных компаний.</a:t>
            </a:r>
          </a:p>
          <a:p>
            <a:pPr algn="l"/>
            <a:endParaRPr lang="ru-RU" baseline="0" dirty="0" smtClean="0"/>
          </a:p>
          <a:p>
            <a:pPr algn="l"/>
            <a:endParaRPr lang="ru-RU" dirty="0"/>
          </a:p>
        </p:txBody>
      </p:sp>
      <p:sp>
        <p:nvSpPr>
          <p:cNvPr id="4" name="Slide Number Placeholder 3"/>
          <p:cNvSpPr>
            <a:spLocks noGrp="1"/>
          </p:cNvSpPr>
          <p:nvPr>
            <p:ph type="sldNum" sz="quarter" idx="10"/>
          </p:nvPr>
        </p:nvSpPr>
        <p:spPr/>
        <p:txBody>
          <a:bodyPr/>
          <a:lstStyle/>
          <a:p>
            <a:fld id="{F63F494A-0EAC-45DE-80E9-7FBCA6E2080C}" type="slidenum">
              <a:rPr lang="ru-RU" smtClean="0"/>
              <a:pPr/>
              <a:t>4</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ru-RU" dirty="0"/>
          </a:p>
        </p:txBody>
      </p:sp>
      <p:sp>
        <p:nvSpPr>
          <p:cNvPr id="4" name="Slide Number Placeholder 3"/>
          <p:cNvSpPr>
            <a:spLocks noGrp="1"/>
          </p:cNvSpPr>
          <p:nvPr>
            <p:ph type="sldNum" sz="quarter" idx="10"/>
          </p:nvPr>
        </p:nvSpPr>
        <p:spPr/>
        <p:txBody>
          <a:bodyPr/>
          <a:lstStyle/>
          <a:p>
            <a:fld id="{F63F494A-0EAC-45DE-80E9-7FBCA6E2080C}" type="slidenum">
              <a:rPr lang="ru-RU" smtClean="0"/>
              <a:pPr/>
              <a:t>5</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ru-RU" dirty="0"/>
          </a:p>
        </p:txBody>
      </p:sp>
      <p:sp>
        <p:nvSpPr>
          <p:cNvPr id="4" name="Slide Number Placeholder 3"/>
          <p:cNvSpPr>
            <a:spLocks noGrp="1"/>
          </p:cNvSpPr>
          <p:nvPr>
            <p:ph type="sldNum" sz="quarter" idx="10"/>
          </p:nvPr>
        </p:nvSpPr>
        <p:spPr/>
        <p:txBody>
          <a:bodyPr/>
          <a:lstStyle/>
          <a:p>
            <a:fld id="{F63F494A-0EAC-45DE-80E9-7FBCA6E2080C}" type="slidenum">
              <a:rPr lang="ru-RU" smtClean="0"/>
              <a:pPr/>
              <a:t>6</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ru-RU" dirty="0" smtClean="0"/>
              <a:t>Финальную стадию развития</a:t>
            </a:r>
            <a:r>
              <a:rPr lang="ru-RU" baseline="0" dirty="0" smtClean="0"/>
              <a:t> конвергентных сетей можно представить примерно так. Сеть оператора связи представляет собой «битовую трубу», однако, это будет уже не обычная битовая труба, которая может только передавать трафик и бесстрастно подсчитывать количество переданных байтов информации, это будет </a:t>
            </a:r>
            <a:r>
              <a:rPr lang="ru-RU" baseline="0" dirty="0" err="1" smtClean="0"/>
              <a:t>т.н</a:t>
            </a:r>
            <a:r>
              <a:rPr lang="ru-RU" baseline="0" dirty="0" smtClean="0"/>
              <a:t> </a:t>
            </a:r>
            <a:r>
              <a:rPr lang="en-US" baseline="0" dirty="0" smtClean="0"/>
              <a:t>Smart Pipe</a:t>
            </a:r>
            <a:r>
              <a:rPr lang="ru-RU" baseline="0" dirty="0" smtClean="0"/>
              <a:t>, которая сможет распознавать тип контента, т.е. тарифицировать трафик согласно типу услуг и их контенту. </a:t>
            </a:r>
          </a:p>
          <a:p>
            <a:endParaRPr lang="ru-RU" baseline="0" dirty="0" smtClean="0"/>
          </a:p>
          <a:p>
            <a:r>
              <a:rPr lang="ru-RU" baseline="0" dirty="0" smtClean="0"/>
              <a:t>Сети доступа различных технологий также станут универсальными, и будут с одной стороны поднимать трафик пользователей в битовую трубу (причем под пользователями будут пониматься уже не только люди, но также машины и устройства о чем пойдет речь далее), а все услуги и приложения сосредоточатся в «т.н. облаке», а именно центрах обработки данных (Интернет ЦОД).</a:t>
            </a:r>
            <a:endParaRPr lang="ru-RU" dirty="0"/>
          </a:p>
        </p:txBody>
      </p:sp>
      <p:sp>
        <p:nvSpPr>
          <p:cNvPr id="4" name="Slide Number Placeholder 3"/>
          <p:cNvSpPr>
            <a:spLocks noGrp="1"/>
          </p:cNvSpPr>
          <p:nvPr>
            <p:ph type="sldNum" sz="quarter" idx="10"/>
          </p:nvPr>
        </p:nvSpPr>
        <p:spPr/>
        <p:txBody>
          <a:bodyPr/>
          <a:lstStyle/>
          <a:p>
            <a:fld id="{F63F494A-0EAC-45DE-80E9-7FBCA6E2080C}" type="slidenum">
              <a:rPr lang="ru-RU" smtClean="0"/>
              <a:pPr/>
              <a:t>7</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ru-RU" dirty="0" smtClean="0"/>
              <a:t>1. Посмотрим теперь</a:t>
            </a:r>
            <a:r>
              <a:rPr lang="ru-RU" baseline="0" dirty="0" smtClean="0"/>
              <a:t> на историю развития технологии «облачных вычислений». Если посмотреть внимательнее, возникает некое «</a:t>
            </a:r>
            <a:r>
              <a:rPr lang="ru-RU" baseline="0" dirty="0" err="1" smtClean="0"/>
              <a:t>дежа</a:t>
            </a:r>
            <a:r>
              <a:rPr lang="ru-RU" baseline="0" dirty="0" smtClean="0"/>
              <a:t> </a:t>
            </a:r>
            <a:r>
              <a:rPr lang="ru-RU" baseline="0" dirty="0" err="1" smtClean="0"/>
              <a:t>вю</a:t>
            </a:r>
            <a:r>
              <a:rPr lang="ru-RU" baseline="0" dirty="0" smtClean="0"/>
              <a:t>». </a:t>
            </a:r>
          </a:p>
          <a:p>
            <a:r>
              <a:rPr lang="ru-RU" baseline="0" dirty="0" smtClean="0"/>
              <a:t>Сначала были т.н. «</a:t>
            </a:r>
            <a:r>
              <a:rPr lang="ru-RU" baseline="0" dirty="0" err="1" smtClean="0"/>
              <a:t>мэйнфреймы</a:t>
            </a:r>
            <a:r>
              <a:rPr lang="ru-RU" baseline="0" dirty="0" smtClean="0"/>
              <a:t>», которые могли себе позволить только крупные предприятия. Но они не всегда могла обеспечить мощный компьютер вычислительными задачами. Поэтому, большую часть времени такие компьютеры простаивали в ожидании работы, с которой они довольно быстро справлялись. Поэтому, «машинное время» в таких компьютерах сдавалось в аренду пользователям работающим на удаленных терминалах. Именно в таком режиме на компьютере одной из компаний начинал работать школьник из </a:t>
            </a:r>
            <a:r>
              <a:rPr lang="ru-RU" baseline="0" dirty="0" err="1" smtClean="0"/>
              <a:t>Сиеэтта</a:t>
            </a:r>
            <a:r>
              <a:rPr lang="ru-RU" baseline="0" dirty="0" smtClean="0"/>
              <a:t> по имени Билл Гейтс. </a:t>
            </a:r>
            <a:r>
              <a:rPr lang="ru-RU" sz="1300" dirty="0" smtClean="0"/>
              <a:t>В общем, эту модель можно представить как предшественницу систем СС. Самое интересное в том, что она работает до сих пор и называется «тонкий клиент» (</a:t>
            </a:r>
            <a:r>
              <a:rPr lang="ru-RU" sz="1300" dirty="0" err="1" smtClean="0"/>
              <a:t>thin</a:t>
            </a:r>
            <a:r>
              <a:rPr lang="ru-RU" sz="1300" dirty="0" smtClean="0"/>
              <a:t> </a:t>
            </a:r>
            <a:r>
              <a:rPr lang="ru-RU" sz="1300" dirty="0" err="1" smtClean="0"/>
              <a:t>client</a:t>
            </a:r>
            <a:r>
              <a:rPr lang="ru-RU" sz="1300" dirty="0" smtClean="0"/>
              <a:t>). </a:t>
            </a:r>
            <a:endParaRPr lang="ru-RU" baseline="0" dirty="0" smtClean="0"/>
          </a:p>
          <a:p>
            <a:r>
              <a:rPr lang="ru-RU" baseline="0" dirty="0" smtClean="0"/>
              <a:t>2. Компьютеры для научных исследований также могли себе позволить также и большие университеты. В начале 70-х Возникла идея объединить эти компьютеры в сеть для обмена научной информацией. Однако, пользователи продолжали работать на них также в режиме «тонкого клиента». Так появился прообраз сети Интернет. </a:t>
            </a:r>
          </a:p>
          <a:p>
            <a:r>
              <a:rPr lang="ru-RU" baseline="0" dirty="0" smtClean="0"/>
              <a:t>3. Затем  появились микропроцессоры, и мощность, в десятки сотни раз превосходящая самый большой </a:t>
            </a:r>
            <a:r>
              <a:rPr lang="ru-RU" baseline="0" dirty="0" err="1" smtClean="0"/>
              <a:t>мейнфрейм</a:t>
            </a:r>
            <a:r>
              <a:rPr lang="ru-RU" baseline="0" dirty="0" smtClean="0"/>
              <a:t>, стала помещаться на столе у пользователя. Произошло «расползание» интеллекта, накопленной информации по компьютерам пользователей.</a:t>
            </a:r>
          </a:p>
          <a:p>
            <a:r>
              <a:rPr lang="ru-RU" baseline="0" dirty="0" smtClean="0"/>
              <a:t>4. И затем «компьютерное знание» (приложения, контент) вновь стало концентрироваться в облаке. </a:t>
            </a:r>
            <a:r>
              <a:rPr lang="en-US" sz="1300" b="1" kern="0" dirty="0" smtClean="0">
                <a:solidFill>
                  <a:srgbClr val="990000"/>
                </a:solidFill>
                <a:latin typeface="Calibri" pitchFamily="34" charset="0"/>
              </a:rPr>
              <a:t>Déjà vu? </a:t>
            </a:r>
            <a:endParaRPr lang="ru-RU" baseline="0" dirty="0" smtClean="0"/>
          </a:p>
          <a:p>
            <a:endParaRPr lang="ru-RU" dirty="0"/>
          </a:p>
        </p:txBody>
      </p:sp>
      <p:sp>
        <p:nvSpPr>
          <p:cNvPr id="4" name="Slide Number Placeholder 3"/>
          <p:cNvSpPr>
            <a:spLocks noGrp="1"/>
          </p:cNvSpPr>
          <p:nvPr>
            <p:ph type="sldNum" sz="quarter" idx="10"/>
          </p:nvPr>
        </p:nvSpPr>
        <p:spPr/>
        <p:txBody>
          <a:bodyPr/>
          <a:lstStyle/>
          <a:p>
            <a:fld id="{F63F494A-0EAC-45DE-80E9-7FBCA6E2080C}" type="slidenum">
              <a:rPr lang="ru-RU" smtClean="0"/>
              <a:pPr/>
              <a:t>8</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ru-RU" dirty="0" smtClean="0"/>
              <a:t>На</a:t>
            </a:r>
            <a:r>
              <a:rPr lang="ru-RU" baseline="0" dirty="0" smtClean="0"/>
              <a:t> каком этапе сейчас находятся технологии </a:t>
            </a:r>
            <a:r>
              <a:rPr lang="en-US" baseline="0" dirty="0" smtClean="0"/>
              <a:t>Cloud Computing</a:t>
            </a:r>
            <a:r>
              <a:rPr lang="ru-RU" baseline="0" dirty="0" smtClean="0"/>
              <a:t>? Примерно на таком – на этапе «лампочки Ильича».</a:t>
            </a:r>
          </a:p>
          <a:p>
            <a:r>
              <a:rPr lang="ru-RU" baseline="0" dirty="0" smtClean="0"/>
              <a:t>Почему для иллюстрации был выбран именно это снимок, именно такое сравнение? Потому, что развитие </a:t>
            </a:r>
            <a:r>
              <a:rPr lang="en-US" baseline="0" dirty="0" smtClean="0"/>
              <a:t>Cloud Computing</a:t>
            </a:r>
            <a:r>
              <a:rPr lang="ru-RU" baseline="0" dirty="0" smtClean="0"/>
              <a:t> сильно напоминает развитие сетей электроснабжения. </a:t>
            </a:r>
          </a:p>
          <a:p>
            <a:pPr defTabSz="990478">
              <a:defRPr/>
            </a:pPr>
            <a:r>
              <a:rPr lang="ru-RU" sz="1300" dirty="0" smtClean="0"/>
              <a:t>Приходя домой и включая свет, мы не заботимся о том, откуда, с какой именно электростанции приходит к нам электроэнергия,</a:t>
            </a:r>
            <a:r>
              <a:rPr lang="ru-RU" sz="1300" baseline="0" dirty="0" smtClean="0"/>
              <a:t> </a:t>
            </a:r>
            <a:r>
              <a:rPr lang="ru-RU" sz="1300" dirty="0" smtClean="0"/>
              <a:t>при помощи каких проводов это электричество к нам доставляется. </a:t>
            </a:r>
          </a:p>
          <a:p>
            <a:pPr defTabSz="990478">
              <a:defRPr/>
            </a:pPr>
            <a:r>
              <a:rPr lang="ru-RU" sz="1300" dirty="0" smtClean="0"/>
              <a:t>Можно утверждать, что компьютерная индустрия сейчас находится примерно на той же стадии развития, что и электроснабжение около 100 лет назад, когда для электроснабжения предприятий, населенных пунктов или домов использовались небольшие генераторные станции. Сейчас только в самых отдаленных местах, куда еще не добрались линии электропередач, можно встретить дизель-генераторы: прожорливые, с низким КПД, неудобные и ненадежные. </a:t>
            </a:r>
          </a:p>
          <a:p>
            <a:pPr defTabSz="990478">
              <a:defRPr/>
            </a:pPr>
            <a:r>
              <a:rPr lang="ru-RU" sz="1300" dirty="0" smtClean="0"/>
              <a:t>Переход на Cloud Computing очень похож на то, что происходило более ста лет назад с электричеством, когда люди на фабриках с собственными генераторами поняли, что гораздо дешевле и надежнее просто включить их предприятия в стремительно развивающиеся электросети. В ИКТ сейчас происходит то же переосмысление. В самом деле, зачем строить свой ЦОД, если это можно доверить профессионалам? Следующий шаг – зачем вообще содержать отдел </a:t>
            </a:r>
            <a:r>
              <a:rPr lang="ru-RU" sz="1300" dirty="0" err="1" smtClean="0"/>
              <a:t>ИТ-шников</a:t>
            </a:r>
            <a:r>
              <a:rPr lang="ru-RU" sz="1300" dirty="0" smtClean="0"/>
              <a:t>, которым надо платить зарплату, отчисления в бюджет, если тот же сервис можно вывести на аутсорсинг? </a:t>
            </a:r>
          </a:p>
          <a:p>
            <a:pPr defTabSz="990478">
              <a:defRPr/>
            </a:pPr>
            <a:r>
              <a:rPr lang="ru-RU" sz="1300" dirty="0" smtClean="0"/>
              <a:t>Аналогично старым генераторным станциям, питающим отдельные фабрики, серверы и рабочие станции сотрудников в современных организациях часто бывают недогружены, поскольку ИТ-инфраструктура любого предприятия обычно проектируется в расчете на максимальную загрузку, а такое случается лишь время от времени. Кроме того, на ранних стадиях генерации электроэнергии электрический ток не мог передаваться на большие расстояния без существенных потерь напряжения питания. Современные системы транспортировки электроэнергии могут доставлять ее за тысячи километров с минимальными потерями. </a:t>
            </a:r>
            <a:r>
              <a:rPr lang="en-US" sz="1300" dirty="0" err="1" smtClean="0"/>
              <a:t>Точно</a:t>
            </a:r>
            <a:r>
              <a:rPr lang="en-US" sz="1300" dirty="0" smtClean="0"/>
              <a:t> также</a:t>
            </a:r>
            <a:r>
              <a:rPr lang="ru-RU" sz="1300" dirty="0" smtClean="0"/>
              <a:t>, в современных телекоммуникационных сетях системы оптической передачи данных могут доставлять информацию без потерь скорости и битов информации. Поэтому, теперь вполне возможно совместное использование компьютерных мощностей различными пользователями, разделенными тысячами километров. </a:t>
            </a:r>
          </a:p>
          <a:p>
            <a:pPr defTabSz="990478">
              <a:defRPr/>
            </a:pPr>
            <a:endParaRPr lang="ru-RU" sz="1300" dirty="0" smtClean="0"/>
          </a:p>
          <a:p>
            <a:endParaRPr lang="en-US" baseline="0" dirty="0" smtClean="0"/>
          </a:p>
        </p:txBody>
      </p:sp>
      <p:sp>
        <p:nvSpPr>
          <p:cNvPr id="4" name="Slide Number Placeholder 3"/>
          <p:cNvSpPr>
            <a:spLocks noGrp="1"/>
          </p:cNvSpPr>
          <p:nvPr>
            <p:ph type="sldNum" sz="quarter" idx="10"/>
          </p:nvPr>
        </p:nvSpPr>
        <p:spPr/>
        <p:txBody>
          <a:bodyPr/>
          <a:lstStyle/>
          <a:p>
            <a:fld id="{F63F494A-0EAC-45DE-80E9-7FBCA6E2080C}" type="slidenum">
              <a:rPr lang="ru-RU" smtClean="0"/>
              <a:pPr/>
              <a:t>9</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ru-RU" sz="1300" dirty="0" smtClean="0"/>
              <a:t>Происхождение СС можно проследить, наблюдая за развитием новых информационных технологий, в особенности аппаратного обеспечения (виртуализация оборудования, многоядерные процессоры), Интернет-технологии (веб-сервисы, сервисно-ориентированные архитектуры, SOA, </a:t>
            </a:r>
            <a:r>
              <a:rPr lang="ru-RU" sz="1300" dirty="0" err="1" smtClean="0"/>
              <a:t>Web</a:t>
            </a:r>
            <a:r>
              <a:rPr lang="ru-RU" sz="1300" dirty="0" smtClean="0"/>
              <a:t> 2.0), распределенные вычисления (кластеры, гриды), технологии системного администрирования (автоматизация вычислений, автоматизация центров обработки данных, ЦОД). </a:t>
            </a:r>
          </a:p>
          <a:p>
            <a:pPr defTabSz="990478">
              <a:defRPr/>
            </a:pPr>
            <a:r>
              <a:rPr lang="ru-RU" sz="1300" dirty="0" smtClean="0"/>
              <a:t>На слайде показано взаимопроникновение технологий, развитие которых приводит к появлению СС на их стыке. Некоторые из этих технологий воспринимались на ранних этапах их развития как «хайпинг» (</a:t>
            </a:r>
            <a:r>
              <a:rPr lang="ru-RU" sz="1300" dirty="0" err="1" smtClean="0"/>
              <a:t>Hyping</a:t>
            </a:r>
            <a:r>
              <a:rPr lang="ru-RU" sz="1300" dirty="0" smtClean="0"/>
              <a:t>, англ.– чрезмерное преувеличение чего-либо, создание ажиотажа) что часто случается с новыми технологиями, практическая польза которых в момент их появления еще не ясна. Однако, в дальнейшим они привлекли внимание академических кругов и были положительно восприняты также и производителями оборудования. Поэтому, эти технологии были стандартизированы и специфицированы, что привело к их зрелости и массовому восприятию участниками отрасли информационных технологий. </a:t>
            </a:r>
          </a:p>
          <a:p>
            <a:endParaRPr lang="ru-RU" sz="1300" dirty="0" smtClean="0"/>
          </a:p>
          <a:p>
            <a:endParaRPr lang="ru-RU" sz="1300" dirty="0" smtClean="0"/>
          </a:p>
          <a:p>
            <a:endParaRPr lang="ru-RU" dirty="0"/>
          </a:p>
        </p:txBody>
      </p:sp>
      <p:sp>
        <p:nvSpPr>
          <p:cNvPr id="4" name="Slide Number Placeholder 3"/>
          <p:cNvSpPr>
            <a:spLocks noGrp="1"/>
          </p:cNvSpPr>
          <p:nvPr>
            <p:ph type="sldNum" sz="quarter" idx="10"/>
          </p:nvPr>
        </p:nvSpPr>
        <p:spPr/>
        <p:txBody>
          <a:bodyPr/>
          <a:lstStyle/>
          <a:p>
            <a:fld id="{F63F494A-0EAC-45DE-80E9-7FBCA6E2080C}" type="slidenum">
              <a:rPr lang="ru-RU" smtClean="0"/>
              <a:pPr/>
              <a:t>10</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ru-RU" sz="1300" dirty="0" smtClean="0"/>
              <a:t>Услуги СС принято подразделять на три класса, в соответствии с уровнем абстрагирования и сервисной модели провайдера. Заметим, что это не единственная известная классификация, существуют и другие, более подробные и детализированные, однако, в конечном счете, все известные услуги СС можно, так или иначе, отнести к трем классам: (1) Инфраструктура, как услуга (IaaS, </a:t>
            </a:r>
            <a:r>
              <a:rPr lang="ru-RU" sz="1300" dirty="0" err="1" smtClean="0"/>
              <a:t>Infrastructure</a:t>
            </a:r>
            <a:r>
              <a:rPr lang="ru-RU" sz="1300" dirty="0" smtClean="0"/>
              <a:t> </a:t>
            </a:r>
            <a:r>
              <a:rPr lang="ru-RU" sz="1300" dirty="0" err="1" smtClean="0"/>
              <a:t>as</a:t>
            </a:r>
            <a:r>
              <a:rPr lang="ru-RU" sz="1300" dirty="0" smtClean="0"/>
              <a:t> a </a:t>
            </a:r>
            <a:r>
              <a:rPr lang="ru-RU" sz="1300" dirty="0" err="1" smtClean="0"/>
              <a:t>Service</a:t>
            </a:r>
            <a:r>
              <a:rPr lang="ru-RU" sz="1300" dirty="0" smtClean="0"/>
              <a:t>) (2) Платформа, как услуга (</a:t>
            </a:r>
            <a:r>
              <a:rPr lang="ru-RU" sz="1300" dirty="0" err="1" smtClean="0"/>
              <a:t>PaaS</a:t>
            </a:r>
            <a:r>
              <a:rPr lang="ru-RU" sz="1300" dirty="0" smtClean="0"/>
              <a:t>, </a:t>
            </a:r>
            <a:r>
              <a:rPr lang="ru-RU" sz="1300" dirty="0" err="1" smtClean="0"/>
              <a:t>Platform</a:t>
            </a:r>
            <a:r>
              <a:rPr lang="ru-RU" sz="1300" dirty="0" smtClean="0"/>
              <a:t> </a:t>
            </a:r>
            <a:r>
              <a:rPr lang="ru-RU" sz="1300" dirty="0" err="1" smtClean="0"/>
              <a:t>as</a:t>
            </a:r>
            <a:r>
              <a:rPr lang="ru-RU" sz="1300" dirty="0" smtClean="0"/>
              <a:t> a </a:t>
            </a:r>
            <a:r>
              <a:rPr lang="ru-RU" sz="1300" dirty="0" err="1" smtClean="0"/>
              <a:t>Service</a:t>
            </a:r>
            <a:r>
              <a:rPr lang="ru-RU" sz="1300" dirty="0" smtClean="0"/>
              <a:t>) (3) Программное обеспечение, как услуга (SaaS, Software </a:t>
            </a:r>
            <a:r>
              <a:rPr lang="ru-RU" sz="1300" dirty="0" err="1" smtClean="0"/>
              <a:t>as</a:t>
            </a:r>
            <a:r>
              <a:rPr lang="ru-RU" sz="1300" dirty="0" smtClean="0"/>
              <a:t> a </a:t>
            </a:r>
            <a:r>
              <a:rPr lang="ru-RU" sz="1300" dirty="0" err="1" smtClean="0"/>
              <a:t>Service</a:t>
            </a:r>
            <a:r>
              <a:rPr lang="ru-RU" sz="1300" dirty="0" smtClean="0"/>
              <a:t>).Согласно данным исследования компании </a:t>
            </a:r>
            <a:r>
              <a:rPr lang="ru-RU" sz="1300" dirty="0" err="1" smtClean="0"/>
              <a:t>Forrester</a:t>
            </a:r>
            <a:r>
              <a:rPr lang="ru-RU" sz="1300" dirty="0" smtClean="0"/>
              <a:t>, рынок SaaS будет расти гораздо быстрее других сегментов рынка услуг СС. </a:t>
            </a:r>
            <a:r>
              <a:rPr lang="ru-RU" sz="1300" dirty="0" err="1" smtClean="0"/>
              <a:t>Forrester</a:t>
            </a:r>
            <a:r>
              <a:rPr lang="ru-RU" sz="1300" dirty="0" smtClean="0"/>
              <a:t> предсказывает, что к 2016 году мировой рынок SaaS составит 92,8 млрд. долл. США, или 26% всего рынка ПО. Между 2016 и 2020 годами, однако, рынок SaaS должен достигнуть точки насыщения и уже не будет существенно меняться. </a:t>
            </a:r>
          </a:p>
          <a:p>
            <a:r>
              <a:rPr lang="ru-RU" sz="1300" dirty="0" smtClean="0"/>
              <a:t>Рост сегментов рынка услуг систем СС показано на слайде.</a:t>
            </a:r>
          </a:p>
          <a:p>
            <a:r>
              <a:rPr lang="ru-RU" sz="1300" dirty="0" smtClean="0"/>
              <a:t>На данном рисунке показан также вид услуг, который компания </a:t>
            </a:r>
            <a:r>
              <a:rPr lang="ru-RU" sz="1300" dirty="0" err="1" smtClean="0"/>
              <a:t>Forrester</a:t>
            </a:r>
            <a:r>
              <a:rPr lang="ru-RU" sz="1300" dirty="0" smtClean="0"/>
              <a:t> называет </a:t>
            </a:r>
            <a:r>
              <a:rPr lang="ru-RU" sz="1300" dirty="0" err="1" smtClean="0"/>
              <a:t>BPaaS</a:t>
            </a:r>
            <a:r>
              <a:rPr lang="ru-RU" sz="1300" dirty="0" smtClean="0"/>
              <a:t> (</a:t>
            </a:r>
            <a:r>
              <a:rPr lang="ru-RU" sz="1300" dirty="0" err="1" smtClean="0"/>
              <a:t>Business-process-as-a-service</a:t>
            </a:r>
            <a:r>
              <a:rPr lang="ru-RU" sz="1300" dirty="0" smtClean="0"/>
              <a:t>) – «Бизнес-процесс как услуга». Согласно </a:t>
            </a:r>
            <a:r>
              <a:rPr lang="ru-RU" sz="1300" dirty="0" err="1" smtClean="0"/>
              <a:t>Forrester</a:t>
            </a:r>
            <a:r>
              <a:rPr lang="ru-RU" sz="1300" dirty="0" smtClean="0"/>
              <a:t>, </a:t>
            </a:r>
            <a:r>
              <a:rPr lang="ru-RU" sz="1300" dirty="0" err="1" smtClean="0"/>
              <a:t>BPaaS</a:t>
            </a:r>
            <a:r>
              <a:rPr lang="ru-RU" sz="1300" dirty="0" smtClean="0"/>
              <a:t> имеет еще более высокий уровень абстрагирования, чем SaaS. Например, в облаке можно разместить всю систему начисления заработной платы, и соответственно, полностью ликвидировать соответствующий отдел предприятия. Однако мы будем считать такого рода услуги все же составной часть SaaS. </a:t>
            </a:r>
          </a:p>
          <a:p>
            <a:r>
              <a:rPr lang="ru-RU" sz="1300" dirty="0" smtClean="0"/>
              <a:t>Какой функцией можно лучше всего описать рост рынка услуг СС и ИТ в целом? </a:t>
            </a:r>
            <a:endParaRPr lang="ru-RU" dirty="0"/>
          </a:p>
        </p:txBody>
      </p:sp>
      <p:sp>
        <p:nvSpPr>
          <p:cNvPr id="4" name="Slide Number Placeholder 3"/>
          <p:cNvSpPr>
            <a:spLocks noGrp="1"/>
          </p:cNvSpPr>
          <p:nvPr>
            <p:ph type="sldNum" sz="quarter" idx="10"/>
          </p:nvPr>
        </p:nvSpPr>
        <p:spPr/>
        <p:txBody>
          <a:bodyPr/>
          <a:lstStyle/>
          <a:p>
            <a:fld id="{F63F494A-0EAC-45DE-80E9-7FBCA6E2080C}" type="slidenum">
              <a:rPr lang="ru-RU" smtClean="0"/>
              <a:pPr/>
              <a:t>11</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ru-RU" dirty="0" smtClean="0"/>
              <a:t>Лучше всего для этого</a:t>
            </a:r>
            <a:r>
              <a:rPr lang="ru-RU" baseline="0" dirty="0" smtClean="0"/>
              <a:t> подходит функция сигмоида </a:t>
            </a:r>
            <a:r>
              <a:rPr lang="ru-RU" sz="1300" i="1" dirty="0" err="1" smtClean="0">
                <a:solidFill>
                  <a:prstClr val="black"/>
                </a:solidFill>
              </a:rPr>
              <a:t>f</a:t>
            </a:r>
            <a:r>
              <a:rPr lang="ru-RU" sz="1300" i="1" dirty="0" smtClean="0">
                <a:solidFill>
                  <a:prstClr val="black"/>
                </a:solidFill>
              </a:rPr>
              <a:t>(</a:t>
            </a:r>
            <a:r>
              <a:rPr lang="ru-RU" sz="1300" i="1" dirty="0" err="1" smtClean="0">
                <a:solidFill>
                  <a:prstClr val="black"/>
                </a:solidFill>
              </a:rPr>
              <a:t>x</a:t>
            </a:r>
            <a:r>
              <a:rPr lang="ru-RU" sz="1300" i="1" dirty="0" smtClean="0">
                <a:solidFill>
                  <a:prstClr val="black"/>
                </a:solidFill>
              </a:rPr>
              <a:t>)=1/(1+e</a:t>
            </a:r>
            <a:r>
              <a:rPr lang="ru-RU" sz="1300" i="1" baseline="30000" dirty="0" smtClean="0">
                <a:solidFill>
                  <a:prstClr val="black"/>
                </a:solidFill>
              </a:rPr>
              <a:t>-kx</a:t>
            </a:r>
            <a:r>
              <a:rPr lang="ru-RU" sz="1300" i="1" dirty="0" smtClean="0">
                <a:solidFill>
                  <a:prstClr val="black"/>
                </a:solidFill>
              </a:rPr>
              <a:t>)</a:t>
            </a:r>
            <a:endParaRPr lang="ru-RU" dirty="0"/>
          </a:p>
        </p:txBody>
      </p:sp>
      <p:sp>
        <p:nvSpPr>
          <p:cNvPr id="4" name="Slide Number Placeholder 3"/>
          <p:cNvSpPr>
            <a:spLocks noGrp="1"/>
          </p:cNvSpPr>
          <p:nvPr>
            <p:ph type="sldNum" sz="quarter" idx="10"/>
          </p:nvPr>
        </p:nvSpPr>
        <p:spPr/>
        <p:txBody>
          <a:bodyPr/>
          <a:lstStyle/>
          <a:p>
            <a:fld id="{F63F494A-0EAC-45DE-80E9-7FBCA6E2080C}" type="slidenum">
              <a:rPr lang="ru-RU" smtClean="0"/>
              <a:pPr/>
              <a:t>12</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ru-RU" dirty="0" smtClean="0"/>
              <a:t>В </a:t>
            </a:r>
            <a:r>
              <a:rPr lang="ru-RU" sz="1300" dirty="0" err="1" smtClean="0"/>
              <a:t>бизнес-аналитике</a:t>
            </a:r>
            <a:r>
              <a:rPr lang="ru-RU" sz="1300" dirty="0" smtClean="0"/>
              <a:t> существуют также и другие типовые кривые роста различного рода рынков, продуктов, услуг и технологий.</a:t>
            </a:r>
          </a:p>
          <a:p>
            <a:r>
              <a:rPr lang="ru-RU" sz="1300" dirty="0" smtClean="0"/>
              <a:t>Например, известна т.н. Теория «цикла ожиданий» (</a:t>
            </a:r>
            <a:r>
              <a:rPr lang="ru-RU" sz="1300" dirty="0" err="1" smtClean="0"/>
              <a:t>Hype</a:t>
            </a:r>
            <a:r>
              <a:rPr lang="ru-RU" sz="1300" dirty="0" smtClean="0"/>
              <a:t> </a:t>
            </a:r>
            <a:r>
              <a:rPr lang="ru-RU" sz="1300" dirty="0" err="1" smtClean="0"/>
              <a:t>Cycle</a:t>
            </a:r>
            <a:r>
              <a:rPr lang="ru-RU" sz="1300" dirty="0" smtClean="0"/>
              <a:t>) компании Gartner.</a:t>
            </a:r>
          </a:p>
          <a:p>
            <a:r>
              <a:rPr lang="ru-RU" sz="1300" dirty="0" smtClean="0"/>
              <a:t>Согласно Gartner, новая технология, продукт, или даже концепция, в своем проникновении на рынок или в повседневный обиход, проходят четыре этапа развития, которые условно можно назвать как «технологический прорыв» (</a:t>
            </a:r>
            <a:r>
              <a:rPr lang="ru-RU" sz="1300" dirty="0" err="1" smtClean="0"/>
              <a:t>technology</a:t>
            </a:r>
            <a:r>
              <a:rPr lang="ru-RU" sz="1300" dirty="0" smtClean="0"/>
              <a:t> </a:t>
            </a:r>
            <a:r>
              <a:rPr lang="ru-RU" sz="1300" dirty="0" err="1" smtClean="0"/>
              <a:t>trigger</a:t>
            </a:r>
            <a:r>
              <a:rPr lang="ru-RU" sz="1300" dirty="0" smtClean="0"/>
              <a:t>), «пик раздутых ожиданий» (</a:t>
            </a:r>
            <a:r>
              <a:rPr lang="ru-RU" sz="1300" dirty="0" err="1" smtClean="0"/>
              <a:t>peak</a:t>
            </a:r>
            <a:r>
              <a:rPr lang="ru-RU" sz="1300" dirty="0" smtClean="0"/>
              <a:t> of </a:t>
            </a:r>
            <a:r>
              <a:rPr lang="ru-RU" sz="1300" dirty="0" err="1" smtClean="0"/>
              <a:t>inflated</a:t>
            </a:r>
            <a:r>
              <a:rPr lang="ru-RU" sz="1300" dirty="0" smtClean="0"/>
              <a:t> </a:t>
            </a:r>
            <a:r>
              <a:rPr lang="ru-RU" sz="1300" dirty="0" err="1" smtClean="0"/>
              <a:t>expectation</a:t>
            </a:r>
            <a:r>
              <a:rPr lang="ru-RU" sz="1300" dirty="0" smtClean="0"/>
              <a:t>), «спад разочарования» (</a:t>
            </a:r>
            <a:r>
              <a:rPr lang="ru-RU" sz="1300" dirty="0" err="1" smtClean="0"/>
              <a:t>through</a:t>
            </a:r>
            <a:r>
              <a:rPr lang="ru-RU" sz="1300" dirty="0" smtClean="0"/>
              <a:t> of </a:t>
            </a:r>
            <a:r>
              <a:rPr lang="ru-RU" sz="1300" dirty="0" err="1" smtClean="0"/>
              <a:t>disillusionment</a:t>
            </a:r>
            <a:r>
              <a:rPr lang="ru-RU" sz="1300" dirty="0" smtClean="0"/>
              <a:t>), «подъем прояснения» (</a:t>
            </a:r>
            <a:r>
              <a:rPr lang="ru-RU" sz="1300" dirty="0" err="1" smtClean="0"/>
              <a:t>slope</a:t>
            </a:r>
            <a:r>
              <a:rPr lang="ru-RU" sz="1300" dirty="0" smtClean="0"/>
              <a:t> of </a:t>
            </a:r>
            <a:r>
              <a:rPr lang="ru-RU" sz="1300" dirty="0" err="1" smtClean="0"/>
              <a:t>enlightment</a:t>
            </a:r>
            <a:r>
              <a:rPr lang="ru-RU" sz="1300" dirty="0" smtClean="0"/>
              <a:t>), и «плато продуктивности» (</a:t>
            </a:r>
            <a:r>
              <a:rPr lang="ru-RU" sz="1300" dirty="0" err="1" smtClean="0"/>
              <a:t>plateau</a:t>
            </a:r>
            <a:r>
              <a:rPr lang="ru-RU" sz="1300" dirty="0" smtClean="0"/>
              <a:t> of </a:t>
            </a:r>
            <a:r>
              <a:rPr lang="ru-RU" sz="1300" dirty="0" err="1" smtClean="0"/>
              <a:t>productivity</a:t>
            </a:r>
            <a:r>
              <a:rPr lang="ru-RU" sz="1300" dirty="0" smtClean="0"/>
              <a:t>).</a:t>
            </a:r>
          </a:p>
          <a:p>
            <a:r>
              <a:rPr lang="ru-RU" sz="1300" dirty="0" smtClean="0"/>
              <a:t>Однако, заметим, что данная функция, формулу которой определить затруднительно, применима к ожиданиям, сугубо субъективному понятию, а не к реальному использованию аргумента, от которого она получена. </a:t>
            </a:r>
          </a:p>
          <a:p>
            <a:r>
              <a:rPr lang="ru-RU" sz="1300" dirty="0" smtClean="0"/>
              <a:t>Реальное использование в свою очередь, хорошо </a:t>
            </a:r>
            <a:r>
              <a:rPr lang="ru-RU" sz="1300" dirty="0" err="1" smtClean="0"/>
              <a:t>аппроксимируется</a:t>
            </a:r>
            <a:r>
              <a:rPr lang="ru-RU" sz="1300" dirty="0" smtClean="0"/>
              <a:t>, опять таки, известной функцией сигмоида.</a:t>
            </a:r>
          </a:p>
        </p:txBody>
      </p:sp>
      <p:sp>
        <p:nvSpPr>
          <p:cNvPr id="4" name="Slide Number Placeholder 3"/>
          <p:cNvSpPr>
            <a:spLocks noGrp="1"/>
          </p:cNvSpPr>
          <p:nvPr>
            <p:ph type="sldNum" sz="quarter" idx="10"/>
          </p:nvPr>
        </p:nvSpPr>
        <p:spPr/>
        <p:txBody>
          <a:bodyPr/>
          <a:lstStyle/>
          <a:p>
            <a:fld id="{F63F494A-0EAC-45DE-80E9-7FBCA6E2080C}" type="slidenum">
              <a:rPr lang="ru-RU" smtClean="0"/>
              <a:pPr/>
              <a:t>13</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ru-RU" dirty="0" smtClean="0"/>
              <a:t>Вернемся к развитию сети Интернет. В 1968 году,</a:t>
            </a:r>
            <a:r>
              <a:rPr lang="ru-RU" baseline="0" dirty="0" smtClean="0"/>
              <a:t> компьютеры четырех американских университетов были объединены в сеть. В начале 70-х таких компьютеров насчитывалось уже несколько десятков, из чего возникла сеть </a:t>
            </a:r>
            <a:r>
              <a:rPr lang="en-US" baseline="0" dirty="0" err="1" smtClean="0"/>
              <a:t>ARPAnet</a:t>
            </a:r>
            <a:r>
              <a:rPr lang="en-US" baseline="0" dirty="0" smtClean="0"/>
              <a:t> </a:t>
            </a:r>
            <a:r>
              <a:rPr lang="ru-RU" baseline="0" dirty="0" smtClean="0"/>
              <a:t>– прообраз современного Интернета. </a:t>
            </a:r>
            <a:endParaRPr lang="ru-RU" dirty="0"/>
          </a:p>
        </p:txBody>
      </p:sp>
      <p:sp>
        <p:nvSpPr>
          <p:cNvPr id="4" name="Slide Number Placeholder 3"/>
          <p:cNvSpPr>
            <a:spLocks noGrp="1"/>
          </p:cNvSpPr>
          <p:nvPr>
            <p:ph type="sldNum" sz="quarter" idx="10"/>
          </p:nvPr>
        </p:nvSpPr>
        <p:spPr/>
        <p:txBody>
          <a:bodyPr/>
          <a:lstStyle/>
          <a:p>
            <a:fld id="{F63F494A-0EAC-45DE-80E9-7FBCA6E2080C}" type="slidenum">
              <a:rPr lang="ru-RU" smtClean="0"/>
              <a:pPr/>
              <a:t>14</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ru-RU" dirty="0" smtClean="0"/>
              <a:t>Вот так выглядит сеть Интернет, если</a:t>
            </a:r>
            <a:r>
              <a:rPr lang="ru-RU" baseline="0" dirty="0" smtClean="0"/>
              <a:t> все ее связи изобразить в графической форме. Заметим, что это – рисунок 2003 года, т.е. 10 лет назад. Сегодняшняя картина была бы еще более сложной.</a:t>
            </a:r>
          </a:p>
          <a:p>
            <a:r>
              <a:rPr lang="ru-RU" baseline="0" dirty="0" smtClean="0"/>
              <a:t>Прогнозируется, что к 2020 году на земле будет более 7 млрд. жителей, более 6 млрд. интернет пользователей и к Интернет будет подключено 50 млрд. устройств. Большая часть будет представлять собой М2М, и Интернет вещей. </a:t>
            </a:r>
          </a:p>
          <a:p>
            <a:endParaRPr lang="ru-RU" baseline="0" dirty="0" smtClean="0"/>
          </a:p>
          <a:p>
            <a:endParaRPr lang="ru-RU" dirty="0"/>
          </a:p>
        </p:txBody>
      </p:sp>
      <p:sp>
        <p:nvSpPr>
          <p:cNvPr id="4" name="Slide Number Placeholder 3"/>
          <p:cNvSpPr>
            <a:spLocks noGrp="1"/>
          </p:cNvSpPr>
          <p:nvPr>
            <p:ph type="sldNum" sz="quarter" idx="10"/>
          </p:nvPr>
        </p:nvSpPr>
        <p:spPr/>
        <p:txBody>
          <a:bodyPr/>
          <a:lstStyle/>
          <a:p>
            <a:fld id="{F63F494A-0EAC-45DE-80E9-7FBCA6E2080C}" type="slidenum">
              <a:rPr lang="ru-RU" smtClean="0"/>
              <a:pPr/>
              <a:t>15</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ru-RU" dirty="0"/>
          </a:p>
        </p:txBody>
      </p:sp>
      <p:sp>
        <p:nvSpPr>
          <p:cNvPr id="4" name="Slide Number Placeholder 3"/>
          <p:cNvSpPr>
            <a:spLocks noGrp="1"/>
          </p:cNvSpPr>
          <p:nvPr>
            <p:ph type="sldNum" sz="quarter" idx="10"/>
          </p:nvPr>
        </p:nvSpPr>
        <p:spPr/>
        <p:txBody>
          <a:bodyPr/>
          <a:lstStyle/>
          <a:p>
            <a:fld id="{F63F494A-0EAC-45DE-80E9-7FBCA6E2080C}" type="slidenum">
              <a:rPr lang="ru-RU" smtClean="0"/>
              <a:pPr/>
              <a:t>16</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ru-RU" dirty="0" smtClean="0"/>
              <a:t>Если посмотреть</a:t>
            </a:r>
            <a:r>
              <a:rPr lang="ru-RU" baseline="0" dirty="0" smtClean="0"/>
              <a:t> на кривую роста числа </a:t>
            </a:r>
            <a:r>
              <a:rPr lang="ru-RU" baseline="0" dirty="0" err="1" smtClean="0"/>
              <a:t>Интернет-хостов</a:t>
            </a:r>
            <a:r>
              <a:rPr lang="ru-RU" baseline="0" dirty="0" smtClean="0"/>
              <a:t> за последние 30 лет, мы можем ясно увидеть первую часть кривой сигмоида. Небольшой провал после 2003 года объясняется кризисом «экономики </a:t>
            </a:r>
            <a:r>
              <a:rPr lang="ru-RU" baseline="0" dirty="0" err="1" smtClean="0"/>
              <a:t>дот-комов</a:t>
            </a:r>
            <a:r>
              <a:rPr lang="ru-RU" baseline="0" dirty="0" smtClean="0"/>
              <a:t>».</a:t>
            </a:r>
            <a:endParaRPr lang="ru-RU" dirty="0"/>
          </a:p>
        </p:txBody>
      </p:sp>
      <p:sp>
        <p:nvSpPr>
          <p:cNvPr id="4" name="Slide Number Placeholder 3"/>
          <p:cNvSpPr>
            <a:spLocks noGrp="1"/>
          </p:cNvSpPr>
          <p:nvPr>
            <p:ph type="sldNum" sz="quarter" idx="10"/>
          </p:nvPr>
        </p:nvSpPr>
        <p:spPr/>
        <p:txBody>
          <a:bodyPr/>
          <a:lstStyle/>
          <a:p>
            <a:fld id="{F63F494A-0EAC-45DE-80E9-7FBCA6E2080C}" type="slidenum">
              <a:rPr lang="ru-RU" smtClean="0"/>
              <a:pPr/>
              <a:t>17</a:t>
            </a:fld>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ru-RU" dirty="0" smtClean="0"/>
              <a:t>Экстраполируя развитие </a:t>
            </a:r>
            <a:r>
              <a:rPr lang="ru-RU" dirty="0" err="1" smtClean="0"/>
              <a:t>Интернет-аудитории</a:t>
            </a:r>
            <a:r>
              <a:rPr lang="ru-RU" dirty="0" smtClean="0"/>
              <a:t> на следующие 15 лет, исходя из ограниченности числа населения Земли, можно получить типичный </a:t>
            </a:r>
            <a:r>
              <a:rPr lang="ru-RU" dirty="0" err="1" smtClean="0"/>
              <a:t>сигмоид</a:t>
            </a:r>
            <a:r>
              <a:rPr lang="ru-RU" dirty="0" smtClean="0"/>
              <a:t>.</a:t>
            </a:r>
          </a:p>
          <a:p>
            <a:endParaRPr lang="ru-RU" dirty="0"/>
          </a:p>
        </p:txBody>
      </p:sp>
      <p:sp>
        <p:nvSpPr>
          <p:cNvPr id="4" name="Slide Number Placeholder 3"/>
          <p:cNvSpPr>
            <a:spLocks noGrp="1"/>
          </p:cNvSpPr>
          <p:nvPr>
            <p:ph type="sldNum" sz="quarter" idx="10"/>
          </p:nvPr>
        </p:nvSpPr>
        <p:spPr/>
        <p:txBody>
          <a:bodyPr/>
          <a:lstStyle/>
          <a:p>
            <a:fld id="{F63F494A-0EAC-45DE-80E9-7FBCA6E2080C}" type="slidenum">
              <a:rPr lang="ru-RU" smtClean="0"/>
              <a:pPr/>
              <a:t>18</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ru-RU" sz="1300" dirty="0" smtClean="0"/>
              <a:t>В настоящее время происходит переход от «Интернета людей», «Интернета бизнес- и социальных сетей», к Интернету Вещей (</a:t>
            </a:r>
            <a:r>
              <a:rPr lang="ru-RU" sz="1300" dirty="0" err="1" smtClean="0"/>
              <a:t>Internet</a:t>
            </a:r>
            <a:r>
              <a:rPr lang="ru-RU" sz="1300" dirty="0" smtClean="0"/>
              <a:t> of </a:t>
            </a:r>
            <a:r>
              <a:rPr lang="ru-RU" sz="1300" dirty="0" err="1" smtClean="0"/>
              <a:t>Things</a:t>
            </a:r>
            <a:r>
              <a:rPr lang="ru-RU" sz="1300" dirty="0" smtClean="0"/>
              <a:t>) и следующим этапом будет «Интернет Знаний» (</a:t>
            </a:r>
            <a:r>
              <a:rPr lang="ru-RU" sz="1300" dirty="0" err="1" smtClean="0"/>
              <a:t>Internet</a:t>
            </a:r>
            <a:r>
              <a:rPr lang="ru-RU" sz="1300" dirty="0" smtClean="0"/>
              <a:t> of </a:t>
            </a:r>
            <a:r>
              <a:rPr lang="ru-RU" sz="1300" dirty="0" err="1" smtClean="0"/>
              <a:t>Knowledge</a:t>
            </a:r>
            <a:r>
              <a:rPr lang="ru-RU" sz="1300" dirty="0" smtClean="0"/>
              <a:t>).</a:t>
            </a:r>
          </a:p>
          <a:p>
            <a:r>
              <a:rPr lang="ru-RU" sz="1300" dirty="0" smtClean="0"/>
              <a:t>Исходя из объема накопленной информации, данный стек сигмоидов выглядит, как нижняя часть еще большей сигмоидной кривой. </a:t>
            </a:r>
          </a:p>
          <a:p>
            <a:r>
              <a:rPr lang="ru-RU" b="1" dirty="0" smtClean="0">
                <a:solidFill>
                  <a:srgbClr val="FF0000"/>
                </a:solidFill>
              </a:rPr>
              <a:t>Что придет за «Интернетом Знаний», пока еще никто не знает…</a:t>
            </a:r>
          </a:p>
          <a:p>
            <a:endParaRPr lang="ru-RU" dirty="0"/>
          </a:p>
        </p:txBody>
      </p:sp>
      <p:sp>
        <p:nvSpPr>
          <p:cNvPr id="4" name="Slide Number Placeholder 3"/>
          <p:cNvSpPr>
            <a:spLocks noGrp="1"/>
          </p:cNvSpPr>
          <p:nvPr>
            <p:ph type="sldNum" sz="quarter" idx="10"/>
          </p:nvPr>
        </p:nvSpPr>
        <p:spPr/>
        <p:txBody>
          <a:bodyPr/>
          <a:lstStyle/>
          <a:p>
            <a:fld id="{F63F494A-0EAC-45DE-80E9-7FBCA6E2080C}" type="slidenum">
              <a:rPr lang="ru-RU" smtClean="0"/>
              <a:pPr/>
              <a:t>19</a:t>
            </a:fld>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ru-RU" dirty="0"/>
          </a:p>
        </p:txBody>
      </p:sp>
      <p:sp>
        <p:nvSpPr>
          <p:cNvPr id="4" name="Slide Number Placeholder 3"/>
          <p:cNvSpPr>
            <a:spLocks noGrp="1"/>
          </p:cNvSpPr>
          <p:nvPr>
            <p:ph type="sldNum" sz="quarter" idx="10"/>
          </p:nvPr>
        </p:nvSpPr>
        <p:spPr/>
        <p:txBody>
          <a:bodyPr/>
          <a:lstStyle/>
          <a:p>
            <a:fld id="{F63F494A-0EAC-45DE-80E9-7FBCA6E2080C}" type="slidenum">
              <a:rPr lang="ru-RU" smtClean="0"/>
              <a:pPr/>
              <a:t>28</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2ED7F0E-4C59-4059-8FC6-362F71BCCE81}" type="datetimeFigureOut">
              <a:rPr lang="ru-RU" smtClean="0"/>
              <a:pPr/>
              <a:t>20.09.2014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1BB2921-0028-4417-95BF-BFFA5E1BD27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p:txBody>
          <a:bodyPr/>
          <a:lstStyle/>
          <a:p>
            <a:fld id="{F2ED7F0E-4C59-4059-8FC6-362F71BCCE81}" type="datetimeFigureOut">
              <a:rPr lang="ru-RU" smtClean="0"/>
              <a:pPr/>
              <a:t>20.09.2014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1BB2921-0028-4417-95BF-BFFA5E1BD278}" type="slidenum">
              <a:rPr lang="ru-RU" smtClean="0"/>
              <a:pPr/>
              <a:t>‹#›</a:t>
            </a:fld>
            <a:endParaRPr lang="ru-RU" dirty="0"/>
          </a:p>
        </p:txBody>
      </p:sp>
      <p:sp>
        <p:nvSpPr>
          <p:cNvPr id="7" name="Slide Number Placeholder 5"/>
          <p:cNvSpPr txBox="1">
            <a:spLocks/>
          </p:cNvSpPr>
          <p:nvPr userDrawn="1"/>
        </p:nvSpPr>
        <p:spPr>
          <a:xfrm>
            <a:off x="6553200" y="640080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C1BB2921-0028-4417-95BF-BFFA5E1BD278}" type="slidenum">
              <a:rPr kumimoji="0" lang="ru-RU"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ru-R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ED7F0E-4C59-4059-8FC6-362F71BCCE81}" type="datetimeFigureOut">
              <a:rPr lang="ru-RU" smtClean="0"/>
              <a:pPr/>
              <a:t>20.09.2014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1BB2921-0028-4417-95BF-BFFA5E1BD27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5" name="Date Placeholder 4"/>
          <p:cNvSpPr>
            <a:spLocks noGrp="1"/>
          </p:cNvSpPr>
          <p:nvPr>
            <p:ph type="dt" sz="half" idx="10"/>
          </p:nvPr>
        </p:nvSpPr>
        <p:spPr/>
        <p:txBody>
          <a:bodyPr/>
          <a:lstStyle/>
          <a:p>
            <a:fld id="{F2ED7F0E-4C59-4059-8FC6-362F71BCCE81}" type="datetimeFigureOut">
              <a:rPr lang="ru-RU" smtClean="0"/>
              <a:pPr/>
              <a:t>20.09.2014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1BB2921-0028-4417-95BF-BFFA5E1BD27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ru-R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7" name="Date Placeholder 6"/>
          <p:cNvSpPr>
            <a:spLocks noGrp="1"/>
          </p:cNvSpPr>
          <p:nvPr>
            <p:ph type="dt" sz="half" idx="10"/>
          </p:nvPr>
        </p:nvSpPr>
        <p:spPr/>
        <p:txBody>
          <a:bodyPr/>
          <a:lstStyle/>
          <a:p>
            <a:fld id="{F2ED7F0E-4C59-4059-8FC6-362F71BCCE81}" type="datetimeFigureOut">
              <a:rPr lang="ru-RU" smtClean="0"/>
              <a:pPr/>
              <a:t>20.09.2014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C1BB2921-0028-4417-95BF-BFFA5E1BD27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Date Placeholder 2"/>
          <p:cNvSpPr>
            <a:spLocks noGrp="1"/>
          </p:cNvSpPr>
          <p:nvPr>
            <p:ph type="dt" sz="half" idx="10"/>
          </p:nvPr>
        </p:nvSpPr>
        <p:spPr/>
        <p:txBody>
          <a:bodyPr/>
          <a:lstStyle/>
          <a:p>
            <a:fld id="{F2ED7F0E-4C59-4059-8FC6-362F71BCCE81}" type="datetimeFigureOut">
              <a:rPr lang="ru-RU" smtClean="0"/>
              <a:pPr/>
              <a:t>20.09.2014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C1BB2921-0028-4417-95BF-BFFA5E1BD27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ED7F0E-4C59-4059-8FC6-362F71BCCE81}" type="datetimeFigureOut">
              <a:rPr lang="ru-RU" smtClean="0"/>
              <a:pPr/>
              <a:t>20.09.2014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C1BB2921-0028-4417-95BF-BFFA5E1BD27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ru-R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ED7F0E-4C59-4059-8FC6-362F71BCCE81}" type="datetimeFigureOut">
              <a:rPr lang="ru-RU" smtClean="0"/>
              <a:pPr/>
              <a:t>20.09.2014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1BB2921-0028-4417-95BF-BFFA5E1BD27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ru-R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ED7F0E-4C59-4059-8FC6-362F71BCCE81}" type="datetimeFigureOut">
              <a:rPr lang="ru-RU" smtClean="0"/>
              <a:pPr/>
              <a:t>20.09.2014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1BB2921-0028-4417-95BF-BFFA5E1BD27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p:txBody>
          <a:bodyPr/>
          <a:lstStyle/>
          <a:p>
            <a:fld id="{F2ED7F0E-4C59-4059-8FC6-362F71BCCE81}" type="datetimeFigureOut">
              <a:rPr lang="ru-RU" smtClean="0"/>
              <a:pPr/>
              <a:t>20.09.2014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1BB2921-0028-4417-95BF-BFFA5E1BD27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ru-R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p:txBody>
          <a:bodyPr/>
          <a:lstStyle/>
          <a:p>
            <a:fld id="{F2ED7F0E-4C59-4059-8FC6-362F71BCCE81}" type="datetimeFigureOut">
              <a:rPr lang="ru-RU" smtClean="0"/>
              <a:pPr/>
              <a:t>20.09.2014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1BB2921-0028-4417-95BF-BFFA5E1BD27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ru-RU"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ED7F0E-4C59-4059-8FC6-362F71BCCE81}" type="datetimeFigureOut">
              <a:rPr lang="ru-RU" smtClean="0"/>
              <a:pPr/>
              <a:t>20.09.2014</a:t>
            </a:fld>
            <a:endParaRPr lang="ru-R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BB2921-0028-4417-95BF-BFFA5E1BD27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tags" Target="../tags/tag7.xml"/><Relationship Id="rId13" Type="http://schemas.openxmlformats.org/officeDocument/2006/relationships/tags" Target="../tags/tag12.xml"/><Relationship Id="rId18" Type="http://schemas.openxmlformats.org/officeDocument/2006/relationships/tags" Target="../tags/tag17.xml"/><Relationship Id="rId26" Type="http://schemas.openxmlformats.org/officeDocument/2006/relationships/oleObject" Target="../embeddings/oleObject1.bin"/><Relationship Id="rId3" Type="http://schemas.openxmlformats.org/officeDocument/2006/relationships/tags" Target="../tags/tag2.xml"/><Relationship Id="rId21" Type="http://schemas.openxmlformats.org/officeDocument/2006/relationships/tags" Target="../tags/tag20.xml"/><Relationship Id="rId7" Type="http://schemas.openxmlformats.org/officeDocument/2006/relationships/tags" Target="../tags/tag6.xml"/><Relationship Id="rId12" Type="http://schemas.openxmlformats.org/officeDocument/2006/relationships/tags" Target="../tags/tag11.xml"/><Relationship Id="rId17" Type="http://schemas.openxmlformats.org/officeDocument/2006/relationships/tags" Target="../tags/tag16.xml"/><Relationship Id="rId25" Type="http://schemas.openxmlformats.org/officeDocument/2006/relationships/notesSlide" Target="../notesSlides/notesSlide3.xml"/><Relationship Id="rId2" Type="http://schemas.openxmlformats.org/officeDocument/2006/relationships/tags" Target="../tags/tag1.xml"/><Relationship Id="rId16" Type="http://schemas.openxmlformats.org/officeDocument/2006/relationships/tags" Target="../tags/tag15.xml"/><Relationship Id="rId20" Type="http://schemas.openxmlformats.org/officeDocument/2006/relationships/tags" Target="../tags/tag19.xml"/><Relationship Id="rId1" Type="http://schemas.openxmlformats.org/officeDocument/2006/relationships/vmlDrawing" Target="../drawings/vmlDrawing1.vml"/><Relationship Id="rId6" Type="http://schemas.openxmlformats.org/officeDocument/2006/relationships/tags" Target="../tags/tag5.xml"/><Relationship Id="rId11" Type="http://schemas.openxmlformats.org/officeDocument/2006/relationships/tags" Target="../tags/tag10.xml"/><Relationship Id="rId24" Type="http://schemas.openxmlformats.org/officeDocument/2006/relationships/slideLayout" Target="../slideLayouts/slideLayout2.xml"/><Relationship Id="rId5" Type="http://schemas.openxmlformats.org/officeDocument/2006/relationships/tags" Target="../tags/tag4.xml"/><Relationship Id="rId15" Type="http://schemas.openxmlformats.org/officeDocument/2006/relationships/tags" Target="../tags/tag14.xml"/><Relationship Id="rId23" Type="http://schemas.openxmlformats.org/officeDocument/2006/relationships/tags" Target="../tags/tag22.xml"/><Relationship Id="rId10" Type="http://schemas.openxmlformats.org/officeDocument/2006/relationships/tags" Target="../tags/tag9.xml"/><Relationship Id="rId19" Type="http://schemas.openxmlformats.org/officeDocument/2006/relationships/tags" Target="../tags/tag18.xml"/><Relationship Id="rId4" Type="http://schemas.openxmlformats.org/officeDocument/2006/relationships/tags" Target="../tags/tag3.xml"/><Relationship Id="rId9" Type="http://schemas.openxmlformats.org/officeDocument/2006/relationships/tags" Target="../tags/tag8.xml"/><Relationship Id="rId14" Type="http://schemas.openxmlformats.org/officeDocument/2006/relationships/tags" Target="../tags/tag13.xml"/><Relationship Id="rId22" Type="http://schemas.openxmlformats.org/officeDocument/2006/relationships/tags" Target="../tags/tag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wmf"/><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package" Target="../embeddings/Microsoft_Office_PowerPoint_Slide1.sldx"/></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8.gif"/><Relationship Id="rId5" Type="http://schemas.openxmlformats.org/officeDocument/2006/relationships/image" Target="../media/image17.gif"/><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upload.wikimedia.org/wikipedia/commons/8/88/Logistic-curve.svg" TargetMode="External"/><Relationship Id="rId5" Type="http://schemas.openxmlformats.org/officeDocument/2006/relationships/image" Target="../media/image21.png"/><Relationship Id="rId4" Type="http://schemas.openxmlformats.org/officeDocument/2006/relationships/hyperlink" Target="//upload.wikimedia.org/wikipedia/commons/6/64/Exponential.svg"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hyperlink" Target="http://www.flickr.com/photos/rustybrick/3237769561/" TargetMode="External"/><Relationship Id="rId4" Type="http://schemas.openxmlformats.org/officeDocument/2006/relationships/image" Target="../media/image35.jpeg"/></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52.png"/></Relationships>
</file>

<file path=ppt/slides/_rels/slide3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3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8"/>
          <p:cNvSpPr>
            <a:spLocks/>
          </p:cNvSpPr>
          <p:nvPr/>
        </p:nvSpPr>
        <p:spPr bwMode="auto">
          <a:xfrm>
            <a:off x="533400" y="1371600"/>
            <a:ext cx="7315200" cy="3209528"/>
          </a:xfrm>
          <a:custGeom>
            <a:avLst/>
            <a:gdLst>
              <a:gd name="T0" fmla="*/ 1882 w 2215"/>
              <a:gd name="T1" fmla="*/ 1201 h 1201"/>
              <a:gd name="T2" fmla="*/ 2215 w 2215"/>
              <a:gd name="T3" fmla="*/ 0 h 1201"/>
              <a:gd name="T4" fmla="*/ 0 w 2215"/>
              <a:gd name="T5" fmla="*/ 0 h 1201"/>
              <a:gd name="T6" fmla="*/ 0 w 2215"/>
              <a:gd name="T7" fmla="*/ 1201 h 1201"/>
              <a:gd name="T8" fmla="*/ 1882 w 2215"/>
              <a:gd name="T9" fmla="*/ 1201 h 1201"/>
            </a:gdLst>
            <a:ahLst/>
            <a:cxnLst>
              <a:cxn ang="0">
                <a:pos x="T0" y="T1"/>
              </a:cxn>
              <a:cxn ang="0">
                <a:pos x="T2" y="T3"/>
              </a:cxn>
              <a:cxn ang="0">
                <a:pos x="T4" y="T5"/>
              </a:cxn>
              <a:cxn ang="0">
                <a:pos x="T6" y="T7"/>
              </a:cxn>
              <a:cxn ang="0">
                <a:pos x="T8" y="T9"/>
              </a:cxn>
            </a:cxnLst>
            <a:rect l="0" t="0" r="r" b="b"/>
            <a:pathLst>
              <a:path w="2215" h="1201">
                <a:moveTo>
                  <a:pt x="1882" y="1201"/>
                </a:moveTo>
                <a:cubicBezTo>
                  <a:pt x="2117" y="629"/>
                  <a:pt x="2196" y="243"/>
                  <a:pt x="2215" y="0"/>
                </a:cubicBezTo>
                <a:cubicBezTo>
                  <a:pt x="0" y="0"/>
                  <a:pt x="0" y="0"/>
                  <a:pt x="0" y="0"/>
                </a:cubicBezTo>
                <a:cubicBezTo>
                  <a:pt x="0" y="1201"/>
                  <a:pt x="0" y="1201"/>
                  <a:pt x="0" y="1201"/>
                </a:cubicBezTo>
                <a:lnTo>
                  <a:pt x="1882" y="1201"/>
                </a:lnTo>
                <a:close/>
              </a:path>
            </a:pathLst>
          </a:custGeom>
          <a:blipFill dpi="0" rotWithShape="1">
            <a:blip r:embed="rId3" cstate="print">
              <a:extLst>
                <a:ext uri="{28A0092B-C50C-407E-A947-70E740481C1C}">
                  <a14:useLocalDpi xmlns:a14="http://schemas.microsoft.com/office/drawing/2010/main" xmlns="" val="0"/>
                </a:ext>
              </a:extLst>
            </a:blip>
            <a:srcRect/>
            <a:stretch>
              <a:fillRect/>
            </a:stretch>
          </a:blipFill>
          <a:ln>
            <a:noFill/>
          </a:ln>
        </p:spPr>
        <p:txBody>
          <a:bodyPr vert="horz" wrap="square" lIns="91440" tIns="45720" rIns="91440" bIns="45720" numCol="1" anchor="t" anchorCtr="0" compatLnSpc="1">
            <a:prstTxWarp prst="textNoShape">
              <a:avLst/>
            </a:prstTxWarp>
          </a:bodyPr>
          <a:lstStyle/>
          <a:p>
            <a:endParaRPr lang="zh-CN" altLang="en-US">
              <a:latin typeface="Calibri" pitchFamily="34" charset="0"/>
            </a:endParaRPr>
          </a:p>
        </p:txBody>
      </p:sp>
      <p:sp>
        <p:nvSpPr>
          <p:cNvPr id="5" name="Rectangle 2"/>
          <p:cNvSpPr txBox="1">
            <a:spLocks noChangeArrowheads="1"/>
          </p:cNvSpPr>
          <p:nvPr/>
        </p:nvSpPr>
        <p:spPr bwMode="auto">
          <a:xfrm>
            <a:off x="467545" y="4581128"/>
            <a:ext cx="7911784" cy="190817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2400" b="1" kern="0" dirty="0" smtClean="0">
                <a:solidFill>
                  <a:srgbClr val="990000"/>
                </a:solidFill>
                <a:latin typeface="Calibri" pitchFamily="34" charset="0"/>
                <a:ea typeface="+mj-ea"/>
                <a:cs typeface="+mj-cs"/>
              </a:rPr>
              <a:t>О тенденциях развития сети Интернет и конвергенции информационных и коммуникационных технологий</a:t>
            </a:r>
            <a:endParaRPr lang="zh-CN" altLang="en-US" sz="2400" b="1" kern="0" dirty="0">
              <a:solidFill>
                <a:srgbClr val="990000"/>
              </a:solidFill>
              <a:latin typeface="Calibri" pitchFamily="34" charset="0"/>
              <a:ea typeface="+mj-ea"/>
              <a:cs typeface="+mj-cs"/>
            </a:endParaRPr>
          </a:p>
        </p:txBody>
      </p:sp>
      <p:sp>
        <p:nvSpPr>
          <p:cNvPr id="6" name="TextBox 5"/>
          <p:cNvSpPr txBox="1"/>
          <p:nvPr/>
        </p:nvSpPr>
        <p:spPr>
          <a:xfrm>
            <a:off x="457200" y="5486400"/>
            <a:ext cx="4680519" cy="646331"/>
          </a:xfrm>
          <a:prstGeom prst="rect">
            <a:avLst/>
          </a:prstGeom>
          <a:noFill/>
        </p:spPr>
        <p:txBody>
          <a:bodyPr wrap="square" rtlCol="0">
            <a:spAutoFit/>
          </a:bodyPr>
          <a:lstStyle/>
          <a:p>
            <a:pPr algn="l"/>
            <a:r>
              <a:rPr lang="ru-RU" sz="1200" dirty="0" smtClean="0">
                <a:latin typeface="Calibri" pitchFamily="34" charset="0"/>
              </a:rPr>
              <a:t>Алексей Шалагинов</a:t>
            </a:r>
            <a:endParaRPr lang="en-US" sz="1200" dirty="0" smtClean="0">
              <a:latin typeface="Calibri" pitchFamily="34" charset="0"/>
            </a:endParaRPr>
          </a:p>
          <a:p>
            <a:pPr algn="l"/>
            <a:r>
              <a:rPr lang="ru-RU" sz="1200" dirty="0" smtClean="0">
                <a:latin typeface="Calibri" pitchFamily="34" charset="0"/>
              </a:rPr>
              <a:t>Директор по отраслевым решениям </a:t>
            </a:r>
          </a:p>
          <a:p>
            <a:pPr algn="l"/>
            <a:r>
              <a:rPr lang="ru-RU" sz="1200" dirty="0" smtClean="0">
                <a:latin typeface="Calibri" pitchFamily="34" charset="0"/>
              </a:rPr>
              <a:t>Российское представительство компании </a:t>
            </a:r>
            <a:r>
              <a:rPr lang="en-US" sz="1200" dirty="0" smtClean="0">
                <a:latin typeface="Calibri" pitchFamily="34" charset="0"/>
              </a:rPr>
              <a:t>Huawei</a:t>
            </a:r>
            <a:r>
              <a:rPr lang="ru-RU" sz="1200" dirty="0" smtClean="0">
                <a:latin typeface="Calibri" pitchFamily="34" charset="0"/>
              </a:rPr>
              <a:t> </a:t>
            </a:r>
            <a:r>
              <a:rPr lang="ru-RU" sz="1200" dirty="0" err="1" smtClean="0">
                <a:latin typeface="Calibri" pitchFamily="34" charset="0"/>
              </a:rPr>
              <a:t>Technologies</a:t>
            </a:r>
            <a:endParaRPr lang="en-US" sz="1200" dirty="0" smtClean="0">
              <a:latin typeface="Calibri" pitchFamily="34" charset="0"/>
            </a:endParaRPr>
          </a:p>
        </p:txBody>
      </p:sp>
      <p:sp>
        <p:nvSpPr>
          <p:cNvPr id="7" name="TextBox 6"/>
          <p:cNvSpPr txBox="1"/>
          <p:nvPr/>
        </p:nvSpPr>
        <p:spPr>
          <a:xfrm>
            <a:off x="457200" y="457200"/>
            <a:ext cx="8153400" cy="92333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kern="1200" dirty="0" smtClean="0">
                <a:solidFill>
                  <a:schemeClr val="tx1"/>
                </a:solidFill>
                <a:latin typeface="+mn-lt"/>
                <a:ea typeface="+mn-ea"/>
                <a:cs typeface="+mn-cs"/>
              </a:rPr>
              <a:t>XIV Международная научно-техническая конференция </a:t>
            </a:r>
          </a:p>
          <a:p>
            <a:pPr marL="0" marR="0" indent="0" algn="l" defTabSz="914400" rtl="0" eaLnBrk="1" fontAlgn="auto" latinLnBrk="0" hangingPunct="1">
              <a:lnSpc>
                <a:spcPct val="100000"/>
              </a:lnSpc>
              <a:spcBef>
                <a:spcPts val="0"/>
              </a:spcBef>
              <a:spcAft>
                <a:spcPts val="0"/>
              </a:spcAft>
              <a:buClrTx/>
              <a:buSzTx/>
              <a:buFontTx/>
              <a:buNone/>
              <a:tabLst/>
              <a:defRPr/>
            </a:pPr>
            <a:r>
              <a:rPr lang="ru-RU" sz="1800" b="1" kern="1200" dirty="0" smtClean="0">
                <a:solidFill>
                  <a:schemeClr val="tx1"/>
                </a:solidFill>
                <a:latin typeface="+mn-lt"/>
                <a:ea typeface="+mn-ea"/>
                <a:cs typeface="+mn-cs"/>
              </a:rPr>
              <a:t>«ПРОБЛЕМЫ ТЕХНИКИ И ТЕХНОЛОГИЙ ТЕЛЕКОММУНИКАЦИЙ»</a:t>
            </a:r>
            <a:endParaRPr lang="ru-RU" b="1" dirty="0"/>
          </a:p>
          <a:p>
            <a:pPr marL="0" marR="0" indent="0" algn="l" defTabSz="914400" rtl="0" eaLnBrk="1" fontAlgn="auto" latinLnBrk="0" hangingPunct="1">
              <a:lnSpc>
                <a:spcPct val="100000"/>
              </a:lnSpc>
              <a:spcBef>
                <a:spcPts val="0"/>
              </a:spcBef>
              <a:spcAft>
                <a:spcPts val="0"/>
              </a:spcAft>
              <a:buClrTx/>
              <a:buSzTx/>
              <a:buFontTx/>
              <a:buNone/>
              <a:tabLst/>
              <a:defRPr/>
            </a:pPr>
            <a:r>
              <a:rPr lang="ru-RU" sz="1800" b="1" kern="1200" dirty="0" smtClean="0">
                <a:solidFill>
                  <a:schemeClr val="tx1"/>
                </a:solidFill>
                <a:latin typeface="+mn-lt"/>
                <a:ea typeface="+mn-ea"/>
                <a:cs typeface="+mn-cs"/>
              </a:rPr>
              <a:t>Самара, 27-28 ноября 2013 г.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0"/>
            <a:ext cx="8763000" cy="1143000"/>
          </a:xfrm>
        </p:spPr>
        <p:txBody>
          <a:bodyPr>
            <a:normAutofit/>
          </a:bodyPr>
          <a:lstStyle/>
          <a:p>
            <a:pPr lvl="0" algn="l"/>
            <a:r>
              <a:rPr kumimoji="0" lang="ru-RU" sz="3200" b="1" i="0" u="none" strike="noStrike" kern="0" cap="none" spc="0" normalizeH="0" baseline="0" noProof="0" dirty="0" smtClean="0">
                <a:ln>
                  <a:noFill/>
                </a:ln>
                <a:solidFill>
                  <a:srgbClr val="990000"/>
                </a:solidFill>
                <a:effectLst/>
                <a:uLnTx/>
                <a:uFillTx/>
                <a:latin typeface="Calibri" pitchFamily="34" charset="0"/>
                <a:ea typeface="+mj-ea"/>
                <a:cs typeface="+mj-cs"/>
              </a:rPr>
              <a:t>Тенденции развития бизнеса операторов связи</a:t>
            </a:r>
            <a:endParaRPr lang="ru-RU" sz="3200" dirty="0"/>
          </a:p>
        </p:txBody>
      </p:sp>
      <p:pic>
        <p:nvPicPr>
          <p:cNvPr id="6" name="Picture 2" descr="D:\01_Enterprise\Conferences\2013\Самара Росляков\MWC.JPG"/>
          <p:cNvPicPr>
            <a:picLocks noChangeAspect="1" noChangeArrowheads="1"/>
          </p:cNvPicPr>
          <p:nvPr/>
        </p:nvPicPr>
        <p:blipFill>
          <a:blip r:embed="rId3" cstate="print"/>
          <a:srcRect/>
          <a:stretch>
            <a:fillRect/>
          </a:stretch>
        </p:blipFill>
        <p:spPr bwMode="auto">
          <a:xfrm>
            <a:off x="381000" y="1016732"/>
            <a:ext cx="5415136" cy="3990545"/>
          </a:xfrm>
          <a:prstGeom prst="rect">
            <a:avLst/>
          </a:prstGeom>
          <a:noFill/>
        </p:spPr>
      </p:pic>
      <p:sp>
        <p:nvSpPr>
          <p:cNvPr id="7" name="Title 1"/>
          <p:cNvSpPr txBox="1">
            <a:spLocks/>
          </p:cNvSpPr>
          <p:nvPr/>
        </p:nvSpPr>
        <p:spPr>
          <a:xfrm>
            <a:off x="539552" y="349982"/>
            <a:ext cx="8023225" cy="66675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0" cap="none" spc="0" normalizeH="0" baseline="0" noProof="0" dirty="0">
              <a:ln>
                <a:noFill/>
              </a:ln>
              <a:solidFill>
                <a:srgbClr val="990000"/>
              </a:solidFill>
              <a:effectLst/>
              <a:uLnTx/>
              <a:uFillTx/>
              <a:latin typeface="Calibri" pitchFamily="34" charset="0"/>
              <a:ea typeface="+mj-ea"/>
              <a:cs typeface="+mj-cs"/>
            </a:endParaRPr>
          </a:p>
        </p:txBody>
      </p:sp>
      <p:sp>
        <p:nvSpPr>
          <p:cNvPr id="8" name="TextBox 7"/>
          <p:cNvSpPr txBox="1"/>
          <p:nvPr/>
        </p:nvSpPr>
        <p:spPr>
          <a:xfrm>
            <a:off x="5486400" y="990600"/>
            <a:ext cx="3429000" cy="4124206"/>
          </a:xfrm>
          <a:prstGeom prst="rect">
            <a:avLst/>
          </a:prstGeom>
          <a:noFill/>
        </p:spPr>
        <p:txBody>
          <a:bodyPr wrap="square" rtlCol="0">
            <a:spAutoFit/>
          </a:bodyPr>
          <a:lstStyle/>
          <a:p>
            <a:pPr marL="227013" lvl="0" indent="-227013" algn="l">
              <a:buFont typeface="Arial" pitchFamily="34" charset="0"/>
              <a:buChar char="•"/>
            </a:pPr>
            <a:r>
              <a:rPr lang="ru-RU" dirty="0" smtClean="0">
                <a:latin typeface="Calibri" pitchFamily="34" charset="0"/>
              </a:rPr>
              <a:t>Доходы от традиционных услуг связи (речь + СМС) прекратили рост в 2011-2012 г и снижаются со скоростью </a:t>
            </a:r>
          </a:p>
          <a:p>
            <a:pPr marL="227013" lvl="0" indent="-227013" algn="l"/>
            <a:r>
              <a:rPr lang="ru-RU" dirty="0">
                <a:latin typeface="Calibri" pitchFamily="34" charset="0"/>
              </a:rPr>
              <a:t>	</a:t>
            </a:r>
            <a:r>
              <a:rPr lang="ru-RU" sz="2000" b="1" dirty="0">
                <a:solidFill>
                  <a:srgbClr val="FF0000"/>
                </a:solidFill>
                <a:latin typeface="Calibri" pitchFamily="34" charset="0"/>
              </a:rPr>
              <a:t>0,2 - 0,5% в год. </a:t>
            </a:r>
          </a:p>
          <a:p>
            <a:pPr marL="227013" lvl="0" indent="-227013" algn="l">
              <a:buFont typeface="Arial" pitchFamily="34" charset="0"/>
              <a:buChar char="•"/>
            </a:pPr>
            <a:r>
              <a:rPr lang="ru-RU" dirty="0" smtClean="0">
                <a:latin typeface="Calibri" pitchFamily="34" charset="0"/>
              </a:rPr>
              <a:t>Объем услуг передачи данных растет. </a:t>
            </a:r>
          </a:p>
          <a:p>
            <a:pPr marL="227013" lvl="0" indent="-227013" algn="l">
              <a:buFont typeface="Arial" pitchFamily="34" charset="0"/>
              <a:buChar char="•"/>
            </a:pPr>
            <a:r>
              <a:rPr lang="ru-RU" dirty="0" smtClean="0">
                <a:latin typeface="Calibri" pitchFamily="34" charset="0"/>
              </a:rPr>
              <a:t>Рост доходов от неречевых услуг будет преобладать в следующие 5-7 лет. </a:t>
            </a:r>
          </a:p>
          <a:p>
            <a:pPr marL="227013" lvl="0" indent="-227013" algn="l">
              <a:buFont typeface="Arial" pitchFamily="34" charset="0"/>
              <a:buChar char="•"/>
            </a:pPr>
            <a:r>
              <a:rPr lang="ru-RU" sz="2000" b="1" dirty="0" smtClean="0">
                <a:solidFill>
                  <a:srgbClr val="FF0000"/>
                </a:solidFill>
                <a:latin typeface="Calibri" pitchFamily="34" charset="0"/>
              </a:rPr>
              <a:t>Традиционные услуги (речь +СМС) больше не могут быть основой бизнеса операторов связи</a:t>
            </a:r>
          </a:p>
        </p:txBody>
      </p:sp>
      <p:sp>
        <p:nvSpPr>
          <p:cNvPr id="9" name="TextBox 8"/>
          <p:cNvSpPr txBox="1"/>
          <p:nvPr/>
        </p:nvSpPr>
        <p:spPr>
          <a:xfrm>
            <a:off x="457200" y="5181600"/>
            <a:ext cx="8534400" cy="1169551"/>
          </a:xfrm>
          <a:prstGeom prst="rect">
            <a:avLst/>
          </a:prstGeom>
          <a:noFill/>
        </p:spPr>
        <p:txBody>
          <a:bodyPr wrap="square" rtlCol="0">
            <a:spAutoFit/>
          </a:bodyPr>
          <a:lstStyle/>
          <a:p>
            <a:r>
              <a:rPr lang="ru-RU" sz="1400" dirty="0"/>
              <a:t>Мэтью </a:t>
            </a:r>
            <a:r>
              <a:rPr lang="ru-RU" sz="1400" dirty="0" err="1"/>
              <a:t>Хестер</a:t>
            </a:r>
            <a:r>
              <a:rPr lang="ru-RU" sz="1400" dirty="0"/>
              <a:t>, директор по потребительским исследованиям </a:t>
            </a:r>
            <a:r>
              <a:rPr lang="ru-RU" sz="1400" dirty="0" err="1"/>
              <a:t>телеком-группы</a:t>
            </a:r>
            <a:r>
              <a:rPr lang="ru-RU" sz="1400" dirty="0"/>
              <a:t> </a:t>
            </a:r>
            <a:r>
              <a:rPr lang="ru-RU" sz="1400" dirty="0" err="1"/>
              <a:t>Nielsen</a:t>
            </a:r>
            <a:r>
              <a:rPr lang="ru-RU" sz="1400" dirty="0"/>
              <a:t> в </a:t>
            </a:r>
            <a:r>
              <a:rPr lang="ru-RU" sz="1400" dirty="0" smtClean="0"/>
              <a:t>Европе: «В среднем, мобильным </a:t>
            </a:r>
            <a:r>
              <a:rPr lang="ru-RU" sz="1400" dirty="0"/>
              <a:t>телефоном сейчас пользуются </a:t>
            </a:r>
            <a:r>
              <a:rPr lang="ru-RU" sz="1400" b="1" dirty="0">
                <a:solidFill>
                  <a:srgbClr val="FF0000"/>
                </a:solidFill>
                <a:latin typeface="Calibri" pitchFamily="34" charset="0"/>
              </a:rPr>
              <a:t>83,5 минуты в день</a:t>
            </a:r>
            <a:r>
              <a:rPr lang="ru-RU" sz="1400" dirty="0"/>
              <a:t>, из которых </a:t>
            </a:r>
            <a:r>
              <a:rPr lang="ru-RU" sz="1400" b="1" dirty="0" smtClean="0">
                <a:solidFill>
                  <a:srgbClr val="FF0000"/>
                </a:solidFill>
                <a:latin typeface="Calibri" pitchFamily="34" charset="0"/>
              </a:rPr>
              <a:t>7 </a:t>
            </a:r>
            <a:r>
              <a:rPr lang="ru-RU" sz="1400" b="1" dirty="0">
                <a:solidFill>
                  <a:srgbClr val="FF0000"/>
                </a:solidFill>
                <a:latin typeface="Calibri" pitchFamily="34" charset="0"/>
              </a:rPr>
              <a:t>минут </a:t>
            </a:r>
            <a:r>
              <a:rPr lang="ru-RU" sz="1400" dirty="0"/>
              <a:t>отводится традиционной голосовой связи. </a:t>
            </a:r>
            <a:r>
              <a:rPr lang="ru-RU" sz="1400" dirty="0" smtClean="0"/>
              <a:t>При этом, использование </a:t>
            </a:r>
            <a:r>
              <a:rPr lang="ru-RU" sz="1400" dirty="0"/>
              <a:t>социальных сетей </a:t>
            </a:r>
            <a:r>
              <a:rPr lang="ru-RU" sz="1400" dirty="0" smtClean="0"/>
              <a:t>– </a:t>
            </a:r>
          </a:p>
          <a:p>
            <a:r>
              <a:rPr lang="ru-RU" sz="1400" b="1" dirty="0" smtClean="0">
                <a:solidFill>
                  <a:srgbClr val="FF0000"/>
                </a:solidFill>
                <a:latin typeface="Calibri" pitchFamily="34" charset="0"/>
              </a:rPr>
              <a:t>24,3 </a:t>
            </a:r>
            <a:r>
              <a:rPr lang="ru-RU" sz="1400" b="1" dirty="0">
                <a:solidFill>
                  <a:srgbClr val="FF0000"/>
                </a:solidFill>
                <a:latin typeface="Calibri" pitchFamily="34" charset="0"/>
              </a:rPr>
              <a:t>минуты (30%)</a:t>
            </a:r>
            <a:r>
              <a:rPr lang="ru-RU" sz="1400" dirty="0"/>
              <a:t> в день, а приложения постепенно вытесняют традиционный </a:t>
            </a:r>
            <a:r>
              <a:rPr lang="ru-RU" sz="1400" dirty="0" err="1"/>
              <a:t>браузинг</a:t>
            </a:r>
            <a:r>
              <a:rPr lang="ru-RU" sz="1400" dirty="0"/>
              <a:t> – </a:t>
            </a:r>
            <a:r>
              <a:rPr lang="ru-RU" sz="1400" b="1" dirty="0">
                <a:solidFill>
                  <a:srgbClr val="FF0000"/>
                </a:solidFill>
                <a:latin typeface="Calibri" pitchFamily="34" charset="0"/>
              </a:rPr>
              <a:t>73% против 11% </a:t>
            </a:r>
            <a:r>
              <a:rPr lang="ru-RU" sz="1400" dirty="0"/>
              <a:t>соответственно». </a:t>
            </a:r>
            <a:endParaRPr lang="ru-RU" sz="1400" dirty="0">
              <a:latin typeface="Calibri" pitchFamily="34" charset="0"/>
            </a:endParaRPr>
          </a:p>
        </p:txBody>
      </p:sp>
      <p:sp>
        <p:nvSpPr>
          <p:cNvPr id="10" name="TextBox 9"/>
          <p:cNvSpPr txBox="1"/>
          <p:nvPr/>
        </p:nvSpPr>
        <p:spPr>
          <a:xfrm>
            <a:off x="1828800" y="4800600"/>
            <a:ext cx="3708412" cy="261610"/>
          </a:xfrm>
          <a:prstGeom prst="rect">
            <a:avLst/>
          </a:prstGeom>
          <a:noFill/>
        </p:spPr>
        <p:txBody>
          <a:bodyPr wrap="square" rtlCol="0">
            <a:spAutoFit/>
          </a:bodyPr>
          <a:lstStyle/>
          <a:p>
            <a:pPr algn="l"/>
            <a:r>
              <a:rPr lang="ru-RU" sz="1100" dirty="0" smtClean="0"/>
              <a:t>Источник: аналитическая компания </a:t>
            </a:r>
            <a:r>
              <a:rPr lang="ru-RU" sz="1100" dirty="0" err="1" smtClean="0"/>
              <a:t>Thoughts</a:t>
            </a:r>
            <a:r>
              <a:rPr lang="ru-RU" sz="1100" dirty="0" smtClean="0"/>
              <a:t>, 2013 г. </a:t>
            </a:r>
            <a:endParaRPr lang="ru-RU" sz="1100" dirty="0"/>
          </a:p>
        </p:txBody>
      </p:sp>
      <p:sp>
        <p:nvSpPr>
          <p:cNvPr id="12" name="Down Arrow 11"/>
          <p:cNvSpPr/>
          <p:nvPr/>
        </p:nvSpPr>
        <p:spPr>
          <a:xfrm>
            <a:off x="5562600" y="2133600"/>
            <a:ext cx="2286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7467600" cy="1143000"/>
          </a:xfrm>
        </p:spPr>
        <p:txBody>
          <a:bodyPr>
            <a:normAutofit/>
          </a:bodyPr>
          <a:lstStyle/>
          <a:p>
            <a:r>
              <a:rPr lang="ru-RU" sz="3200" b="1" kern="0" dirty="0" smtClean="0">
                <a:solidFill>
                  <a:srgbClr val="990000"/>
                </a:solidFill>
                <a:latin typeface="Calibri" pitchFamily="34" charset="0"/>
              </a:rPr>
              <a:t>Изменение структуры доходов операторов связи</a:t>
            </a:r>
          </a:p>
        </p:txBody>
      </p:sp>
      <p:sp>
        <p:nvSpPr>
          <p:cNvPr id="5" name="TextBox 70"/>
          <p:cNvSpPr txBox="1">
            <a:spLocks noChangeArrowheads="1"/>
          </p:cNvSpPr>
          <p:nvPr>
            <p:custDataLst>
              <p:tags r:id="rId2"/>
            </p:custDataLst>
          </p:nvPr>
        </p:nvSpPr>
        <p:spPr bwMode="auto">
          <a:xfrm>
            <a:off x="3962400" y="6095999"/>
            <a:ext cx="4831759" cy="310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4512" tIns="47254" rIns="94512" bIns="47254">
            <a:spAutoFit/>
          </a:bodyPr>
          <a:lstStyle>
            <a:lvl1pPr eaLnBrk="0" hangingPunct="0">
              <a:buClr>
                <a:srgbClr val="CC9900"/>
              </a:buClr>
              <a:buFont typeface="Wingdings" pitchFamily="2" charset="2"/>
              <a:buChar char="n"/>
              <a:defRPr b="1">
                <a:solidFill>
                  <a:schemeClr val="tx1"/>
                </a:solidFill>
                <a:latin typeface="Arial" pitchFamily="34" charset="0"/>
                <a:ea typeface="宋体" pitchFamily="2" charset="-122"/>
              </a:defRPr>
            </a:lvl1pPr>
            <a:lvl2pPr marL="742950" indent="-285750" eaLnBrk="0" hangingPunct="0">
              <a:buClr>
                <a:srgbClr val="CC9900"/>
              </a:buClr>
              <a:buFont typeface="Wingdings" pitchFamily="2" charset="2"/>
              <a:buChar char="n"/>
              <a:defRPr b="1">
                <a:solidFill>
                  <a:schemeClr val="tx1"/>
                </a:solidFill>
                <a:latin typeface="Arial" pitchFamily="34" charset="0"/>
                <a:ea typeface="宋体" pitchFamily="2" charset="-122"/>
              </a:defRPr>
            </a:lvl2pPr>
            <a:lvl3pPr marL="1143000" indent="-228600" eaLnBrk="0" hangingPunct="0">
              <a:buClr>
                <a:srgbClr val="CC9900"/>
              </a:buClr>
              <a:buFont typeface="Wingdings" pitchFamily="2" charset="2"/>
              <a:buChar char="n"/>
              <a:defRPr b="1">
                <a:solidFill>
                  <a:schemeClr val="tx1"/>
                </a:solidFill>
                <a:latin typeface="Arial" pitchFamily="34" charset="0"/>
                <a:ea typeface="宋体" pitchFamily="2" charset="-122"/>
              </a:defRPr>
            </a:lvl3pPr>
            <a:lvl4pPr marL="1600200" indent="-228600" eaLnBrk="0" hangingPunct="0">
              <a:buClr>
                <a:srgbClr val="CC9900"/>
              </a:buClr>
              <a:buFont typeface="Wingdings" pitchFamily="2" charset="2"/>
              <a:buChar char="n"/>
              <a:defRPr b="1">
                <a:solidFill>
                  <a:schemeClr val="tx1"/>
                </a:solidFill>
                <a:latin typeface="Arial" pitchFamily="34" charset="0"/>
                <a:ea typeface="宋体" pitchFamily="2" charset="-122"/>
              </a:defRPr>
            </a:lvl4pPr>
            <a:lvl5pPr marL="2057400" indent="-228600" eaLnBrk="0" hangingPunct="0">
              <a:buClr>
                <a:srgbClr val="CC9900"/>
              </a:buClr>
              <a:buFont typeface="Wingdings" pitchFamily="2" charset="2"/>
              <a:buChar char="n"/>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buClr>
                <a:srgbClr val="CC9900"/>
              </a:buClr>
              <a:buFont typeface="Wingdings" pitchFamily="2" charset="2"/>
              <a:buChar char="n"/>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buClr>
                <a:srgbClr val="CC9900"/>
              </a:buClr>
              <a:buFont typeface="Wingdings" pitchFamily="2" charset="2"/>
              <a:buChar char="n"/>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buClr>
                <a:srgbClr val="CC9900"/>
              </a:buClr>
              <a:buFont typeface="Wingdings" pitchFamily="2" charset="2"/>
              <a:buChar char="n"/>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buClr>
                <a:srgbClr val="CC9900"/>
              </a:buClr>
              <a:buFont typeface="Wingdings" pitchFamily="2" charset="2"/>
              <a:buChar char="n"/>
              <a:defRPr b="1">
                <a:solidFill>
                  <a:schemeClr val="tx1"/>
                </a:solidFill>
                <a:latin typeface="Arial" pitchFamily="34" charset="0"/>
                <a:ea typeface="宋体" pitchFamily="2" charset="-122"/>
              </a:defRPr>
            </a:lvl9pPr>
          </a:lstStyle>
          <a:p>
            <a:pPr>
              <a:buFont typeface="Wingdings" pitchFamily="2" charset="2"/>
              <a:buNone/>
            </a:pPr>
            <a:r>
              <a:rPr lang="ru-RU" altLang="zh-CN" sz="1400" b="0" dirty="0" smtClean="0">
                <a:solidFill>
                  <a:srgbClr val="000000"/>
                </a:solidFill>
                <a:ea typeface="Arial Unicode MS" pitchFamily="34" charset="-122"/>
                <a:cs typeface="Arial" pitchFamily="34" charset="0"/>
              </a:rPr>
              <a:t>Источник</a:t>
            </a:r>
            <a:r>
              <a:rPr lang="en-US" altLang="zh-CN" sz="1400" b="0" dirty="0" smtClean="0">
                <a:solidFill>
                  <a:srgbClr val="000000"/>
                </a:solidFill>
                <a:ea typeface="Arial Unicode MS" pitchFamily="34" charset="-122"/>
                <a:cs typeface="Arial" pitchFamily="34" charset="0"/>
              </a:rPr>
              <a:t>: </a:t>
            </a:r>
            <a:r>
              <a:rPr lang="en-US" altLang="zh-CN" sz="1400" b="0" dirty="0">
                <a:solidFill>
                  <a:srgbClr val="000000"/>
                </a:solidFill>
                <a:ea typeface="Arial Unicode MS" pitchFamily="34" charset="-122"/>
                <a:cs typeface="Arial" pitchFamily="34" charset="0"/>
              </a:rPr>
              <a:t>Gartner and Ovum </a:t>
            </a:r>
            <a:r>
              <a:rPr lang="en-US" altLang="zh-CN" sz="1400" b="0" dirty="0" smtClean="0">
                <a:solidFill>
                  <a:srgbClr val="000000"/>
                </a:solidFill>
                <a:ea typeface="Arial Unicode MS" pitchFamily="34" charset="-122"/>
                <a:cs typeface="Arial" pitchFamily="34" charset="0"/>
              </a:rPr>
              <a:t>Analysis</a:t>
            </a:r>
            <a:endParaRPr lang="zh-CN" altLang="en-US" sz="1400" b="0" dirty="0">
              <a:solidFill>
                <a:srgbClr val="000000"/>
              </a:solidFill>
              <a:ea typeface="Arial Unicode MS" pitchFamily="34" charset="-122"/>
              <a:cs typeface="Arial" pitchFamily="34" charset="0"/>
            </a:endParaRPr>
          </a:p>
        </p:txBody>
      </p:sp>
      <p:sp>
        <p:nvSpPr>
          <p:cNvPr id="6" name="矩形 5"/>
          <p:cNvSpPr/>
          <p:nvPr>
            <p:custDataLst>
              <p:tags r:id="rId3"/>
            </p:custDataLst>
          </p:nvPr>
        </p:nvSpPr>
        <p:spPr bwMode="auto">
          <a:xfrm>
            <a:off x="2514600" y="1447800"/>
            <a:ext cx="4649429" cy="386499"/>
          </a:xfrm>
          <a:prstGeom prst="rect">
            <a:avLst/>
          </a:prstGeom>
          <a:noFill/>
          <a:ln w="9525" cap="flat" cmpd="sng" algn="ctr">
            <a:noFill/>
            <a:prstDash val="solid"/>
            <a:round/>
            <a:headEnd type="none" w="med" len="med"/>
            <a:tailEnd type="none" w="med" len="med"/>
          </a:ln>
          <a:effectLst/>
        </p:spPr>
        <p:txBody>
          <a:bodyPr lIns="121859" tIns="60930" rIns="121859" bIns="60930" anchor="ctr"/>
          <a:lstStyle/>
          <a:p>
            <a:pPr eaLnBrk="0" hangingPunct="0">
              <a:buClr>
                <a:srgbClr val="CC9900"/>
              </a:buClr>
              <a:buFont typeface="Wingdings" pitchFamily="2" charset="2"/>
              <a:buNone/>
              <a:defRPr/>
            </a:pPr>
            <a:r>
              <a:rPr lang="ru-RU" altLang="zh-CN" sz="1200" kern="0" dirty="0" smtClean="0">
                <a:latin typeface="Arial" pitchFamily="34" charset="0"/>
                <a:ea typeface="Arial Unicode MS" pitchFamily="34" charset="-122"/>
                <a:cs typeface="Arial" pitchFamily="34" charset="0"/>
              </a:rPr>
              <a:t>Доходы операторов в мире </a:t>
            </a:r>
            <a:r>
              <a:rPr lang="en-US" altLang="zh-CN" sz="1200" i="1" kern="0" dirty="0" smtClean="0">
                <a:latin typeface="Arial" pitchFamily="34" charset="0"/>
                <a:ea typeface="Arial Unicode MS" pitchFamily="34" charset="-122"/>
                <a:cs typeface="Arial" pitchFamily="34" charset="0"/>
              </a:rPr>
              <a:t>(</a:t>
            </a:r>
            <a:r>
              <a:rPr lang="ru-RU" altLang="zh-CN" sz="1200" i="1" kern="0" dirty="0" smtClean="0">
                <a:latin typeface="Arial" pitchFamily="34" charset="0"/>
                <a:ea typeface="Arial Unicode MS" pitchFamily="34" charset="-122"/>
                <a:cs typeface="Arial" pitchFamily="34" charset="0"/>
              </a:rPr>
              <a:t>трлн. долл. США</a:t>
            </a:r>
            <a:r>
              <a:rPr lang="en-US" altLang="zh-CN" sz="1200" i="1" kern="0" dirty="0" smtClean="0">
                <a:latin typeface="Arial" pitchFamily="34" charset="0"/>
                <a:ea typeface="Arial Unicode MS" pitchFamily="34" charset="-122"/>
                <a:cs typeface="Arial" pitchFamily="34" charset="0"/>
              </a:rPr>
              <a:t>)</a:t>
            </a:r>
            <a:endParaRPr lang="en-US" altLang="zh-CN" sz="1200" i="1" kern="0" dirty="0">
              <a:latin typeface="Arial" pitchFamily="34" charset="0"/>
              <a:ea typeface="Arial Unicode MS" pitchFamily="34" charset="-122"/>
              <a:cs typeface="Arial" pitchFamily="34" charset="0"/>
            </a:endParaRPr>
          </a:p>
        </p:txBody>
      </p:sp>
      <p:cxnSp>
        <p:nvCxnSpPr>
          <p:cNvPr id="7" name="直接连接符 90"/>
          <p:cNvCxnSpPr/>
          <p:nvPr>
            <p:custDataLst>
              <p:tags r:id="rId4"/>
            </p:custDataLst>
          </p:nvPr>
        </p:nvCxnSpPr>
        <p:spPr bwMode="auto">
          <a:xfrm>
            <a:off x="3549922" y="3688023"/>
            <a:ext cx="1085316" cy="743561"/>
          </a:xfrm>
          <a:prstGeom prst="line">
            <a:avLst/>
          </a:prstGeom>
          <a:ln w="3175">
            <a:solidFill>
              <a:schemeClr val="tx1"/>
            </a:solidFill>
            <a:prstDash val="lgDash"/>
            <a:headEnd type="none"/>
            <a:tailEnd type="none"/>
          </a:ln>
          <a:effectLst/>
        </p:spPr>
        <p:style>
          <a:lnRef idx="1">
            <a:schemeClr val="accent1"/>
          </a:lnRef>
          <a:fillRef idx="0">
            <a:schemeClr val="accent1"/>
          </a:fillRef>
          <a:effectRef idx="0">
            <a:schemeClr val="accent1"/>
          </a:effectRef>
          <a:fontRef idx="minor">
            <a:schemeClr val="tx1"/>
          </a:fontRef>
        </p:style>
      </p:cxnSp>
      <p:cxnSp>
        <p:nvCxnSpPr>
          <p:cNvPr id="8" name="直接连接符 93"/>
          <p:cNvCxnSpPr/>
          <p:nvPr>
            <p:custDataLst>
              <p:tags r:id="rId5"/>
            </p:custDataLst>
          </p:nvPr>
        </p:nvCxnSpPr>
        <p:spPr bwMode="auto">
          <a:xfrm flipV="1">
            <a:off x="3549922" y="2254783"/>
            <a:ext cx="1085316" cy="614246"/>
          </a:xfrm>
          <a:prstGeom prst="line">
            <a:avLst/>
          </a:prstGeom>
          <a:ln w="3175">
            <a:solidFill>
              <a:schemeClr val="tx1"/>
            </a:solidFill>
            <a:prstDash val="lgDash"/>
            <a:headEnd type="none"/>
            <a:tailEnd type="none"/>
          </a:ln>
          <a:effectLst/>
        </p:spPr>
        <p:style>
          <a:lnRef idx="1">
            <a:schemeClr val="accent1"/>
          </a:lnRef>
          <a:fillRef idx="0">
            <a:schemeClr val="accent1"/>
          </a:fillRef>
          <a:effectRef idx="0">
            <a:schemeClr val="accent1"/>
          </a:effectRef>
          <a:fontRef idx="minor">
            <a:schemeClr val="tx1"/>
          </a:fontRef>
        </p:style>
      </p:cxnSp>
      <p:cxnSp>
        <p:nvCxnSpPr>
          <p:cNvPr id="9" name="直接连接符 91"/>
          <p:cNvCxnSpPr/>
          <p:nvPr>
            <p:custDataLst>
              <p:tags r:id="rId6"/>
            </p:custDataLst>
          </p:nvPr>
        </p:nvCxnSpPr>
        <p:spPr bwMode="auto">
          <a:xfrm>
            <a:off x="3549922" y="3278525"/>
            <a:ext cx="1085316" cy="150867"/>
          </a:xfrm>
          <a:prstGeom prst="line">
            <a:avLst/>
          </a:prstGeom>
          <a:ln w="3175">
            <a:solidFill>
              <a:schemeClr val="tx1"/>
            </a:solidFill>
            <a:prstDash val="lgDash"/>
            <a:headEnd type="none"/>
            <a:tailEnd type="none"/>
          </a:ln>
          <a:effectLst/>
        </p:spPr>
        <p:style>
          <a:lnRef idx="1">
            <a:schemeClr val="accent1"/>
          </a:lnRef>
          <a:fillRef idx="0">
            <a:schemeClr val="accent1"/>
          </a:fillRef>
          <a:effectRef idx="0">
            <a:schemeClr val="accent1"/>
          </a:effectRef>
          <a:fontRef idx="minor">
            <a:schemeClr val="tx1"/>
          </a:fontRef>
        </p:style>
      </p:cxnSp>
      <p:cxnSp>
        <p:nvCxnSpPr>
          <p:cNvPr id="10" name="直接连接符 92"/>
          <p:cNvCxnSpPr/>
          <p:nvPr>
            <p:custDataLst>
              <p:tags r:id="rId7"/>
            </p:custDataLst>
          </p:nvPr>
        </p:nvCxnSpPr>
        <p:spPr bwMode="auto">
          <a:xfrm flipV="1">
            <a:off x="3549922" y="2922909"/>
            <a:ext cx="1085316" cy="86210"/>
          </a:xfrm>
          <a:prstGeom prst="line">
            <a:avLst/>
          </a:prstGeom>
          <a:ln w="3175">
            <a:solidFill>
              <a:schemeClr val="tx1"/>
            </a:solidFill>
            <a:prstDash val="lgDash"/>
            <a:headEnd type="none"/>
            <a:tailEnd type="none"/>
          </a:ln>
          <a:effectLst/>
        </p:spPr>
        <p:style>
          <a:lnRef idx="1">
            <a:schemeClr val="accent1"/>
          </a:lnRef>
          <a:fillRef idx="0">
            <a:schemeClr val="accent1"/>
          </a:fillRef>
          <a:effectRef idx="0">
            <a:schemeClr val="accent1"/>
          </a:effectRef>
          <a:fontRef idx="minor">
            <a:schemeClr val="tx1"/>
          </a:fontRef>
        </p:style>
      </p:cxnSp>
      <p:graphicFrame>
        <p:nvGraphicFramePr>
          <p:cNvPr id="11" name="对象 94"/>
          <p:cNvGraphicFramePr>
            <a:graphicFrameLocks noChangeAspect="1"/>
          </p:cNvGraphicFramePr>
          <p:nvPr/>
        </p:nvGraphicFramePr>
        <p:xfrm>
          <a:off x="1524000" y="2147019"/>
          <a:ext cx="5137120" cy="3567014"/>
        </p:xfrm>
        <a:graphic>
          <a:graphicData uri="http://schemas.openxmlformats.org/presentationml/2006/ole">
            <p:oleObj spid="_x0000_s54274" name="图表" r:id="rId26" imgW="4057667" imgH="3152790" progId="MSGraph.Chart.8">
              <p:embed followColorScheme="full"/>
            </p:oleObj>
          </a:graphicData>
        </a:graphic>
      </p:graphicFrame>
      <p:sp>
        <p:nvSpPr>
          <p:cNvPr id="12" name="矩形 119"/>
          <p:cNvSpPr/>
          <p:nvPr>
            <p:custDataLst>
              <p:tags r:id="rId8"/>
            </p:custDataLst>
          </p:nvPr>
        </p:nvSpPr>
        <p:spPr bwMode="auto">
          <a:xfrm>
            <a:off x="5053286" y="5721141"/>
            <a:ext cx="514520" cy="240669"/>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rtlCol="0" anchor="t" anchorCtr="0">
            <a:noAutofit/>
          </a:bodyPr>
          <a:lstStyle/>
          <a:p>
            <a:pPr algn="ctr"/>
            <a:fld id="{5308A98F-E0F2-4054-952E-9D253CDA7785}" type="datetime'''''''''''20''''''''''''1''''''''''''''''''''6'''">
              <a:rPr lang="en-US" altLang="zh-CN" sz="1400" smtClean="0">
                <a:solidFill>
                  <a:schemeClr val="tx1"/>
                </a:solidFill>
                <a:latin typeface="Arial"/>
                <a:ea typeface="宋体"/>
                <a:sym typeface="Arial"/>
              </a:rPr>
              <a:pPr algn="ctr"/>
              <a:t>2016</a:t>
            </a:fld>
            <a:endParaRPr lang="en-US" altLang="zh-CN" sz="1400" dirty="0" smtClean="0">
              <a:solidFill>
                <a:schemeClr val="tx1"/>
              </a:solidFill>
              <a:latin typeface="Arial"/>
              <a:ea typeface="宋体"/>
              <a:sym typeface="Arial"/>
            </a:endParaRPr>
          </a:p>
        </p:txBody>
      </p:sp>
      <p:sp>
        <p:nvSpPr>
          <p:cNvPr id="13" name="矩形 105"/>
          <p:cNvSpPr/>
          <p:nvPr>
            <p:custDataLst>
              <p:tags r:id="rId9"/>
            </p:custDataLst>
          </p:nvPr>
        </p:nvSpPr>
        <p:spPr bwMode="gray">
          <a:xfrm>
            <a:off x="5053286" y="2468511"/>
            <a:ext cx="514520" cy="240669"/>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vert="horz" wrap="none" lIns="25400" tIns="0" rIns="25400" bIns="0" rtlCol="0" anchor="ctr" anchorCtr="0">
            <a:noAutofit/>
          </a:bodyPr>
          <a:lstStyle/>
          <a:p>
            <a:pPr algn="ctr"/>
            <a:fld id="{96FA0971-4A45-4E58-A456-94510BE708C4}" type="datetime'''''''''''''''''''''''''''''''''''''2''''''''0%'''">
              <a:rPr lang="en-US" altLang="zh-CN" sz="1400" b="1" smtClean="0">
                <a:solidFill>
                  <a:schemeClr val="bg1"/>
                </a:solidFill>
                <a:latin typeface="Arial"/>
                <a:ea typeface="宋体"/>
                <a:sym typeface="Arial"/>
              </a:rPr>
              <a:pPr algn="ctr"/>
              <a:t>20%</a:t>
            </a:fld>
            <a:endParaRPr lang="en-US" altLang="zh-CN" sz="1400" b="1" dirty="0" smtClean="0">
              <a:solidFill>
                <a:schemeClr val="bg1"/>
              </a:solidFill>
              <a:latin typeface="Arial"/>
              <a:ea typeface="宋体"/>
              <a:sym typeface="Arial"/>
            </a:endParaRPr>
          </a:p>
        </p:txBody>
      </p:sp>
      <p:sp>
        <p:nvSpPr>
          <p:cNvPr id="14" name="矩形 120"/>
          <p:cNvSpPr/>
          <p:nvPr>
            <p:custDataLst>
              <p:tags r:id="rId10"/>
            </p:custDataLst>
          </p:nvPr>
        </p:nvSpPr>
        <p:spPr bwMode="auto">
          <a:xfrm>
            <a:off x="5257800" y="1905000"/>
            <a:ext cx="500451" cy="240669"/>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vert="horz" wrap="none" lIns="25400" tIns="0" rIns="25400" bIns="0" rtlCol="0" anchor="b" anchorCtr="0">
            <a:noAutofit/>
          </a:bodyPr>
          <a:lstStyle/>
          <a:p>
            <a:pPr algn="ctr"/>
            <a:r>
              <a:rPr lang="ru-RU" altLang="zh-CN" sz="1400" b="1" dirty="0" smtClean="0">
                <a:solidFill>
                  <a:schemeClr val="tx1"/>
                </a:solidFill>
                <a:latin typeface="Arial"/>
                <a:ea typeface="宋体"/>
                <a:sym typeface="Arial"/>
              </a:rPr>
              <a:t>2,45</a:t>
            </a:r>
            <a:endParaRPr lang="en-US" altLang="zh-CN" sz="1400" b="1" dirty="0" smtClean="0">
              <a:solidFill>
                <a:schemeClr val="tx1"/>
              </a:solidFill>
              <a:latin typeface="Arial"/>
              <a:ea typeface="宋体"/>
              <a:sym typeface="Arial"/>
            </a:endParaRPr>
          </a:p>
        </p:txBody>
      </p:sp>
      <p:sp>
        <p:nvSpPr>
          <p:cNvPr id="15" name="矩形 114"/>
          <p:cNvSpPr/>
          <p:nvPr>
            <p:custDataLst>
              <p:tags r:id="rId11"/>
            </p:custDataLst>
          </p:nvPr>
        </p:nvSpPr>
        <p:spPr bwMode="auto">
          <a:xfrm>
            <a:off x="2514600" y="2438400"/>
            <a:ext cx="609600" cy="228600"/>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vert="horz" wrap="none" lIns="25400" tIns="0" rIns="25400" bIns="0" rtlCol="0" anchor="b" anchorCtr="0">
            <a:noAutofit/>
          </a:bodyPr>
          <a:lstStyle/>
          <a:p>
            <a:pPr algn="ctr"/>
            <a:r>
              <a:rPr lang="ru-RU" altLang="zh-CN" sz="1400" b="1" dirty="0" smtClean="0">
                <a:solidFill>
                  <a:schemeClr val="tx1"/>
                </a:solidFill>
                <a:latin typeface="Arial"/>
                <a:ea typeface="宋体"/>
                <a:sym typeface="Arial"/>
              </a:rPr>
              <a:t>2,00</a:t>
            </a:r>
            <a:endParaRPr lang="en-US" altLang="zh-CN" sz="1400" b="1" dirty="0" smtClean="0">
              <a:solidFill>
                <a:schemeClr val="tx1"/>
              </a:solidFill>
              <a:latin typeface="Arial"/>
              <a:ea typeface="宋体"/>
              <a:sym typeface="Arial"/>
            </a:endParaRPr>
          </a:p>
        </p:txBody>
      </p:sp>
      <p:sp>
        <p:nvSpPr>
          <p:cNvPr id="16" name="矩形 115"/>
          <p:cNvSpPr/>
          <p:nvPr>
            <p:custDataLst>
              <p:tags r:id="rId12"/>
            </p:custDataLst>
          </p:nvPr>
        </p:nvSpPr>
        <p:spPr bwMode="auto">
          <a:xfrm>
            <a:off x="2611325" y="4526774"/>
            <a:ext cx="514520" cy="240669"/>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vert="horz" wrap="none" lIns="25400" tIns="0" rIns="25400" bIns="0" rtlCol="0" anchor="ctr" anchorCtr="0">
            <a:noAutofit/>
          </a:bodyPr>
          <a:lstStyle/>
          <a:p>
            <a:pPr algn="ctr"/>
            <a:fld id="{B927E264-3626-4B20-9A9A-A607F1DB35F5}" type="datetime'''''''''''''''''7''''''''''''''''0''''%'''''''''''''''''">
              <a:rPr lang="en-US" altLang="zh-CN" sz="1400" b="1" smtClean="0">
                <a:solidFill>
                  <a:schemeClr val="tx1"/>
                </a:solidFill>
                <a:latin typeface="Arial"/>
                <a:ea typeface="宋体"/>
                <a:sym typeface="Arial"/>
              </a:rPr>
              <a:pPr algn="ctr"/>
              <a:t>70%</a:t>
            </a:fld>
            <a:endParaRPr lang="en-US" altLang="zh-CN" sz="1400" b="1" dirty="0" smtClean="0">
              <a:solidFill>
                <a:schemeClr val="tx1"/>
              </a:solidFill>
              <a:latin typeface="Arial"/>
              <a:ea typeface="宋体"/>
              <a:sym typeface="Arial"/>
            </a:endParaRPr>
          </a:p>
        </p:txBody>
      </p:sp>
      <p:sp>
        <p:nvSpPr>
          <p:cNvPr id="17" name="矩形 121"/>
          <p:cNvSpPr/>
          <p:nvPr>
            <p:custDataLst>
              <p:tags r:id="rId13"/>
            </p:custDataLst>
          </p:nvPr>
        </p:nvSpPr>
        <p:spPr bwMode="auto">
          <a:xfrm>
            <a:off x="5053286" y="4898554"/>
            <a:ext cx="514520" cy="240669"/>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vert="horz" wrap="none" lIns="25400" tIns="0" rIns="25400" bIns="0" rtlCol="0" anchor="ctr" anchorCtr="0">
            <a:noAutofit/>
          </a:bodyPr>
          <a:lstStyle/>
          <a:p>
            <a:pPr algn="ctr"/>
            <a:fld id="{9EF13143-394B-492D-B2F1-3FB241D7CBB3}" type="datetime'''3''''''''''''''''5''%'''''">
              <a:rPr lang="en-US" altLang="zh-CN" sz="1400" b="1" smtClean="0">
                <a:solidFill>
                  <a:schemeClr val="tx1"/>
                </a:solidFill>
                <a:latin typeface="Arial"/>
                <a:ea typeface="宋体"/>
                <a:sym typeface="Arial"/>
              </a:rPr>
              <a:pPr algn="ctr"/>
              <a:t>35%</a:t>
            </a:fld>
            <a:endParaRPr lang="en-US" altLang="zh-CN" sz="1400" b="1" dirty="0" smtClean="0">
              <a:solidFill>
                <a:schemeClr val="tx1"/>
              </a:solidFill>
              <a:latin typeface="Arial"/>
              <a:ea typeface="宋体"/>
              <a:sym typeface="Arial"/>
            </a:endParaRPr>
          </a:p>
        </p:txBody>
      </p:sp>
      <p:sp>
        <p:nvSpPr>
          <p:cNvPr id="18" name="矩形 99"/>
          <p:cNvSpPr/>
          <p:nvPr>
            <p:custDataLst>
              <p:tags r:id="rId14"/>
            </p:custDataLst>
          </p:nvPr>
        </p:nvSpPr>
        <p:spPr bwMode="gray">
          <a:xfrm>
            <a:off x="5053286" y="3810153"/>
            <a:ext cx="514520" cy="240669"/>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vert="horz" wrap="none" lIns="25400" tIns="0" rIns="25400" bIns="0" rtlCol="0" anchor="ctr" anchorCtr="0">
            <a:noAutofit/>
          </a:bodyPr>
          <a:lstStyle/>
          <a:p>
            <a:pPr algn="ctr"/>
            <a:fld id="{0AE06064-BE6F-4D15-A209-9DFC27B46003}" type="datetime'''''''''''''''''''3''0''''''''''''''''%'''''''''''''''''''">
              <a:rPr lang="en-US" altLang="zh-CN" sz="1400" b="1" smtClean="0">
                <a:solidFill>
                  <a:schemeClr val="bg1"/>
                </a:solidFill>
                <a:latin typeface="Arial"/>
                <a:ea typeface="宋体"/>
                <a:sym typeface="Arial"/>
              </a:rPr>
              <a:pPr algn="ctr"/>
              <a:t>30%</a:t>
            </a:fld>
            <a:endParaRPr lang="en-US" altLang="zh-CN" sz="1400" b="1" dirty="0" smtClean="0">
              <a:solidFill>
                <a:schemeClr val="bg1"/>
              </a:solidFill>
              <a:latin typeface="Arial"/>
              <a:ea typeface="宋体"/>
              <a:sym typeface="Arial"/>
            </a:endParaRPr>
          </a:p>
        </p:txBody>
      </p:sp>
      <p:sp>
        <p:nvSpPr>
          <p:cNvPr id="19" name="矩形 101"/>
          <p:cNvSpPr/>
          <p:nvPr>
            <p:custDataLst>
              <p:tags r:id="rId15"/>
            </p:custDataLst>
          </p:nvPr>
        </p:nvSpPr>
        <p:spPr bwMode="auto">
          <a:xfrm>
            <a:off x="5053286" y="3055816"/>
            <a:ext cx="514520" cy="240669"/>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vert="horz" wrap="none" lIns="25400" tIns="0" rIns="25400" bIns="0" rtlCol="0" anchor="ctr" anchorCtr="0">
            <a:noAutofit/>
          </a:bodyPr>
          <a:lstStyle/>
          <a:p>
            <a:pPr algn="ctr"/>
            <a:fld id="{5EA44FE7-E35F-4C5B-AEE1-01BF70540E82}" type="datetime'''''''''1''''''''''''''''''''''''''''''''''5%'''''">
              <a:rPr lang="en-US" altLang="zh-CN" sz="1400" b="1" smtClean="0">
                <a:solidFill>
                  <a:schemeClr val="tx1"/>
                </a:solidFill>
                <a:latin typeface="Arial"/>
                <a:ea typeface="宋体"/>
                <a:sym typeface="Arial"/>
              </a:rPr>
              <a:pPr algn="ctr"/>
              <a:t>15%</a:t>
            </a:fld>
            <a:endParaRPr lang="en-US" altLang="zh-CN" sz="1400" b="1" dirty="0" smtClean="0">
              <a:solidFill>
                <a:schemeClr val="tx1"/>
              </a:solidFill>
              <a:latin typeface="Arial"/>
              <a:ea typeface="宋体"/>
              <a:sym typeface="Arial"/>
            </a:endParaRPr>
          </a:p>
        </p:txBody>
      </p:sp>
      <p:sp>
        <p:nvSpPr>
          <p:cNvPr id="20" name="矩形 113"/>
          <p:cNvSpPr/>
          <p:nvPr>
            <p:custDataLst>
              <p:tags r:id="rId16"/>
            </p:custDataLst>
          </p:nvPr>
        </p:nvSpPr>
        <p:spPr bwMode="auto">
          <a:xfrm>
            <a:off x="2611325" y="5721141"/>
            <a:ext cx="514520" cy="240669"/>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rtlCol="0" anchor="t" anchorCtr="0">
            <a:noAutofit/>
          </a:bodyPr>
          <a:lstStyle/>
          <a:p>
            <a:pPr algn="ctr"/>
            <a:fld id="{5C12D774-0D89-4891-9C34-ABB091B8B980}" type="datetime'''''2''''''''''0''''''''''''''''''1''''''''2'''''''">
              <a:rPr lang="en-US" altLang="zh-CN" sz="1400" smtClean="0">
                <a:solidFill>
                  <a:schemeClr val="tx1"/>
                </a:solidFill>
                <a:latin typeface="Arial"/>
                <a:ea typeface="宋体"/>
                <a:sym typeface="Arial"/>
              </a:rPr>
              <a:pPr algn="ctr"/>
              <a:t>2012</a:t>
            </a:fld>
            <a:endParaRPr lang="en-US" altLang="zh-CN" sz="1400" dirty="0" smtClean="0">
              <a:solidFill>
                <a:schemeClr val="tx1"/>
              </a:solidFill>
              <a:latin typeface="Arial"/>
              <a:ea typeface="宋体"/>
              <a:sym typeface="Arial"/>
            </a:endParaRPr>
          </a:p>
        </p:txBody>
      </p:sp>
      <p:sp>
        <p:nvSpPr>
          <p:cNvPr id="21" name="矩形 116"/>
          <p:cNvSpPr/>
          <p:nvPr>
            <p:custDataLst>
              <p:tags r:id="rId17"/>
            </p:custDataLst>
          </p:nvPr>
        </p:nvSpPr>
        <p:spPr bwMode="gray">
          <a:xfrm>
            <a:off x="2611325" y="3362940"/>
            <a:ext cx="514520" cy="240669"/>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vert="horz" wrap="none" lIns="25400" tIns="0" rIns="25400" bIns="0" rtlCol="0" anchor="ctr" anchorCtr="0">
            <a:noAutofit/>
          </a:bodyPr>
          <a:lstStyle/>
          <a:p>
            <a:pPr algn="ctr"/>
            <a:fld id="{F0970986-8B47-4EBA-8A22-85E2D9213F2B}" type="datetime'''''1''''''''''''''''''''''''''''''''''''5''''''%'">
              <a:rPr lang="en-US" altLang="zh-CN" sz="1400" b="1" smtClean="0">
                <a:solidFill>
                  <a:schemeClr val="bg1"/>
                </a:solidFill>
                <a:latin typeface="Arial"/>
                <a:ea typeface="宋体"/>
                <a:sym typeface="Arial"/>
              </a:rPr>
              <a:pPr algn="ctr"/>
              <a:t>15%</a:t>
            </a:fld>
            <a:endParaRPr lang="en-US" altLang="zh-CN" sz="1400" b="1" dirty="0" smtClean="0">
              <a:solidFill>
                <a:schemeClr val="bg1"/>
              </a:solidFill>
              <a:latin typeface="Arial"/>
              <a:ea typeface="宋体"/>
              <a:sym typeface="Arial"/>
            </a:endParaRPr>
          </a:p>
        </p:txBody>
      </p:sp>
      <p:sp>
        <p:nvSpPr>
          <p:cNvPr id="22" name="矩形 117"/>
          <p:cNvSpPr/>
          <p:nvPr>
            <p:custDataLst>
              <p:tags r:id="rId18"/>
            </p:custDataLst>
          </p:nvPr>
        </p:nvSpPr>
        <p:spPr bwMode="auto">
          <a:xfrm>
            <a:off x="2590800" y="3048001"/>
            <a:ext cx="514520" cy="240669"/>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vert="horz" wrap="none" lIns="25400" tIns="0" rIns="25400" bIns="0" rtlCol="0" anchor="ctr" anchorCtr="0">
            <a:noAutofit/>
          </a:bodyPr>
          <a:lstStyle/>
          <a:p>
            <a:pPr algn="ctr"/>
            <a:fld id="{C51036C2-886C-489F-9917-C674DD9230EB}" type="datetime'''''''''''''''''1''''''''''''''''''''0''''''%'''''''''''">
              <a:rPr lang="en-US" altLang="zh-CN" sz="1400" b="1" smtClean="0">
                <a:solidFill>
                  <a:schemeClr val="tx1"/>
                </a:solidFill>
                <a:latin typeface="Arial"/>
                <a:ea typeface="宋体"/>
                <a:sym typeface="Arial"/>
              </a:rPr>
              <a:pPr algn="ctr"/>
              <a:t>10%</a:t>
            </a:fld>
            <a:endParaRPr lang="en-US" altLang="zh-CN" sz="1400" b="1" dirty="0" smtClean="0">
              <a:solidFill>
                <a:schemeClr val="tx1"/>
              </a:solidFill>
              <a:latin typeface="Arial"/>
              <a:ea typeface="宋体"/>
              <a:sym typeface="Arial"/>
            </a:endParaRPr>
          </a:p>
        </p:txBody>
      </p:sp>
      <p:sp>
        <p:nvSpPr>
          <p:cNvPr id="23" name="矩形 118"/>
          <p:cNvSpPr/>
          <p:nvPr>
            <p:custDataLst>
              <p:tags r:id="rId19"/>
            </p:custDataLst>
          </p:nvPr>
        </p:nvSpPr>
        <p:spPr bwMode="gray">
          <a:xfrm>
            <a:off x="3013294" y="2818739"/>
            <a:ext cx="389910" cy="240669"/>
          </a:xfrm>
          <a:prstGeom prst="rect">
            <a:avLst/>
          </a:prstGeom>
          <a:solidFill>
            <a:srgbClr val="C30C3E"/>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vert="horz" wrap="none" lIns="25400" tIns="0" rIns="25400" bIns="0" rtlCol="0" anchor="ctr" anchorCtr="0">
            <a:noAutofit/>
          </a:bodyPr>
          <a:lstStyle/>
          <a:p>
            <a:pPr algn="ctr"/>
            <a:fld id="{3B438CC5-D26E-4BF2-A484-F2B59587F01F}" type="datetime'''''''''''''''''''5''''''''''''''''''''''%'''''''''">
              <a:rPr lang="en-US" altLang="zh-CN" sz="1400" b="1" smtClean="0">
                <a:solidFill>
                  <a:schemeClr val="bg1"/>
                </a:solidFill>
                <a:latin typeface="Arial"/>
                <a:ea typeface="宋体"/>
                <a:sym typeface="Arial"/>
              </a:rPr>
              <a:pPr algn="ctr"/>
              <a:t>5%</a:t>
            </a:fld>
            <a:endParaRPr lang="en-US" altLang="zh-CN" sz="1400" b="1" dirty="0" smtClean="0">
              <a:solidFill>
                <a:schemeClr val="bg1"/>
              </a:solidFill>
              <a:latin typeface="Arial"/>
              <a:ea typeface="宋体"/>
              <a:sym typeface="Arial"/>
            </a:endParaRPr>
          </a:p>
        </p:txBody>
      </p:sp>
      <p:sp>
        <p:nvSpPr>
          <p:cNvPr id="24" name="Rectangle 13"/>
          <p:cNvSpPr>
            <a:spLocks noChangeArrowheads="1"/>
          </p:cNvSpPr>
          <p:nvPr>
            <p:custDataLst>
              <p:tags r:id="rId20"/>
            </p:custDataLst>
          </p:nvPr>
        </p:nvSpPr>
        <p:spPr bwMode="auto">
          <a:xfrm>
            <a:off x="3661893" y="4590814"/>
            <a:ext cx="85206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defTabSz="796925" eaLnBrk="0" hangingPunct="0">
              <a:buClr>
                <a:srgbClr val="CC9900"/>
              </a:buClr>
              <a:buFont typeface="Wingdings" pitchFamily="2" charset="2"/>
              <a:buNone/>
            </a:pPr>
            <a:r>
              <a:rPr lang="ru-RU" altLang="zh-CN" sz="1200" dirty="0" smtClean="0">
                <a:solidFill>
                  <a:srgbClr val="C00000"/>
                </a:solidFill>
                <a:latin typeface="Arial" pitchFamily="34" charset="0"/>
                <a:ea typeface="Arial Unicode MS" pitchFamily="34" charset="-122"/>
                <a:cs typeface="Arial" pitchFamily="34" charset="0"/>
              </a:rPr>
              <a:t>Голос </a:t>
            </a:r>
            <a:r>
              <a:rPr lang="en-US" altLang="zh-CN" sz="1200" dirty="0" smtClean="0">
                <a:solidFill>
                  <a:srgbClr val="C00000"/>
                </a:solidFill>
                <a:latin typeface="Arial" pitchFamily="34" charset="0"/>
                <a:ea typeface="Arial Unicode MS" pitchFamily="34" charset="-122"/>
                <a:cs typeface="Arial" pitchFamily="34" charset="0"/>
              </a:rPr>
              <a:t>+ </a:t>
            </a:r>
            <a:r>
              <a:rPr lang="ru-RU" altLang="zh-CN" sz="1200" dirty="0" smtClean="0">
                <a:solidFill>
                  <a:srgbClr val="C00000"/>
                </a:solidFill>
                <a:latin typeface="Arial" pitchFamily="34" charset="0"/>
                <a:ea typeface="Arial Unicode MS" pitchFamily="34" charset="-122"/>
                <a:cs typeface="Arial" pitchFamily="34" charset="0"/>
              </a:rPr>
              <a:t>СМС</a:t>
            </a:r>
            <a:endParaRPr lang="en-US" altLang="zh-CN" sz="1200" dirty="0">
              <a:solidFill>
                <a:srgbClr val="C00000"/>
              </a:solidFill>
              <a:latin typeface="Arial" pitchFamily="34" charset="0"/>
              <a:ea typeface="Arial Unicode MS" pitchFamily="34" charset="-122"/>
              <a:cs typeface="Arial" pitchFamily="34" charset="0"/>
            </a:endParaRPr>
          </a:p>
        </p:txBody>
      </p:sp>
      <p:sp>
        <p:nvSpPr>
          <p:cNvPr id="25" name="Text Box 15"/>
          <p:cNvSpPr txBox="1">
            <a:spLocks noChangeArrowheads="1"/>
          </p:cNvSpPr>
          <p:nvPr>
            <p:custDataLst>
              <p:tags r:id="rId21"/>
            </p:custDataLst>
          </p:nvPr>
        </p:nvSpPr>
        <p:spPr bwMode="auto">
          <a:xfrm>
            <a:off x="3200400" y="2971800"/>
            <a:ext cx="167722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798513" eaLnBrk="0" hangingPunct="0">
              <a:buClr>
                <a:srgbClr val="CC9900"/>
              </a:buClr>
              <a:buFont typeface="Wingdings" pitchFamily="2" charset="2"/>
              <a:buChar char="n"/>
              <a:defRPr b="1">
                <a:solidFill>
                  <a:schemeClr val="tx1"/>
                </a:solidFill>
                <a:latin typeface="Arial" pitchFamily="34" charset="0"/>
                <a:ea typeface="宋体" pitchFamily="2" charset="-122"/>
              </a:defRPr>
            </a:lvl1pPr>
            <a:lvl2pPr marL="742950" indent="-285750" defTabSz="798513" eaLnBrk="0" hangingPunct="0">
              <a:buClr>
                <a:srgbClr val="CC9900"/>
              </a:buClr>
              <a:buFont typeface="Wingdings" pitchFamily="2" charset="2"/>
              <a:buChar char="n"/>
              <a:defRPr b="1">
                <a:solidFill>
                  <a:schemeClr val="tx1"/>
                </a:solidFill>
                <a:latin typeface="Arial" pitchFamily="34" charset="0"/>
                <a:ea typeface="宋体" pitchFamily="2" charset="-122"/>
              </a:defRPr>
            </a:lvl2pPr>
            <a:lvl3pPr marL="1143000" indent="-228600" defTabSz="798513" eaLnBrk="0" hangingPunct="0">
              <a:buClr>
                <a:srgbClr val="CC9900"/>
              </a:buClr>
              <a:buFont typeface="Wingdings" pitchFamily="2" charset="2"/>
              <a:buChar char="n"/>
              <a:defRPr b="1">
                <a:solidFill>
                  <a:schemeClr val="tx1"/>
                </a:solidFill>
                <a:latin typeface="Arial" pitchFamily="34" charset="0"/>
                <a:ea typeface="宋体" pitchFamily="2" charset="-122"/>
              </a:defRPr>
            </a:lvl3pPr>
            <a:lvl4pPr marL="1600200" indent="-228600" defTabSz="798513" eaLnBrk="0" hangingPunct="0">
              <a:buClr>
                <a:srgbClr val="CC9900"/>
              </a:buClr>
              <a:buFont typeface="Wingdings" pitchFamily="2" charset="2"/>
              <a:buChar char="n"/>
              <a:defRPr b="1">
                <a:solidFill>
                  <a:schemeClr val="tx1"/>
                </a:solidFill>
                <a:latin typeface="Arial" pitchFamily="34" charset="0"/>
                <a:ea typeface="宋体" pitchFamily="2" charset="-122"/>
              </a:defRPr>
            </a:lvl4pPr>
            <a:lvl5pPr marL="2057400" indent="-228600" defTabSz="798513" eaLnBrk="0" hangingPunct="0">
              <a:buClr>
                <a:srgbClr val="CC9900"/>
              </a:buClr>
              <a:buFont typeface="Wingdings" pitchFamily="2" charset="2"/>
              <a:buChar char="n"/>
              <a:defRPr b="1">
                <a:solidFill>
                  <a:schemeClr val="tx1"/>
                </a:solidFill>
                <a:latin typeface="Arial" pitchFamily="34" charset="0"/>
                <a:ea typeface="宋体" pitchFamily="2" charset="-122"/>
              </a:defRPr>
            </a:lvl5pPr>
            <a:lvl6pPr marL="2514600" indent="-228600" defTabSz="798513" eaLnBrk="0" fontAlgn="base" hangingPunct="0">
              <a:spcBef>
                <a:spcPct val="0"/>
              </a:spcBef>
              <a:spcAft>
                <a:spcPct val="0"/>
              </a:spcAft>
              <a:buClr>
                <a:srgbClr val="CC9900"/>
              </a:buClr>
              <a:buFont typeface="Wingdings" pitchFamily="2" charset="2"/>
              <a:buChar char="n"/>
              <a:defRPr b="1">
                <a:solidFill>
                  <a:schemeClr val="tx1"/>
                </a:solidFill>
                <a:latin typeface="Arial" pitchFamily="34" charset="0"/>
                <a:ea typeface="宋体" pitchFamily="2" charset="-122"/>
              </a:defRPr>
            </a:lvl6pPr>
            <a:lvl7pPr marL="2971800" indent="-228600" defTabSz="798513" eaLnBrk="0" fontAlgn="base" hangingPunct="0">
              <a:spcBef>
                <a:spcPct val="0"/>
              </a:spcBef>
              <a:spcAft>
                <a:spcPct val="0"/>
              </a:spcAft>
              <a:buClr>
                <a:srgbClr val="CC9900"/>
              </a:buClr>
              <a:buFont typeface="Wingdings" pitchFamily="2" charset="2"/>
              <a:buChar char="n"/>
              <a:defRPr b="1">
                <a:solidFill>
                  <a:schemeClr val="tx1"/>
                </a:solidFill>
                <a:latin typeface="Arial" pitchFamily="34" charset="0"/>
                <a:ea typeface="宋体" pitchFamily="2" charset="-122"/>
              </a:defRPr>
            </a:lvl7pPr>
            <a:lvl8pPr marL="3429000" indent="-228600" defTabSz="798513" eaLnBrk="0" fontAlgn="base" hangingPunct="0">
              <a:spcBef>
                <a:spcPct val="0"/>
              </a:spcBef>
              <a:spcAft>
                <a:spcPct val="0"/>
              </a:spcAft>
              <a:buClr>
                <a:srgbClr val="CC9900"/>
              </a:buClr>
              <a:buFont typeface="Wingdings" pitchFamily="2" charset="2"/>
              <a:buChar char="n"/>
              <a:defRPr b="1">
                <a:solidFill>
                  <a:schemeClr val="tx1"/>
                </a:solidFill>
                <a:latin typeface="Arial" pitchFamily="34" charset="0"/>
                <a:ea typeface="宋体" pitchFamily="2" charset="-122"/>
              </a:defRPr>
            </a:lvl8pPr>
            <a:lvl9pPr marL="3886200" indent="-228600" defTabSz="798513" eaLnBrk="0" fontAlgn="base" hangingPunct="0">
              <a:spcBef>
                <a:spcPct val="0"/>
              </a:spcBef>
              <a:spcAft>
                <a:spcPct val="0"/>
              </a:spcAft>
              <a:buClr>
                <a:srgbClr val="CC9900"/>
              </a:buClr>
              <a:buFont typeface="Wingdings" pitchFamily="2" charset="2"/>
              <a:buChar char="n"/>
              <a:defRPr b="1">
                <a:solidFill>
                  <a:schemeClr val="tx1"/>
                </a:solidFill>
                <a:latin typeface="Arial" pitchFamily="34" charset="0"/>
                <a:ea typeface="宋体" pitchFamily="2" charset="-122"/>
              </a:defRPr>
            </a:lvl9pPr>
          </a:lstStyle>
          <a:p>
            <a:pPr algn="ctr">
              <a:spcBef>
                <a:spcPct val="50000"/>
              </a:spcBef>
              <a:buFont typeface="Wingdings" pitchFamily="2" charset="2"/>
              <a:buNone/>
            </a:pPr>
            <a:r>
              <a:rPr lang="en-US" altLang="zh-CN" sz="1200" b="0" dirty="0" smtClean="0">
                <a:solidFill>
                  <a:srgbClr val="C00000"/>
                </a:solidFill>
                <a:ea typeface="Arial Unicode MS" pitchFamily="34" charset="-122"/>
                <a:cs typeface="Arial" pitchFamily="34" charset="0"/>
              </a:rPr>
              <a:t>FBB/</a:t>
            </a:r>
            <a:r>
              <a:rPr lang="ru-RU" altLang="zh-CN" sz="1200" b="0" dirty="0" smtClean="0">
                <a:solidFill>
                  <a:srgbClr val="C00000"/>
                </a:solidFill>
                <a:ea typeface="Arial Unicode MS" pitchFamily="34" charset="-122"/>
                <a:cs typeface="Arial" pitchFamily="34" charset="0"/>
              </a:rPr>
              <a:t> видео</a:t>
            </a:r>
            <a:endParaRPr lang="en-US" altLang="zh-CN" sz="1200" b="0" dirty="0">
              <a:solidFill>
                <a:srgbClr val="C00000"/>
              </a:solidFill>
              <a:ea typeface="Arial Unicode MS" pitchFamily="34" charset="-122"/>
              <a:cs typeface="Arial" pitchFamily="34" charset="0"/>
            </a:endParaRPr>
          </a:p>
        </p:txBody>
      </p:sp>
      <p:sp>
        <p:nvSpPr>
          <p:cNvPr id="26" name="Text Box 18"/>
          <p:cNvSpPr txBox="1">
            <a:spLocks noChangeArrowheads="1"/>
          </p:cNvSpPr>
          <p:nvPr>
            <p:custDataLst>
              <p:tags r:id="rId22"/>
            </p:custDataLst>
          </p:nvPr>
        </p:nvSpPr>
        <p:spPr bwMode="auto">
          <a:xfrm>
            <a:off x="3429000" y="3429000"/>
            <a:ext cx="1367479" cy="5355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798513" eaLnBrk="0" hangingPunct="0">
              <a:buClr>
                <a:srgbClr val="CC9900"/>
              </a:buClr>
              <a:buFont typeface="Wingdings" pitchFamily="2" charset="2"/>
              <a:buChar char="n"/>
              <a:defRPr b="1">
                <a:solidFill>
                  <a:schemeClr val="tx1"/>
                </a:solidFill>
                <a:latin typeface="Arial" pitchFamily="34" charset="0"/>
                <a:ea typeface="宋体" pitchFamily="2" charset="-122"/>
              </a:defRPr>
            </a:lvl1pPr>
            <a:lvl2pPr marL="742950" indent="-285750" defTabSz="798513" eaLnBrk="0" hangingPunct="0">
              <a:buClr>
                <a:srgbClr val="CC9900"/>
              </a:buClr>
              <a:buFont typeface="Wingdings" pitchFamily="2" charset="2"/>
              <a:buChar char="n"/>
              <a:defRPr b="1">
                <a:solidFill>
                  <a:schemeClr val="tx1"/>
                </a:solidFill>
                <a:latin typeface="Arial" pitchFamily="34" charset="0"/>
                <a:ea typeface="宋体" pitchFamily="2" charset="-122"/>
              </a:defRPr>
            </a:lvl2pPr>
            <a:lvl3pPr marL="1143000" indent="-228600" defTabSz="798513" eaLnBrk="0" hangingPunct="0">
              <a:buClr>
                <a:srgbClr val="CC9900"/>
              </a:buClr>
              <a:buFont typeface="Wingdings" pitchFamily="2" charset="2"/>
              <a:buChar char="n"/>
              <a:defRPr b="1">
                <a:solidFill>
                  <a:schemeClr val="tx1"/>
                </a:solidFill>
                <a:latin typeface="Arial" pitchFamily="34" charset="0"/>
                <a:ea typeface="宋体" pitchFamily="2" charset="-122"/>
              </a:defRPr>
            </a:lvl3pPr>
            <a:lvl4pPr marL="1600200" indent="-228600" defTabSz="798513" eaLnBrk="0" hangingPunct="0">
              <a:buClr>
                <a:srgbClr val="CC9900"/>
              </a:buClr>
              <a:buFont typeface="Wingdings" pitchFamily="2" charset="2"/>
              <a:buChar char="n"/>
              <a:defRPr b="1">
                <a:solidFill>
                  <a:schemeClr val="tx1"/>
                </a:solidFill>
                <a:latin typeface="Arial" pitchFamily="34" charset="0"/>
                <a:ea typeface="宋体" pitchFamily="2" charset="-122"/>
              </a:defRPr>
            </a:lvl4pPr>
            <a:lvl5pPr marL="2057400" indent="-228600" defTabSz="798513" eaLnBrk="0" hangingPunct="0">
              <a:buClr>
                <a:srgbClr val="CC9900"/>
              </a:buClr>
              <a:buFont typeface="Wingdings" pitchFamily="2" charset="2"/>
              <a:buChar char="n"/>
              <a:defRPr b="1">
                <a:solidFill>
                  <a:schemeClr val="tx1"/>
                </a:solidFill>
                <a:latin typeface="Arial" pitchFamily="34" charset="0"/>
                <a:ea typeface="宋体" pitchFamily="2" charset="-122"/>
              </a:defRPr>
            </a:lvl5pPr>
            <a:lvl6pPr marL="2514600" indent="-228600" defTabSz="798513" eaLnBrk="0" fontAlgn="base" hangingPunct="0">
              <a:spcBef>
                <a:spcPct val="0"/>
              </a:spcBef>
              <a:spcAft>
                <a:spcPct val="0"/>
              </a:spcAft>
              <a:buClr>
                <a:srgbClr val="CC9900"/>
              </a:buClr>
              <a:buFont typeface="Wingdings" pitchFamily="2" charset="2"/>
              <a:buChar char="n"/>
              <a:defRPr b="1">
                <a:solidFill>
                  <a:schemeClr val="tx1"/>
                </a:solidFill>
                <a:latin typeface="Arial" pitchFamily="34" charset="0"/>
                <a:ea typeface="宋体" pitchFamily="2" charset="-122"/>
              </a:defRPr>
            </a:lvl6pPr>
            <a:lvl7pPr marL="2971800" indent="-228600" defTabSz="798513" eaLnBrk="0" fontAlgn="base" hangingPunct="0">
              <a:spcBef>
                <a:spcPct val="0"/>
              </a:spcBef>
              <a:spcAft>
                <a:spcPct val="0"/>
              </a:spcAft>
              <a:buClr>
                <a:srgbClr val="CC9900"/>
              </a:buClr>
              <a:buFont typeface="Wingdings" pitchFamily="2" charset="2"/>
              <a:buChar char="n"/>
              <a:defRPr b="1">
                <a:solidFill>
                  <a:schemeClr val="tx1"/>
                </a:solidFill>
                <a:latin typeface="Arial" pitchFamily="34" charset="0"/>
                <a:ea typeface="宋体" pitchFamily="2" charset="-122"/>
              </a:defRPr>
            </a:lvl7pPr>
            <a:lvl8pPr marL="3429000" indent="-228600" defTabSz="798513" eaLnBrk="0" fontAlgn="base" hangingPunct="0">
              <a:spcBef>
                <a:spcPct val="0"/>
              </a:spcBef>
              <a:spcAft>
                <a:spcPct val="0"/>
              </a:spcAft>
              <a:buClr>
                <a:srgbClr val="CC9900"/>
              </a:buClr>
              <a:buFont typeface="Wingdings" pitchFamily="2" charset="2"/>
              <a:buChar char="n"/>
              <a:defRPr b="1">
                <a:solidFill>
                  <a:schemeClr val="tx1"/>
                </a:solidFill>
                <a:latin typeface="Arial" pitchFamily="34" charset="0"/>
                <a:ea typeface="宋体" pitchFamily="2" charset="-122"/>
              </a:defRPr>
            </a:lvl8pPr>
            <a:lvl9pPr marL="3886200" indent="-228600" defTabSz="798513" eaLnBrk="0" fontAlgn="base" hangingPunct="0">
              <a:spcBef>
                <a:spcPct val="0"/>
              </a:spcBef>
              <a:spcAft>
                <a:spcPct val="0"/>
              </a:spcAft>
              <a:buClr>
                <a:srgbClr val="CC9900"/>
              </a:buClr>
              <a:buFont typeface="Wingdings" pitchFamily="2" charset="2"/>
              <a:buChar char="n"/>
              <a:defRPr b="1">
                <a:solidFill>
                  <a:schemeClr val="tx1"/>
                </a:solidFill>
                <a:latin typeface="Arial" pitchFamily="34" charset="0"/>
                <a:ea typeface="宋体" pitchFamily="2" charset="-122"/>
              </a:defRPr>
            </a:lvl9pPr>
          </a:lstStyle>
          <a:p>
            <a:pPr algn="ctr">
              <a:lnSpc>
                <a:spcPct val="80000"/>
              </a:lnSpc>
              <a:buFont typeface="Wingdings" pitchFamily="2" charset="2"/>
              <a:buNone/>
            </a:pPr>
            <a:r>
              <a:rPr lang="en-US" altLang="zh-CN" sz="1200" b="0" dirty="0" smtClean="0">
                <a:solidFill>
                  <a:srgbClr val="C00000"/>
                </a:solidFill>
                <a:ea typeface="Arial Unicode MS" pitchFamily="34" charset="-122"/>
                <a:cs typeface="Arial" pitchFamily="34" charset="0"/>
              </a:rPr>
              <a:t>LTE/</a:t>
            </a:r>
            <a:r>
              <a:rPr lang="ru-RU" altLang="zh-CN" sz="1200" b="0" dirty="0" smtClean="0">
                <a:solidFill>
                  <a:srgbClr val="C00000"/>
                </a:solidFill>
                <a:ea typeface="Arial Unicode MS" pitchFamily="34" charset="-122"/>
                <a:cs typeface="Arial" pitchFamily="34" charset="0"/>
              </a:rPr>
              <a:t> Мобильный Интернет</a:t>
            </a:r>
            <a:endParaRPr lang="en-US" altLang="zh-CN" sz="1200" b="0" dirty="0">
              <a:solidFill>
                <a:srgbClr val="C00000"/>
              </a:solidFill>
              <a:ea typeface="Arial Unicode MS" pitchFamily="34" charset="-122"/>
              <a:cs typeface="Arial" pitchFamily="34" charset="0"/>
            </a:endParaRPr>
          </a:p>
        </p:txBody>
      </p:sp>
      <p:sp>
        <p:nvSpPr>
          <p:cNvPr id="27" name="Text Box 63"/>
          <p:cNvSpPr txBox="1">
            <a:spLocks noChangeArrowheads="1"/>
          </p:cNvSpPr>
          <p:nvPr>
            <p:custDataLst>
              <p:tags r:id="rId23"/>
            </p:custDataLst>
          </p:nvPr>
        </p:nvSpPr>
        <p:spPr bwMode="auto">
          <a:xfrm>
            <a:off x="3200400" y="2590800"/>
            <a:ext cx="1472473"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798513" eaLnBrk="0" hangingPunct="0">
              <a:buClr>
                <a:srgbClr val="CC9900"/>
              </a:buClr>
              <a:buFont typeface="Wingdings" pitchFamily="2" charset="2"/>
              <a:buChar char="n"/>
              <a:defRPr b="1">
                <a:solidFill>
                  <a:schemeClr val="tx1"/>
                </a:solidFill>
                <a:latin typeface="Arial" pitchFamily="34" charset="0"/>
                <a:ea typeface="宋体" pitchFamily="2" charset="-122"/>
              </a:defRPr>
            </a:lvl1pPr>
            <a:lvl2pPr marL="742950" indent="-285750" defTabSz="798513" eaLnBrk="0" hangingPunct="0">
              <a:buClr>
                <a:srgbClr val="CC9900"/>
              </a:buClr>
              <a:buFont typeface="Wingdings" pitchFamily="2" charset="2"/>
              <a:buChar char="n"/>
              <a:defRPr b="1">
                <a:solidFill>
                  <a:schemeClr val="tx1"/>
                </a:solidFill>
                <a:latin typeface="Arial" pitchFamily="34" charset="0"/>
                <a:ea typeface="宋体" pitchFamily="2" charset="-122"/>
              </a:defRPr>
            </a:lvl2pPr>
            <a:lvl3pPr marL="1143000" indent="-228600" defTabSz="798513" eaLnBrk="0" hangingPunct="0">
              <a:buClr>
                <a:srgbClr val="CC9900"/>
              </a:buClr>
              <a:buFont typeface="Wingdings" pitchFamily="2" charset="2"/>
              <a:buChar char="n"/>
              <a:defRPr b="1">
                <a:solidFill>
                  <a:schemeClr val="tx1"/>
                </a:solidFill>
                <a:latin typeface="Arial" pitchFamily="34" charset="0"/>
                <a:ea typeface="宋体" pitchFamily="2" charset="-122"/>
              </a:defRPr>
            </a:lvl3pPr>
            <a:lvl4pPr marL="1600200" indent="-228600" defTabSz="798513" eaLnBrk="0" hangingPunct="0">
              <a:buClr>
                <a:srgbClr val="CC9900"/>
              </a:buClr>
              <a:buFont typeface="Wingdings" pitchFamily="2" charset="2"/>
              <a:buChar char="n"/>
              <a:defRPr b="1">
                <a:solidFill>
                  <a:schemeClr val="tx1"/>
                </a:solidFill>
                <a:latin typeface="Arial" pitchFamily="34" charset="0"/>
                <a:ea typeface="宋体" pitchFamily="2" charset="-122"/>
              </a:defRPr>
            </a:lvl4pPr>
            <a:lvl5pPr marL="2057400" indent="-228600" defTabSz="798513" eaLnBrk="0" hangingPunct="0">
              <a:buClr>
                <a:srgbClr val="CC9900"/>
              </a:buClr>
              <a:buFont typeface="Wingdings" pitchFamily="2" charset="2"/>
              <a:buChar char="n"/>
              <a:defRPr b="1">
                <a:solidFill>
                  <a:schemeClr val="tx1"/>
                </a:solidFill>
                <a:latin typeface="Arial" pitchFamily="34" charset="0"/>
                <a:ea typeface="宋体" pitchFamily="2" charset="-122"/>
              </a:defRPr>
            </a:lvl5pPr>
            <a:lvl6pPr marL="2514600" indent="-228600" defTabSz="798513" eaLnBrk="0" fontAlgn="base" hangingPunct="0">
              <a:spcBef>
                <a:spcPct val="0"/>
              </a:spcBef>
              <a:spcAft>
                <a:spcPct val="0"/>
              </a:spcAft>
              <a:buClr>
                <a:srgbClr val="CC9900"/>
              </a:buClr>
              <a:buFont typeface="Wingdings" pitchFamily="2" charset="2"/>
              <a:buChar char="n"/>
              <a:defRPr b="1">
                <a:solidFill>
                  <a:schemeClr val="tx1"/>
                </a:solidFill>
                <a:latin typeface="Arial" pitchFamily="34" charset="0"/>
                <a:ea typeface="宋体" pitchFamily="2" charset="-122"/>
              </a:defRPr>
            </a:lvl6pPr>
            <a:lvl7pPr marL="2971800" indent="-228600" defTabSz="798513" eaLnBrk="0" fontAlgn="base" hangingPunct="0">
              <a:spcBef>
                <a:spcPct val="0"/>
              </a:spcBef>
              <a:spcAft>
                <a:spcPct val="0"/>
              </a:spcAft>
              <a:buClr>
                <a:srgbClr val="CC9900"/>
              </a:buClr>
              <a:buFont typeface="Wingdings" pitchFamily="2" charset="2"/>
              <a:buChar char="n"/>
              <a:defRPr b="1">
                <a:solidFill>
                  <a:schemeClr val="tx1"/>
                </a:solidFill>
                <a:latin typeface="Arial" pitchFamily="34" charset="0"/>
                <a:ea typeface="宋体" pitchFamily="2" charset="-122"/>
              </a:defRPr>
            </a:lvl7pPr>
            <a:lvl8pPr marL="3429000" indent="-228600" defTabSz="798513" eaLnBrk="0" fontAlgn="base" hangingPunct="0">
              <a:spcBef>
                <a:spcPct val="0"/>
              </a:spcBef>
              <a:spcAft>
                <a:spcPct val="0"/>
              </a:spcAft>
              <a:buClr>
                <a:srgbClr val="CC9900"/>
              </a:buClr>
              <a:buFont typeface="Wingdings" pitchFamily="2" charset="2"/>
              <a:buChar char="n"/>
              <a:defRPr b="1">
                <a:solidFill>
                  <a:schemeClr val="tx1"/>
                </a:solidFill>
                <a:latin typeface="Arial" pitchFamily="34" charset="0"/>
                <a:ea typeface="宋体" pitchFamily="2" charset="-122"/>
              </a:defRPr>
            </a:lvl8pPr>
            <a:lvl9pPr marL="3886200" indent="-228600" defTabSz="798513" eaLnBrk="0" fontAlgn="base" hangingPunct="0">
              <a:spcBef>
                <a:spcPct val="0"/>
              </a:spcBef>
              <a:spcAft>
                <a:spcPct val="0"/>
              </a:spcAft>
              <a:buClr>
                <a:srgbClr val="CC9900"/>
              </a:buClr>
              <a:buFont typeface="Wingdings" pitchFamily="2" charset="2"/>
              <a:buChar char="n"/>
              <a:defRPr b="1">
                <a:solidFill>
                  <a:schemeClr val="tx1"/>
                </a:solidFill>
                <a:latin typeface="Arial" pitchFamily="34" charset="0"/>
                <a:ea typeface="宋体" pitchFamily="2" charset="-122"/>
              </a:defRPr>
            </a:lvl9pPr>
          </a:lstStyle>
          <a:p>
            <a:pPr algn="r">
              <a:buFont typeface="Wingdings" pitchFamily="2" charset="2"/>
              <a:buNone/>
            </a:pPr>
            <a:r>
              <a:rPr lang="ru-RU" altLang="zh-CN" sz="1000" b="0" dirty="0" smtClean="0">
                <a:solidFill>
                  <a:srgbClr val="C00000"/>
                </a:solidFill>
                <a:ea typeface="Arial Unicode MS" pitchFamily="34" charset="-122"/>
                <a:cs typeface="Arial" pitchFamily="34" charset="0"/>
              </a:rPr>
              <a:t>Облачные сервисы</a:t>
            </a:r>
            <a:endParaRPr lang="en-US" altLang="zh-CN" sz="1000" b="0" dirty="0">
              <a:solidFill>
                <a:srgbClr val="C00000"/>
              </a:solidFill>
              <a:ea typeface="Arial Unicode MS" pitchFamily="34" charset="-122"/>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rmAutofit/>
          </a:bodyPr>
          <a:lstStyle/>
          <a:p>
            <a:pPr algn="l"/>
            <a:r>
              <a:rPr lang="ru-RU" sz="3200" b="1" kern="0" dirty="0">
                <a:solidFill>
                  <a:srgbClr val="990000"/>
                </a:solidFill>
                <a:latin typeface="Calibri" pitchFamily="34" charset="0"/>
              </a:rPr>
              <a:t>ИКТ – новое поле битвы за абонента</a:t>
            </a:r>
          </a:p>
        </p:txBody>
      </p:sp>
      <p:grpSp>
        <p:nvGrpSpPr>
          <p:cNvPr id="5" name="Group 4"/>
          <p:cNvGrpSpPr/>
          <p:nvPr/>
        </p:nvGrpSpPr>
        <p:grpSpPr>
          <a:xfrm>
            <a:off x="789039" y="1143001"/>
            <a:ext cx="7499555" cy="3962400"/>
            <a:chOff x="611560" y="476672"/>
            <a:chExt cx="8136904" cy="6120680"/>
          </a:xfrm>
          <a:solidFill>
            <a:schemeClr val="accent1">
              <a:lumMod val="40000"/>
              <a:lumOff val="60000"/>
            </a:schemeClr>
          </a:solidFill>
        </p:grpSpPr>
        <p:sp>
          <p:nvSpPr>
            <p:cNvPr id="44" name="Right Arrow 43"/>
            <p:cNvSpPr/>
            <p:nvPr/>
          </p:nvSpPr>
          <p:spPr>
            <a:xfrm>
              <a:off x="899592" y="476672"/>
              <a:ext cx="7848872" cy="6120680"/>
            </a:xfrm>
            <a:prstGeom prst="rightArrow">
              <a:avLst>
                <a:gd name="adj1" fmla="val 87867"/>
                <a:gd name="adj2" fmla="val 1775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ru-RU" dirty="0"/>
            </a:p>
          </p:txBody>
        </p:sp>
        <p:sp>
          <p:nvSpPr>
            <p:cNvPr id="45" name="Flowchart: Process 44"/>
            <p:cNvSpPr/>
            <p:nvPr/>
          </p:nvSpPr>
          <p:spPr>
            <a:xfrm>
              <a:off x="611560" y="2708920"/>
              <a:ext cx="5544616" cy="3600400"/>
            </a:xfrm>
            <a:prstGeom prst="flowChartProces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ru-RU"/>
            </a:p>
          </p:txBody>
        </p:sp>
        <p:sp>
          <p:nvSpPr>
            <p:cNvPr id="46" name="Flowchart: Punched Tape 45"/>
            <p:cNvSpPr/>
            <p:nvPr/>
          </p:nvSpPr>
          <p:spPr>
            <a:xfrm>
              <a:off x="1835696" y="2708920"/>
              <a:ext cx="4392488" cy="2016224"/>
            </a:xfrm>
            <a:prstGeom prst="flowChartPunchedTa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ru-RU"/>
            </a:p>
          </p:txBody>
        </p:sp>
        <p:sp>
          <p:nvSpPr>
            <p:cNvPr id="47" name="Flowchart: Punched Tape 46"/>
            <p:cNvSpPr/>
            <p:nvPr/>
          </p:nvSpPr>
          <p:spPr>
            <a:xfrm>
              <a:off x="4139952" y="4365104"/>
              <a:ext cx="3528392" cy="2232248"/>
            </a:xfrm>
            <a:prstGeom prst="flowChartPunchedTa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ru-RU"/>
            </a:p>
          </p:txBody>
        </p:sp>
        <p:sp>
          <p:nvSpPr>
            <p:cNvPr id="48" name="Flowchart: Process 47"/>
            <p:cNvSpPr/>
            <p:nvPr/>
          </p:nvSpPr>
          <p:spPr>
            <a:xfrm>
              <a:off x="5004048" y="2060848"/>
              <a:ext cx="1728192" cy="1080120"/>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ru-RU"/>
            </a:p>
          </p:txBody>
        </p:sp>
      </p:grpSp>
      <p:sp>
        <p:nvSpPr>
          <p:cNvPr id="6" name="TextBox 10"/>
          <p:cNvSpPr txBox="1"/>
          <p:nvPr/>
        </p:nvSpPr>
        <p:spPr>
          <a:xfrm>
            <a:off x="457200" y="1842248"/>
            <a:ext cx="559124" cy="378571"/>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dirty="0" smtClean="0">
                <a:solidFill>
                  <a:schemeClr val="accent2">
                    <a:lumMod val="75000"/>
                  </a:schemeClr>
                </a:solidFill>
              </a:rPr>
              <a:t>CT</a:t>
            </a:r>
            <a:endParaRPr lang="ru-RU" sz="3200" b="1" dirty="0">
              <a:solidFill>
                <a:schemeClr val="accent2">
                  <a:lumMod val="75000"/>
                </a:schemeClr>
              </a:solidFill>
            </a:endParaRPr>
          </a:p>
        </p:txBody>
      </p:sp>
      <p:sp>
        <p:nvSpPr>
          <p:cNvPr id="7" name="TextBox 11"/>
          <p:cNvSpPr txBox="1"/>
          <p:nvPr/>
        </p:nvSpPr>
        <p:spPr>
          <a:xfrm>
            <a:off x="1253613" y="3100893"/>
            <a:ext cx="458303" cy="378571"/>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dirty="0" smtClean="0">
                <a:solidFill>
                  <a:schemeClr val="accent2">
                    <a:lumMod val="75000"/>
                  </a:schemeClr>
                </a:solidFill>
              </a:rPr>
              <a:t>IT</a:t>
            </a:r>
            <a:endParaRPr lang="ru-RU" sz="3200" b="1" dirty="0">
              <a:solidFill>
                <a:schemeClr val="accent2">
                  <a:lumMod val="75000"/>
                </a:schemeClr>
              </a:solidFill>
            </a:endParaRPr>
          </a:p>
        </p:txBody>
      </p:sp>
      <p:sp>
        <p:nvSpPr>
          <p:cNvPr id="8" name="TextBox 12"/>
          <p:cNvSpPr txBox="1"/>
          <p:nvPr/>
        </p:nvSpPr>
        <p:spPr>
          <a:xfrm>
            <a:off x="2713703" y="4359537"/>
            <a:ext cx="1173385" cy="378571"/>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dirty="0" smtClean="0">
                <a:solidFill>
                  <a:schemeClr val="accent2">
                    <a:lumMod val="75000"/>
                  </a:schemeClr>
                </a:solidFill>
              </a:rPr>
              <a:t>Media</a:t>
            </a:r>
            <a:endParaRPr lang="ru-RU" sz="3200" b="1" dirty="0">
              <a:solidFill>
                <a:schemeClr val="accent2">
                  <a:lumMod val="75000"/>
                </a:schemeClr>
              </a:solidFill>
            </a:endParaRPr>
          </a:p>
        </p:txBody>
      </p:sp>
      <p:sp>
        <p:nvSpPr>
          <p:cNvPr id="9" name="TextBox 13"/>
          <p:cNvSpPr txBox="1"/>
          <p:nvPr/>
        </p:nvSpPr>
        <p:spPr>
          <a:xfrm>
            <a:off x="6781800" y="2819400"/>
            <a:ext cx="960391" cy="369332"/>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Big Data</a:t>
            </a:r>
            <a:endParaRPr lang="ru-RU" dirty="0"/>
          </a:p>
        </p:txBody>
      </p:sp>
      <p:sp>
        <p:nvSpPr>
          <p:cNvPr id="10" name="TextBox 14"/>
          <p:cNvSpPr txBox="1"/>
          <p:nvPr/>
        </p:nvSpPr>
        <p:spPr>
          <a:xfrm>
            <a:off x="2116393" y="1655782"/>
            <a:ext cx="688784"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PLMN</a:t>
            </a:r>
            <a:endParaRPr lang="ru-RU" dirty="0"/>
          </a:p>
        </p:txBody>
      </p:sp>
      <p:sp>
        <p:nvSpPr>
          <p:cNvPr id="11" name="TextBox 15"/>
          <p:cNvSpPr txBox="1"/>
          <p:nvPr/>
        </p:nvSpPr>
        <p:spPr>
          <a:xfrm>
            <a:off x="2713703" y="1982097"/>
            <a:ext cx="623953"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GPRS</a:t>
            </a:r>
            <a:endParaRPr lang="ru-RU" dirty="0"/>
          </a:p>
        </p:txBody>
      </p:sp>
      <p:sp>
        <p:nvSpPr>
          <p:cNvPr id="12" name="TextBox 16"/>
          <p:cNvSpPr txBox="1"/>
          <p:nvPr/>
        </p:nvSpPr>
        <p:spPr>
          <a:xfrm>
            <a:off x="3377381" y="2215180"/>
            <a:ext cx="642983"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EDGE</a:t>
            </a:r>
            <a:endParaRPr lang="ru-RU" dirty="0"/>
          </a:p>
        </p:txBody>
      </p:sp>
      <p:sp>
        <p:nvSpPr>
          <p:cNvPr id="13" name="TextBox 17"/>
          <p:cNvSpPr txBox="1"/>
          <p:nvPr/>
        </p:nvSpPr>
        <p:spPr>
          <a:xfrm>
            <a:off x="3377381" y="1702399"/>
            <a:ext cx="687720"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UMTS</a:t>
            </a:r>
            <a:endParaRPr lang="ru-RU" dirty="0"/>
          </a:p>
        </p:txBody>
      </p:sp>
      <p:sp>
        <p:nvSpPr>
          <p:cNvPr id="14" name="TextBox 18"/>
          <p:cNvSpPr txBox="1"/>
          <p:nvPr/>
        </p:nvSpPr>
        <p:spPr>
          <a:xfrm>
            <a:off x="6172200" y="1810119"/>
            <a:ext cx="451566"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LTE</a:t>
            </a:r>
            <a:endParaRPr lang="ru-RU" dirty="0"/>
          </a:p>
        </p:txBody>
      </p:sp>
      <p:sp>
        <p:nvSpPr>
          <p:cNvPr id="15" name="TextBox 19"/>
          <p:cNvSpPr txBox="1"/>
          <p:nvPr/>
        </p:nvSpPr>
        <p:spPr>
          <a:xfrm>
            <a:off x="4903839" y="2541495"/>
            <a:ext cx="871042"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Internet</a:t>
            </a:r>
            <a:endParaRPr lang="ru-RU" dirty="0"/>
          </a:p>
        </p:txBody>
      </p:sp>
      <p:sp>
        <p:nvSpPr>
          <p:cNvPr id="16" name="TextBox 20"/>
          <p:cNvSpPr txBox="1"/>
          <p:nvPr/>
        </p:nvSpPr>
        <p:spPr>
          <a:xfrm>
            <a:off x="4638368" y="1515933"/>
            <a:ext cx="611957"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ADSL</a:t>
            </a:r>
            <a:endParaRPr lang="ru-RU" dirty="0"/>
          </a:p>
        </p:txBody>
      </p:sp>
      <p:sp>
        <p:nvSpPr>
          <p:cNvPr id="17" name="TextBox 21"/>
          <p:cNvSpPr txBox="1"/>
          <p:nvPr/>
        </p:nvSpPr>
        <p:spPr>
          <a:xfrm>
            <a:off x="5791200" y="1543272"/>
            <a:ext cx="691739"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GPON</a:t>
            </a:r>
            <a:endParaRPr lang="ru-RU" dirty="0"/>
          </a:p>
        </p:txBody>
      </p:sp>
      <p:sp>
        <p:nvSpPr>
          <p:cNvPr id="18" name="TextBox 22"/>
          <p:cNvSpPr txBox="1"/>
          <p:nvPr/>
        </p:nvSpPr>
        <p:spPr>
          <a:xfrm>
            <a:off x="4970206" y="2215180"/>
            <a:ext cx="579453"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NGN</a:t>
            </a:r>
            <a:endParaRPr lang="ru-RU" dirty="0"/>
          </a:p>
        </p:txBody>
      </p:sp>
      <p:sp>
        <p:nvSpPr>
          <p:cNvPr id="19" name="TextBox 23"/>
          <p:cNvSpPr txBox="1"/>
          <p:nvPr/>
        </p:nvSpPr>
        <p:spPr>
          <a:xfrm>
            <a:off x="7086600" y="1828800"/>
            <a:ext cx="685800" cy="646331"/>
          </a:xfrm>
          <a:prstGeom prst="rect">
            <a:avLst/>
          </a:prstGeom>
          <a:noFill/>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IMS/FMC</a:t>
            </a:r>
            <a:endParaRPr lang="ru-RU" dirty="0"/>
          </a:p>
        </p:txBody>
      </p:sp>
      <p:sp>
        <p:nvSpPr>
          <p:cNvPr id="20" name="TextBox 24"/>
          <p:cNvSpPr txBox="1"/>
          <p:nvPr/>
        </p:nvSpPr>
        <p:spPr>
          <a:xfrm>
            <a:off x="2182761" y="3007660"/>
            <a:ext cx="549904"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X.25</a:t>
            </a:r>
            <a:endParaRPr lang="ru-RU" dirty="0"/>
          </a:p>
        </p:txBody>
      </p:sp>
      <p:sp>
        <p:nvSpPr>
          <p:cNvPr id="21" name="TextBox 25"/>
          <p:cNvSpPr txBox="1"/>
          <p:nvPr/>
        </p:nvSpPr>
        <p:spPr>
          <a:xfrm>
            <a:off x="2580968" y="3333975"/>
            <a:ext cx="520356"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LAN</a:t>
            </a:r>
            <a:endParaRPr lang="ru-RU" dirty="0"/>
          </a:p>
        </p:txBody>
      </p:sp>
      <p:sp>
        <p:nvSpPr>
          <p:cNvPr id="22" name="TextBox 26"/>
          <p:cNvSpPr txBox="1"/>
          <p:nvPr/>
        </p:nvSpPr>
        <p:spPr>
          <a:xfrm>
            <a:off x="3443748" y="3007660"/>
            <a:ext cx="554337"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smtClean="0"/>
              <a:t>WiFi</a:t>
            </a:r>
            <a:endParaRPr lang="ru-RU" dirty="0"/>
          </a:p>
        </p:txBody>
      </p:sp>
      <p:sp>
        <p:nvSpPr>
          <p:cNvPr id="23" name="TextBox 27"/>
          <p:cNvSpPr txBox="1"/>
          <p:nvPr/>
        </p:nvSpPr>
        <p:spPr>
          <a:xfrm>
            <a:off x="4041058" y="3194126"/>
            <a:ext cx="709469"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WLAN</a:t>
            </a:r>
            <a:endParaRPr lang="ru-RU" dirty="0"/>
          </a:p>
        </p:txBody>
      </p:sp>
      <p:sp>
        <p:nvSpPr>
          <p:cNvPr id="24" name="TextBox 28"/>
          <p:cNvSpPr txBox="1"/>
          <p:nvPr/>
        </p:nvSpPr>
        <p:spPr>
          <a:xfrm>
            <a:off x="5633884" y="2961043"/>
            <a:ext cx="516987"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NFC</a:t>
            </a:r>
            <a:endParaRPr lang="ru-RU" dirty="0"/>
          </a:p>
        </p:txBody>
      </p:sp>
      <p:sp>
        <p:nvSpPr>
          <p:cNvPr id="25" name="TextBox 29"/>
          <p:cNvSpPr txBox="1"/>
          <p:nvPr/>
        </p:nvSpPr>
        <p:spPr>
          <a:xfrm>
            <a:off x="6858000" y="2477236"/>
            <a:ext cx="439095"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smtClean="0"/>
              <a:t>IoT</a:t>
            </a:r>
            <a:endParaRPr lang="ru-RU" dirty="0"/>
          </a:p>
        </p:txBody>
      </p:sp>
      <p:sp>
        <p:nvSpPr>
          <p:cNvPr id="26" name="TextBox 30"/>
          <p:cNvSpPr txBox="1"/>
          <p:nvPr/>
        </p:nvSpPr>
        <p:spPr>
          <a:xfrm>
            <a:off x="6032090" y="2448262"/>
            <a:ext cx="536607"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IPv6</a:t>
            </a:r>
            <a:endParaRPr lang="ru-RU" dirty="0"/>
          </a:p>
        </p:txBody>
      </p:sp>
      <p:sp>
        <p:nvSpPr>
          <p:cNvPr id="27" name="TextBox 31"/>
          <p:cNvSpPr txBox="1"/>
          <p:nvPr/>
        </p:nvSpPr>
        <p:spPr>
          <a:xfrm>
            <a:off x="3178277" y="3473825"/>
            <a:ext cx="726370"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TCP/IP</a:t>
            </a:r>
            <a:endParaRPr lang="ru-RU" dirty="0"/>
          </a:p>
        </p:txBody>
      </p:sp>
      <p:sp>
        <p:nvSpPr>
          <p:cNvPr id="28" name="TextBox 32"/>
          <p:cNvSpPr txBox="1"/>
          <p:nvPr/>
        </p:nvSpPr>
        <p:spPr>
          <a:xfrm>
            <a:off x="4306529" y="2821194"/>
            <a:ext cx="536607"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IPv4</a:t>
            </a:r>
            <a:endParaRPr lang="ru-RU" dirty="0"/>
          </a:p>
        </p:txBody>
      </p:sp>
      <p:sp>
        <p:nvSpPr>
          <p:cNvPr id="29" name="TextBox 33"/>
          <p:cNvSpPr txBox="1"/>
          <p:nvPr/>
        </p:nvSpPr>
        <p:spPr>
          <a:xfrm>
            <a:off x="1253613" y="1795632"/>
            <a:ext cx="616389"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PSTN</a:t>
            </a:r>
            <a:endParaRPr lang="ru-RU" dirty="0"/>
          </a:p>
        </p:txBody>
      </p:sp>
      <p:sp>
        <p:nvSpPr>
          <p:cNvPr id="30" name="TextBox 34"/>
          <p:cNvSpPr txBox="1"/>
          <p:nvPr/>
        </p:nvSpPr>
        <p:spPr>
          <a:xfrm>
            <a:off x="4970206" y="3194126"/>
            <a:ext cx="567634"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RFID</a:t>
            </a:r>
            <a:endParaRPr lang="ru-RU" dirty="0"/>
          </a:p>
        </p:txBody>
      </p:sp>
      <p:sp>
        <p:nvSpPr>
          <p:cNvPr id="31" name="TextBox 35"/>
          <p:cNvSpPr txBox="1"/>
          <p:nvPr/>
        </p:nvSpPr>
        <p:spPr>
          <a:xfrm>
            <a:off x="6032090" y="3194126"/>
            <a:ext cx="641506"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M2M</a:t>
            </a:r>
            <a:endParaRPr lang="ru-RU" dirty="0"/>
          </a:p>
        </p:txBody>
      </p:sp>
      <p:sp>
        <p:nvSpPr>
          <p:cNvPr id="32" name="Explosion 1 31"/>
          <p:cNvSpPr/>
          <p:nvPr/>
        </p:nvSpPr>
        <p:spPr>
          <a:xfrm>
            <a:off x="7558548" y="2588112"/>
            <a:ext cx="1280652" cy="111879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dirty="0" smtClean="0">
                <a:solidFill>
                  <a:srgbClr val="C00000"/>
                </a:solidFill>
                <a:effectLst>
                  <a:outerShdw blurRad="38100" dist="38100" dir="2700000" algn="tl">
                    <a:srgbClr val="000000">
                      <a:alpha val="43137"/>
                    </a:srgbClr>
                  </a:outerShdw>
                </a:effectLst>
                <a:latin typeface="Showcard Gothic" pitchFamily="82" charset="0"/>
              </a:rPr>
              <a:t>ICT</a:t>
            </a:r>
            <a:endParaRPr lang="ru-RU" sz="2400" dirty="0">
              <a:solidFill>
                <a:srgbClr val="C00000"/>
              </a:solidFill>
              <a:effectLst>
                <a:outerShdw blurRad="38100" dist="38100" dir="2700000" algn="tl">
                  <a:srgbClr val="000000">
                    <a:alpha val="43137"/>
                  </a:srgbClr>
                </a:outerShdw>
              </a:effectLst>
            </a:endParaRPr>
          </a:p>
        </p:txBody>
      </p:sp>
      <p:sp>
        <p:nvSpPr>
          <p:cNvPr id="33" name="TextBox 37"/>
          <p:cNvSpPr txBox="1"/>
          <p:nvPr/>
        </p:nvSpPr>
        <p:spPr>
          <a:xfrm>
            <a:off x="6858000" y="3505200"/>
            <a:ext cx="1460090" cy="418421"/>
          </a:xfrm>
          <a:prstGeom prst="rect">
            <a:avLst/>
          </a:prstGeom>
          <a:noFill/>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Cloud Computing</a:t>
            </a:r>
            <a:endParaRPr lang="ru-RU" dirty="0"/>
          </a:p>
        </p:txBody>
      </p:sp>
      <p:sp>
        <p:nvSpPr>
          <p:cNvPr id="34" name="TextBox 38"/>
          <p:cNvSpPr txBox="1"/>
          <p:nvPr/>
        </p:nvSpPr>
        <p:spPr>
          <a:xfrm>
            <a:off x="4306529" y="4126455"/>
            <a:ext cx="614558"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CATV</a:t>
            </a:r>
            <a:endParaRPr lang="ru-RU" dirty="0"/>
          </a:p>
        </p:txBody>
      </p:sp>
      <p:sp>
        <p:nvSpPr>
          <p:cNvPr id="35" name="TextBox 39"/>
          <p:cNvSpPr txBox="1"/>
          <p:nvPr/>
        </p:nvSpPr>
        <p:spPr>
          <a:xfrm>
            <a:off x="6477000" y="4343400"/>
            <a:ext cx="884162"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smtClean="0"/>
              <a:t>Youtube</a:t>
            </a:r>
            <a:endParaRPr lang="ru-RU" dirty="0"/>
          </a:p>
        </p:txBody>
      </p:sp>
      <p:sp>
        <p:nvSpPr>
          <p:cNvPr id="36" name="TextBox 40"/>
          <p:cNvSpPr txBox="1"/>
          <p:nvPr/>
        </p:nvSpPr>
        <p:spPr>
          <a:xfrm>
            <a:off x="5832987" y="3660290"/>
            <a:ext cx="556346"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IPTV</a:t>
            </a:r>
            <a:endParaRPr lang="ru-RU" dirty="0"/>
          </a:p>
        </p:txBody>
      </p:sp>
      <p:sp>
        <p:nvSpPr>
          <p:cNvPr id="37" name="TextBox 41"/>
          <p:cNvSpPr txBox="1"/>
          <p:nvPr/>
        </p:nvSpPr>
        <p:spPr>
          <a:xfrm>
            <a:off x="5235677" y="3986606"/>
            <a:ext cx="560424"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VOD</a:t>
            </a:r>
            <a:endParaRPr lang="ru-RU" dirty="0"/>
          </a:p>
        </p:txBody>
      </p:sp>
      <p:sp>
        <p:nvSpPr>
          <p:cNvPr id="38" name="TextBox 42"/>
          <p:cNvSpPr txBox="1"/>
          <p:nvPr/>
        </p:nvSpPr>
        <p:spPr>
          <a:xfrm>
            <a:off x="4572000" y="4546003"/>
            <a:ext cx="804025"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DOCSIS</a:t>
            </a:r>
            <a:endParaRPr lang="ru-RU" dirty="0"/>
          </a:p>
        </p:txBody>
      </p:sp>
      <p:sp>
        <p:nvSpPr>
          <p:cNvPr id="39" name="TextBox 43"/>
          <p:cNvSpPr txBox="1"/>
          <p:nvPr/>
        </p:nvSpPr>
        <p:spPr>
          <a:xfrm>
            <a:off x="5832987" y="4126455"/>
            <a:ext cx="543995"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NVR</a:t>
            </a:r>
            <a:endParaRPr lang="ru-RU" dirty="0"/>
          </a:p>
        </p:txBody>
      </p:sp>
      <p:sp>
        <p:nvSpPr>
          <p:cNvPr id="40" name="TextBox 45"/>
          <p:cNvSpPr txBox="1"/>
          <p:nvPr/>
        </p:nvSpPr>
        <p:spPr>
          <a:xfrm>
            <a:off x="4439264" y="1935481"/>
            <a:ext cx="557233"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VoIP</a:t>
            </a:r>
            <a:endParaRPr lang="ru-RU" dirty="0"/>
          </a:p>
        </p:txBody>
      </p:sp>
      <p:sp>
        <p:nvSpPr>
          <p:cNvPr id="41" name="TextBox 46"/>
          <p:cNvSpPr txBox="1"/>
          <p:nvPr/>
        </p:nvSpPr>
        <p:spPr>
          <a:xfrm>
            <a:off x="6324600" y="2076966"/>
            <a:ext cx="496717"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EPC</a:t>
            </a:r>
            <a:endParaRPr lang="ru-RU" dirty="0"/>
          </a:p>
        </p:txBody>
      </p:sp>
      <p:sp>
        <p:nvSpPr>
          <p:cNvPr id="42" name="TextBox 47"/>
          <p:cNvSpPr txBox="1"/>
          <p:nvPr/>
        </p:nvSpPr>
        <p:spPr>
          <a:xfrm>
            <a:off x="4970206" y="1749015"/>
            <a:ext cx="802547"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DWDM</a:t>
            </a:r>
            <a:endParaRPr lang="ru-RU" dirty="0"/>
          </a:p>
        </p:txBody>
      </p:sp>
      <p:sp>
        <p:nvSpPr>
          <p:cNvPr id="43" name="TextBox 48"/>
          <p:cNvSpPr txBox="1"/>
          <p:nvPr/>
        </p:nvSpPr>
        <p:spPr>
          <a:xfrm>
            <a:off x="5633884" y="2215180"/>
            <a:ext cx="660712" cy="239098"/>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MSTP</a:t>
            </a:r>
            <a:endParaRPr lang="ru-RU" dirty="0"/>
          </a:p>
        </p:txBody>
      </p:sp>
      <p:sp>
        <p:nvSpPr>
          <p:cNvPr id="49" name="Oval 48"/>
          <p:cNvSpPr/>
          <p:nvPr/>
        </p:nvSpPr>
        <p:spPr>
          <a:xfrm>
            <a:off x="9144000" y="4267200"/>
            <a:ext cx="1600200" cy="28956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0" name="TextBox 49"/>
          <p:cNvSpPr txBox="1"/>
          <p:nvPr/>
        </p:nvSpPr>
        <p:spPr>
          <a:xfrm>
            <a:off x="457200" y="5257800"/>
            <a:ext cx="8305800" cy="1384995"/>
          </a:xfrm>
          <a:prstGeom prst="rect">
            <a:avLst/>
          </a:prstGeom>
          <a:noFill/>
        </p:spPr>
        <p:txBody>
          <a:bodyPr wrap="square" rtlCol="0">
            <a:spAutoFit/>
          </a:bodyPr>
          <a:lstStyle/>
          <a:p>
            <a:r>
              <a:rPr lang="ru-RU" sz="1400" b="1" dirty="0" smtClean="0"/>
              <a:t>Технология</a:t>
            </a:r>
            <a:r>
              <a:rPr lang="ru-RU" sz="1400" dirty="0" smtClean="0"/>
              <a:t>: ИКТ позволяет </a:t>
            </a:r>
            <a:r>
              <a:rPr lang="ru-RU" sz="1400" dirty="0"/>
              <a:t>доставку мультимедийных сообщений по </a:t>
            </a:r>
            <a:r>
              <a:rPr lang="ru-RU" sz="1400" dirty="0" smtClean="0"/>
              <a:t>ряду </a:t>
            </a:r>
            <a:r>
              <a:rPr lang="ru-RU" sz="1400" dirty="0"/>
              <a:t>сетей, которые были </a:t>
            </a:r>
            <a:r>
              <a:rPr lang="ru-RU" sz="1400" dirty="0" smtClean="0"/>
              <a:t>вертикально </a:t>
            </a:r>
            <a:r>
              <a:rPr lang="ru-RU" sz="1400" dirty="0"/>
              <a:t>разделены. </a:t>
            </a:r>
            <a:endParaRPr lang="ru-RU" sz="1400" dirty="0" smtClean="0"/>
          </a:p>
          <a:p>
            <a:r>
              <a:rPr lang="ru-RU" sz="1400" b="1" dirty="0" smtClean="0"/>
              <a:t>Бизнес</a:t>
            </a:r>
            <a:r>
              <a:rPr lang="ru-RU" sz="1400" dirty="0" smtClean="0"/>
              <a:t>: ИКТ </a:t>
            </a:r>
            <a:r>
              <a:rPr lang="ru-RU" sz="1400" dirty="0"/>
              <a:t>принципиально меняет </a:t>
            </a:r>
            <a:r>
              <a:rPr lang="ru-RU" sz="1400" dirty="0" smtClean="0"/>
              <a:t>содержание </a:t>
            </a:r>
            <a:r>
              <a:rPr lang="ru-RU" sz="1400" dirty="0"/>
              <a:t>услуг и устройств, позволяя появление инновационных бизнес-моделей. </a:t>
            </a:r>
            <a:endParaRPr lang="ru-RU" sz="1400" dirty="0" smtClean="0"/>
          </a:p>
          <a:p>
            <a:r>
              <a:rPr lang="ru-RU" sz="1400" b="1" dirty="0" smtClean="0"/>
              <a:t>Макроэкономика</a:t>
            </a:r>
            <a:r>
              <a:rPr lang="ru-RU" sz="1400" dirty="0" smtClean="0"/>
              <a:t>: </a:t>
            </a:r>
            <a:r>
              <a:rPr lang="ru-RU" sz="1400" dirty="0" err="1" smtClean="0"/>
              <a:t>межсекторальная</a:t>
            </a:r>
            <a:r>
              <a:rPr lang="ru-RU" sz="1400" dirty="0" smtClean="0"/>
              <a:t> конвергенция, </a:t>
            </a:r>
            <a:r>
              <a:rPr lang="ru-RU" sz="1400" dirty="0"/>
              <a:t>когда многие социальные и </a:t>
            </a:r>
            <a:r>
              <a:rPr lang="ru-RU" sz="1400" dirty="0" err="1"/>
              <a:t>бизнес-услуги</a:t>
            </a:r>
            <a:r>
              <a:rPr lang="ru-RU" sz="1400" dirty="0"/>
              <a:t> накладываются и </a:t>
            </a:r>
            <a:r>
              <a:rPr lang="ru-RU" sz="1400" dirty="0" smtClean="0"/>
              <a:t>сращиваются (например, мобильный банкинг, электронное правительство). </a:t>
            </a:r>
            <a:endParaRPr lang="ru-RU"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4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pPr algn="l"/>
            <a:r>
              <a:rPr lang="en-US" sz="3200" b="1" kern="0" dirty="0" smtClean="0">
                <a:solidFill>
                  <a:srgbClr val="990000"/>
                </a:solidFill>
                <a:latin typeface="Calibri" pitchFamily="34" charset="0"/>
              </a:rPr>
              <a:t>IMS/FMC</a:t>
            </a:r>
            <a:r>
              <a:rPr lang="ru-RU" sz="3200" b="1" kern="0" dirty="0" smtClean="0">
                <a:solidFill>
                  <a:srgbClr val="990000"/>
                </a:solidFill>
                <a:latin typeface="Calibri" pitchFamily="34" charset="0"/>
              </a:rPr>
              <a:t> – </a:t>
            </a:r>
            <a:r>
              <a:rPr lang="en-US" sz="3200" b="1" kern="0" dirty="0" smtClean="0">
                <a:solidFill>
                  <a:srgbClr val="990000"/>
                </a:solidFill>
                <a:latin typeface="Calibri" pitchFamily="34" charset="0"/>
              </a:rPr>
              <a:t>NGN: </a:t>
            </a:r>
            <a:r>
              <a:rPr lang="ru-RU" sz="3200" b="1" kern="0" dirty="0" smtClean="0">
                <a:solidFill>
                  <a:srgbClr val="990000"/>
                </a:solidFill>
                <a:latin typeface="Calibri" pitchFamily="34" charset="0"/>
              </a:rPr>
              <a:t>первый этап </a:t>
            </a:r>
            <a:r>
              <a:rPr lang="en-US" sz="3200" b="1" kern="0" dirty="0" smtClean="0">
                <a:solidFill>
                  <a:srgbClr val="990000"/>
                </a:solidFill>
                <a:latin typeface="Calibri" pitchFamily="34" charset="0"/>
              </a:rPr>
              <a:t>FMC</a:t>
            </a:r>
            <a:endParaRPr lang="ru-RU" sz="3200" b="1" kern="0" dirty="0">
              <a:solidFill>
                <a:srgbClr val="990000"/>
              </a:solidFill>
              <a:latin typeface="Calibri" pitchFamily="34" charset="0"/>
            </a:endParaRPr>
          </a:p>
        </p:txBody>
      </p:sp>
      <p:pic>
        <p:nvPicPr>
          <p:cNvPr id="4" name="Content Placeholder 3" descr="FMC.pptx.jpg"/>
          <p:cNvPicPr>
            <a:picLocks noGrp="1"/>
          </p:cNvPicPr>
          <p:nvPr>
            <p:ph idx="1"/>
          </p:nvPr>
        </p:nvPicPr>
        <p:blipFill>
          <a:blip r:embed="rId3" cstate="print"/>
          <a:stretch>
            <a:fillRect/>
          </a:stretch>
        </p:blipFill>
        <p:spPr>
          <a:xfrm>
            <a:off x="838200" y="1447800"/>
            <a:ext cx="7543800" cy="4525963"/>
          </a:xfrm>
          <a:prstGeom prst="rect">
            <a:avLst/>
          </a:prstGeom>
        </p:spPr>
      </p:pic>
      <p:sp>
        <p:nvSpPr>
          <p:cNvPr id="5" name="TextBox 4"/>
          <p:cNvSpPr txBox="1"/>
          <p:nvPr/>
        </p:nvSpPr>
        <p:spPr>
          <a:xfrm>
            <a:off x="1066800" y="6019800"/>
            <a:ext cx="7133684" cy="646331"/>
          </a:xfrm>
          <a:prstGeom prst="rect">
            <a:avLst/>
          </a:prstGeom>
          <a:noFill/>
        </p:spPr>
        <p:txBody>
          <a:bodyPr wrap="none" rtlCol="0">
            <a:spAutoFit/>
          </a:bodyPr>
          <a:lstStyle/>
          <a:p>
            <a:r>
              <a:rPr lang="en-US" b="1" kern="0" dirty="0" smtClean="0">
                <a:solidFill>
                  <a:srgbClr val="990000"/>
                </a:solidFill>
                <a:latin typeface="Calibri" pitchFamily="34" charset="0"/>
              </a:rPr>
              <a:t>IMS</a:t>
            </a:r>
            <a:r>
              <a:rPr lang="ru-RU" b="1" kern="0" dirty="0" smtClean="0">
                <a:solidFill>
                  <a:srgbClr val="990000"/>
                </a:solidFill>
                <a:latin typeface="Calibri" pitchFamily="34" charset="0"/>
              </a:rPr>
              <a:t> – </a:t>
            </a:r>
            <a:r>
              <a:rPr lang="en-US" b="1" kern="0" dirty="0" smtClean="0">
                <a:solidFill>
                  <a:srgbClr val="990000"/>
                </a:solidFill>
                <a:latin typeface="Calibri" pitchFamily="34" charset="0"/>
              </a:rPr>
              <a:t>IP Multimedia Subsystem	FMC – Fixed-Mobile Convergence</a:t>
            </a:r>
          </a:p>
          <a:p>
            <a:r>
              <a:rPr lang="en-US" b="1" kern="0" dirty="0" smtClean="0">
                <a:solidFill>
                  <a:srgbClr val="990000"/>
                </a:solidFill>
                <a:latin typeface="Calibri" pitchFamily="34" charset="0"/>
              </a:rPr>
              <a:t>MGC – Media Gateway Controller	NGN – Next Generation Network</a:t>
            </a:r>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91600" cy="1143000"/>
          </a:xfrm>
        </p:spPr>
        <p:txBody>
          <a:bodyPr>
            <a:noAutofit/>
          </a:bodyPr>
          <a:lstStyle/>
          <a:p>
            <a:r>
              <a:rPr lang="en-US" sz="3200" b="1" kern="0" dirty="0" smtClean="0">
                <a:solidFill>
                  <a:srgbClr val="990000"/>
                </a:solidFill>
                <a:latin typeface="Calibri" pitchFamily="34" charset="0"/>
              </a:rPr>
              <a:t>IMS/FMC</a:t>
            </a:r>
            <a:r>
              <a:rPr lang="ru-RU" sz="3200" b="1" kern="0" dirty="0" smtClean="0">
                <a:solidFill>
                  <a:srgbClr val="990000"/>
                </a:solidFill>
                <a:latin typeface="Calibri" pitchFamily="34" charset="0"/>
              </a:rPr>
              <a:t> – </a:t>
            </a:r>
            <a:r>
              <a:rPr lang="en-US" sz="3200" b="1" kern="0" dirty="0" smtClean="0">
                <a:solidFill>
                  <a:srgbClr val="990000"/>
                </a:solidFill>
                <a:latin typeface="Calibri" pitchFamily="34" charset="0"/>
              </a:rPr>
              <a:t>IMS: </a:t>
            </a:r>
            <a:r>
              <a:rPr lang="ru-RU" sz="3200" b="1" kern="0" dirty="0" smtClean="0">
                <a:solidFill>
                  <a:srgbClr val="990000"/>
                </a:solidFill>
                <a:latin typeface="Calibri" pitchFamily="34" charset="0"/>
              </a:rPr>
              <a:t>средство реализации </a:t>
            </a:r>
            <a:r>
              <a:rPr lang="en-US" sz="3200" b="1" kern="0" dirty="0" smtClean="0">
                <a:solidFill>
                  <a:srgbClr val="990000"/>
                </a:solidFill>
                <a:latin typeface="Calibri" pitchFamily="34" charset="0"/>
              </a:rPr>
              <a:t>FMC</a:t>
            </a:r>
            <a:endParaRPr lang="ru-RU" sz="3200" b="1" kern="0" dirty="0">
              <a:solidFill>
                <a:srgbClr val="990000"/>
              </a:solidFill>
              <a:latin typeface="Calibri" pitchFamily="34" charset="0"/>
            </a:endParaRPr>
          </a:p>
        </p:txBody>
      </p:sp>
      <p:grpSp>
        <p:nvGrpSpPr>
          <p:cNvPr id="4" name="Content Placeholder 3"/>
          <p:cNvGrpSpPr>
            <a:grpSpLocks noGrp="1"/>
          </p:cNvGrpSpPr>
          <p:nvPr>
            <p:ph idx="1"/>
          </p:nvPr>
        </p:nvGrpSpPr>
        <p:grpSpPr>
          <a:xfrm>
            <a:off x="457200" y="990600"/>
            <a:ext cx="8229600" cy="4525963"/>
            <a:chOff x="323528" y="188640"/>
            <a:chExt cx="8064896" cy="6397679"/>
          </a:xfrm>
        </p:grpSpPr>
        <p:grpSp>
          <p:nvGrpSpPr>
            <p:cNvPr id="5" name="Group 4"/>
            <p:cNvGrpSpPr/>
            <p:nvPr/>
          </p:nvGrpSpPr>
          <p:grpSpPr>
            <a:xfrm>
              <a:off x="467544" y="188640"/>
              <a:ext cx="7920880" cy="6397679"/>
              <a:chOff x="467544" y="188640"/>
              <a:chExt cx="7920880" cy="6397679"/>
            </a:xfrm>
          </p:grpSpPr>
          <p:sp>
            <p:nvSpPr>
              <p:cNvPr id="10" name="Rounded Rectangle 9"/>
              <p:cNvSpPr/>
              <p:nvPr/>
            </p:nvSpPr>
            <p:spPr>
              <a:xfrm>
                <a:off x="467544" y="260648"/>
                <a:ext cx="936104" cy="60486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ru-RU"/>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ru-RU" sz="1200" dirty="0"/>
              </a:p>
            </p:txBody>
          </p:sp>
          <p:sp>
            <p:nvSpPr>
              <p:cNvPr id="11" name="Rounded Rectangle 10"/>
              <p:cNvSpPr/>
              <p:nvPr/>
            </p:nvSpPr>
            <p:spPr>
              <a:xfrm>
                <a:off x="539552" y="404664"/>
                <a:ext cx="819091" cy="936104"/>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200" dirty="0" smtClean="0"/>
                  <a:t>Услуги</a:t>
                </a:r>
                <a:endParaRPr lang="ru-RU" sz="1200" dirty="0"/>
              </a:p>
            </p:txBody>
          </p:sp>
          <p:sp>
            <p:nvSpPr>
              <p:cNvPr id="12" name="Rounded Rectangle 11"/>
              <p:cNvSpPr/>
              <p:nvPr/>
            </p:nvSpPr>
            <p:spPr>
              <a:xfrm>
                <a:off x="539552" y="1484784"/>
                <a:ext cx="819091" cy="936104"/>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200" dirty="0" err="1" smtClean="0"/>
                  <a:t>Управ-ление</a:t>
                </a:r>
                <a:r>
                  <a:rPr lang="ru-RU" sz="1200" dirty="0" smtClean="0"/>
                  <a:t> </a:t>
                </a:r>
                <a:endParaRPr lang="ru-RU" sz="1200" dirty="0"/>
              </a:p>
            </p:txBody>
          </p:sp>
          <p:sp>
            <p:nvSpPr>
              <p:cNvPr id="13" name="Rounded Rectangle 12"/>
              <p:cNvSpPr/>
              <p:nvPr/>
            </p:nvSpPr>
            <p:spPr>
              <a:xfrm>
                <a:off x="539552" y="2492896"/>
                <a:ext cx="819091" cy="1368152"/>
              </a:xfrm>
              <a:prstGeom prst="roundRect">
                <a:avLst/>
              </a:prstGeom>
              <a:blipFill>
                <a:blip r:embed="rId3" cstate="print"/>
                <a:tile tx="0" ty="0" sx="100000" sy="100000" flip="none" algn="tl"/>
              </a:blipFill>
            </p:spPr>
            <p:style>
              <a:lnRef idx="0">
                <a:schemeClr val="accent3"/>
              </a:lnRef>
              <a:fillRef idx="3">
                <a:schemeClr val="accent3"/>
              </a:fillRef>
              <a:effectRef idx="3">
                <a:schemeClr val="accent3"/>
              </a:effectRef>
              <a:fontRef idx="minor">
                <a:schemeClr val="lt1"/>
              </a:fontRef>
            </p:style>
            <p:txBody>
              <a:bodyPr lIns="36000" rIns="36000"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200" b="1" dirty="0" smtClean="0">
                    <a:solidFill>
                      <a:schemeClr val="tx1"/>
                    </a:solidFill>
                  </a:rPr>
                  <a:t>Опорная Сеть</a:t>
                </a:r>
                <a:endParaRPr lang="ru-RU" sz="1200" b="1" dirty="0">
                  <a:solidFill>
                    <a:schemeClr val="tx1"/>
                  </a:solidFill>
                </a:endParaRPr>
              </a:p>
            </p:txBody>
          </p:sp>
          <p:sp>
            <p:nvSpPr>
              <p:cNvPr id="14" name="Rounded Rectangle 13"/>
              <p:cNvSpPr/>
              <p:nvPr/>
            </p:nvSpPr>
            <p:spPr>
              <a:xfrm>
                <a:off x="539552" y="3933056"/>
                <a:ext cx="819091" cy="1152128"/>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100" dirty="0" smtClean="0"/>
                  <a:t>Сеть доступа</a:t>
                </a:r>
                <a:endParaRPr lang="en-US" sz="1100" dirty="0" smtClean="0"/>
              </a:p>
              <a:p>
                <a:pPr algn="ctr"/>
                <a:r>
                  <a:rPr lang="en-US" sz="1100" dirty="0" smtClean="0"/>
                  <a:t>(POTS)</a:t>
                </a:r>
                <a:endParaRPr lang="ru-RU" sz="1100" dirty="0"/>
              </a:p>
            </p:txBody>
          </p:sp>
          <p:sp>
            <p:nvSpPr>
              <p:cNvPr id="15" name="phone3"/>
              <p:cNvSpPr>
                <a:spLocks noEditPoints="1" noChangeArrowheads="1"/>
              </p:cNvSpPr>
              <p:nvPr/>
            </p:nvSpPr>
            <p:spPr bwMode="auto">
              <a:xfrm>
                <a:off x="683568" y="5229200"/>
                <a:ext cx="371475" cy="45720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200 w 21600"/>
                  <a:gd name="T17" fmla="*/ 23516 h 21600"/>
                  <a:gd name="T18" fmla="*/ 21400 w 21600"/>
                  <a:gd name="T19" fmla="*/ 40485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10692" y="21600"/>
                    </a:moveTo>
                    <a:lnTo>
                      <a:pt x="21600" y="21600"/>
                    </a:lnTo>
                    <a:lnTo>
                      <a:pt x="21600" y="10684"/>
                    </a:lnTo>
                    <a:lnTo>
                      <a:pt x="21600" y="0"/>
                    </a:lnTo>
                    <a:lnTo>
                      <a:pt x="10190" y="0"/>
                    </a:lnTo>
                    <a:lnTo>
                      <a:pt x="0" y="0"/>
                    </a:lnTo>
                    <a:lnTo>
                      <a:pt x="0" y="10916"/>
                    </a:lnTo>
                    <a:lnTo>
                      <a:pt x="0" y="21600"/>
                    </a:lnTo>
                    <a:lnTo>
                      <a:pt x="10692" y="21600"/>
                    </a:lnTo>
                    <a:close/>
                  </a:path>
                  <a:path w="21600" h="21600" extrusionOk="0">
                    <a:moveTo>
                      <a:pt x="3552" y="13565"/>
                    </a:moveTo>
                    <a:lnTo>
                      <a:pt x="3552" y="14206"/>
                    </a:lnTo>
                    <a:lnTo>
                      <a:pt x="3409" y="14584"/>
                    </a:lnTo>
                    <a:lnTo>
                      <a:pt x="3050" y="15021"/>
                    </a:lnTo>
                    <a:lnTo>
                      <a:pt x="2619" y="15429"/>
                    </a:lnTo>
                    <a:lnTo>
                      <a:pt x="2296" y="15836"/>
                    </a:lnTo>
                    <a:lnTo>
                      <a:pt x="2045" y="16244"/>
                    </a:lnTo>
                    <a:lnTo>
                      <a:pt x="1902" y="16564"/>
                    </a:lnTo>
                    <a:lnTo>
                      <a:pt x="1794" y="17001"/>
                    </a:lnTo>
                    <a:lnTo>
                      <a:pt x="1830" y="17466"/>
                    </a:lnTo>
                    <a:lnTo>
                      <a:pt x="2009" y="17932"/>
                    </a:lnTo>
                    <a:lnTo>
                      <a:pt x="2260" y="18311"/>
                    </a:lnTo>
                    <a:lnTo>
                      <a:pt x="2548" y="18718"/>
                    </a:lnTo>
                    <a:lnTo>
                      <a:pt x="3050" y="19126"/>
                    </a:lnTo>
                    <a:lnTo>
                      <a:pt x="3552" y="19533"/>
                    </a:lnTo>
                    <a:lnTo>
                      <a:pt x="4342" y="19737"/>
                    </a:lnTo>
                    <a:lnTo>
                      <a:pt x="5095" y="19737"/>
                    </a:lnTo>
                    <a:lnTo>
                      <a:pt x="5849" y="19737"/>
                    </a:lnTo>
                    <a:lnTo>
                      <a:pt x="6351" y="19533"/>
                    </a:lnTo>
                    <a:lnTo>
                      <a:pt x="7140" y="19126"/>
                    </a:lnTo>
                    <a:lnTo>
                      <a:pt x="7535" y="18747"/>
                    </a:lnTo>
                    <a:lnTo>
                      <a:pt x="7894" y="18311"/>
                    </a:lnTo>
                    <a:lnTo>
                      <a:pt x="8145" y="17903"/>
                    </a:lnTo>
                    <a:lnTo>
                      <a:pt x="8324" y="17408"/>
                    </a:lnTo>
                    <a:lnTo>
                      <a:pt x="8324" y="16942"/>
                    </a:lnTo>
                    <a:lnTo>
                      <a:pt x="8252" y="16593"/>
                    </a:lnTo>
                    <a:lnTo>
                      <a:pt x="8145" y="16244"/>
                    </a:lnTo>
                    <a:lnTo>
                      <a:pt x="7894" y="15836"/>
                    </a:lnTo>
                    <a:lnTo>
                      <a:pt x="7571" y="15429"/>
                    </a:lnTo>
                    <a:lnTo>
                      <a:pt x="7140" y="15021"/>
                    </a:lnTo>
                    <a:lnTo>
                      <a:pt x="6853" y="14613"/>
                    </a:lnTo>
                    <a:lnTo>
                      <a:pt x="6602" y="14206"/>
                    </a:lnTo>
                    <a:lnTo>
                      <a:pt x="6602" y="13565"/>
                    </a:lnTo>
                    <a:lnTo>
                      <a:pt x="6602" y="8035"/>
                    </a:lnTo>
                    <a:lnTo>
                      <a:pt x="6602" y="7598"/>
                    </a:lnTo>
                    <a:lnTo>
                      <a:pt x="6853" y="6987"/>
                    </a:lnTo>
                    <a:lnTo>
                      <a:pt x="7212" y="6579"/>
                    </a:lnTo>
                    <a:lnTo>
                      <a:pt x="7643" y="6171"/>
                    </a:lnTo>
                    <a:lnTo>
                      <a:pt x="7894" y="5764"/>
                    </a:lnTo>
                    <a:lnTo>
                      <a:pt x="8037" y="5531"/>
                    </a:lnTo>
                    <a:lnTo>
                      <a:pt x="8252" y="5153"/>
                    </a:lnTo>
                    <a:lnTo>
                      <a:pt x="8360" y="4599"/>
                    </a:lnTo>
                    <a:lnTo>
                      <a:pt x="8288" y="4134"/>
                    </a:lnTo>
                    <a:lnTo>
                      <a:pt x="8145" y="3697"/>
                    </a:lnTo>
                    <a:lnTo>
                      <a:pt x="7894" y="3289"/>
                    </a:lnTo>
                    <a:lnTo>
                      <a:pt x="7499" y="2853"/>
                    </a:lnTo>
                    <a:lnTo>
                      <a:pt x="7033" y="2533"/>
                    </a:lnTo>
                    <a:lnTo>
                      <a:pt x="6387" y="2242"/>
                    </a:lnTo>
                    <a:lnTo>
                      <a:pt x="5849" y="2067"/>
                    </a:lnTo>
                    <a:lnTo>
                      <a:pt x="5095" y="1950"/>
                    </a:lnTo>
                    <a:lnTo>
                      <a:pt x="4234" y="2038"/>
                    </a:lnTo>
                    <a:lnTo>
                      <a:pt x="3552" y="2271"/>
                    </a:lnTo>
                    <a:lnTo>
                      <a:pt x="3050" y="2504"/>
                    </a:lnTo>
                    <a:lnTo>
                      <a:pt x="2548" y="2882"/>
                    </a:lnTo>
                    <a:lnTo>
                      <a:pt x="2225" y="3231"/>
                    </a:lnTo>
                    <a:lnTo>
                      <a:pt x="1973" y="3697"/>
                    </a:lnTo>
                    <a:lnTo>
                      <a:pt x="1794" y="4308"/>
                    </a:lnTo>
                    <a:lnTo>
                      <a:pt x="1794" y="4745"/>
                    </a:lnTo>
                    <a:lnTo>
                      <a:pt x="1866" y="5123"/>
                    </a:lnTo>
                    <a:lnTo>
                      <a:pt x="2045" y="5560"/>
                    </a:lnTo>
                    <a:lnTo>
                      <a:pt x="2296" y="5851"/>
                    </a:lnTo>
                    <a:lnTo>
                      <a:pt x="2548" y="6171"/>
                    </a:lnTo>
                    <a:lnTo>
                      <a:pt x="3014" y="6608"/>
                    </a:lnTo>
                    <a:lnTo>
                      <a:pt x="3301" y="6987"/>
                    </a:lnTo>
                    <a:lnTo>
                      <a:pt x="3552" y="7598"/>
                    </a:lnTo>
                    <a:lnTo>
                      <a:pt x="3552" y="8035"/>
                    </a:lnTo>
                    <a:lnTo>
                      <a:pt x="3552" y="13565"/>
                    </a:lnTo>
                    <a:close/>
                  </a:path>
                  <a:path w="21600" h="21600" extrusionOk="0">
                    <a:moveTo>
                      <a:pt x="10154" y="1863"/>
                    </a:moveTo>
                    <a:lnTo>
                      <a:pt x="19088" y="1863"/>
                    </a:lnTo>
                    <a:lnTo>
                      <a:pt x="19088" y="8238"/>
                    </a:lnTo>
                    <a:lnTo>
                      <a:pt x="10154" y="8238"/>
                    </a:lnTo>
                    <a:lnTo>
                      <a:pt x="10154" y="1863"/>
                    </a:lnTo>
                    <a:moveTo>
                      <a:pt x="10441" y="10101"/>
                    </a:moveTo>
                    <a:lnTo>
                      <a:pt x="10441" y="9461"/>
                    </a:lnTo>
                    <a:lnTo>
                      <a:pt x="18837" y="9461"/>
                    </a:lnTo>
                    <a:lnTo>
                      <a:pt x="18837" y="10101"/>
                    </a:lnTo>
                    <a:lnTo>
                      <a:pt x="10441" y="10101"/>
                    </a:lnTo>
                    <a:moveTo>
                      <a:pt x="11374" y="11004"/>
                    </a:moveTo>
                    <a:lnTo>
                      <a:pt x="12630" y="11004"/>
                    </a:lnTo>
                    <a:lnTo>
                      <a:pt x="12630" y="12226"/>
                    </a:lnTo>
                    <a:lnTo>
                      <a:pt x="11374" y="12226"/>
                    </a:lnTo>
                    <a:lnTo>
                      <a:pt x="11374" y="11004"/>
                    </a:lnTo>
                    <a:moveTo>
                      <a:pt x="13993" y="11004"/>
                    </a:moveTo>
                    <a:lnTo>
                      <a:pt x="15249" y="11004"/>
                    </a:lnTo>
                    <a:lnTo>
                      <a:pt x="15249" y="12226"/>
                    </a:lnTo>
                    <a:lnTo>
                      <a:pt x="13993" y="12226"/>
                    </a:lnTo>
                    <a:lnTo>
                      <a:pt x="13993" y="11004"/>
                    </a:lnTo>
                    <a:moveTo>
                      <a:pt x="16649" y="11004"/>
                    </a:moveTo>
                    <a:lnTo>
                      <a:pt x="17904" y="11004"/>
                    </a:lnTo>
                    <a:lnTo>
                      <a:pt x="17904" y="12226"/>
                    </a:lnTo>
                    <a:lnTo>
                      <a:pt x="16649" y="12226"/>
                    </a:lnTo>
                    <a:lnTo>
                      <a:pt x="16649" y="11004"/>
                    </a:lnTo>
                    <a:moveTo>
                      <a:pt x="11374" y="12954"/>
                    </a:moveTo>
                    <a:lnTo>
                      <a:pt x="12630" y="12954"/>
                    </a:lnTo>
                    <a:lnTo>
                      <a:pt x="12630" y="14177"/>
                    </a:lnTo>
                    <a:lnTo>
                      <a:pt x="11374" y="14177"/>
                    </a:lnTo>
                    <a:lnTo>
                      <a:pt x="11374" y="12954"/>
                    </a:lnTo>
                    <a:moveTo>
                      <a:pt x="13993" y="12954"/>
                    </a:moveTo>
                    <a:lnTo>
                      <a:pt x="15249" y="12954"/>
                    </a:lnTo>
                    <a:lnTo>
                      <a:pt x="15249" y="14177"/>
                    </a:lnTo>
                    <a:lnTo>
                      <a:pt x="13993" y="14177"/>
                    </a:lnTo>
                    <a:lnTo>
                      <a:pt x="13993" y="12954"/>
                    </a:lnTo>
                    <a:moveTo>
                      <a:pt x="16649" y="12954"/>
                    </a:moveTo>
                    <a:lnTo>
                      <a:pt x="17904" y="12954"/>
                    </a:lnTo>
                    <a:lnTo>
                      <a:pt x="17904" y="14177"/>
                    </a:lnTo>
                    <a:lnTo>
                      <a:pt x="16649" y="14177"/>
                    </a:lnTo>
                    <a:lnTo>
                      <a:pt x="16649" y="12954"/>
                    </a:lnTo>
                    <a:moveTo>
                      <a:pt x="11374" y="14905"/>
                    </a:moveTo>
                    <a:lnTo>
                      <a:pt x="12630" y="14905"/>
                    </a:lnTo>
                    <a:lnTo>
                      <a:pt x="12630" y="16127"/>
                    </a:lnTo>
                    <a:lnTo>
                      <a:pt x="11374" y="16127"/>
                    </a:lnTo>
                    <a:lnTo>
                      <a:pt x="11374" y="14905"/>
                    </a:lnTo>
                    <a:moveTo>
                      <a:pt x="13993" y="14905"/>
                    </a:moveTo>
                    <a:lnTo>
                      <a:pt x="15249" y="14905"/>
                    </a:lnTo>
                    <a:lnTo>
                      <a:pt x="15249" y="16127"/>
                    </a:lnTo>
                    <a:lnTo>
                      <a:pt x="13993" y="16127"/>
                    </a:lnTo>
                    <a:lnTo>
                      <a:pt x="13993" y="14905"/>
                    </a:lnTo>
                    <a:moveTo>
                      <a:pt x="16649" y="14905"/>
                    </a:moveTo>
                    <a:lnTo>
                      <a:pt x="17904" y="14905"/>
                    </a:lnTo>
                    <a:lnTo>
                      <a:pt x="17904" y="16127"/>
                    </a:lnTo>
                    <a:lnTo>
                      <a:pt x="16649" y="16127"/>
                    </a:lnTo>
                    <a:lnTo>
                      <a:pt x="16649" y="14905"/>
                    </a:lnTo>
                    <a:moveTo>
                      <a:pt x="11374" y="16855"/>
                    </a:moveTo>
                    <a:lnTo>
                      <a:pt x="12630" y="16855"/>
                    </a:lnTo>
                    <a:lnTo>
                      <a:pt x="12630" y="18078"/>
                    </a:lnTo>
                    <a:lnTo>
                      <a:pt x="11374" y="18078"/>
                    </a:lnTo>
                    <a:lnTo>
                      <a:pt x="11374" y="16855"/>
                    </a:lnTo>
                    <a:moveTo>
                      <a:pt x="13993" y="16855"/>
                    </a:moveTo>
                    <a:lnTo>
                      <a:pt x="15249" y="16855"/>
                    </a:lnTo>
                    <a:lnTo>
                      <a:pt x="15249" y="18078"/>
                    </a:lnTo>
                    <a:lnTo>
                      <a:pt x="13993" y="18078"/>
                    </a:lnTo>
                    <a:lnTo>
                      <a:pt x="13993" y="16855"/>
                    </a:lnTo>
                    <a:moveTo>
                      <a:pt x="16649" y="16855"/>
                    </a:moveTo>
                    <a:lnTo>
                      <a:pt x="17904" y="16855"/>
                    </a:lnTo>
                    <a:lnTo>
                      <a:pt x="17904" y="18078"/>
                    </a:lnTo>
                    <a:lnTo>
                      <a:pt x="16649" y="18078"/>
                    </a:lnTo>
                    <a:lnTo>
                      <a:pt x="16649" y="16855"/>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sz="1200"/>
              </a:p>
            </p:txBody>
          </p:sp>
          <p:sp>
            <p:nvSpPr>
              <p:cNvPr id="16" name="phone3"/>
              <p:cNvSpPr>
                <a:spLocks noEditPoints="1" noChangeArrowheads="1"/>
              </p:cNvSpPr>
              <p:nvPr/>
            </p:nvSpPr>
            <p:spPr bwMode="auto">
              <a:xfrm>
                <a:off x="835968" y="5381600"/>
                <a:ext cx="371475" cy="45720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200 w 21600"/>
                  <a:gd name="T17" fmla="*/ 23516 h 21600"/>
                  <a:gd name="T18" fmla="*/ 21400 w 21600"/>
                  <a:gd name="T19" fmla="*/ 40485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10692" y="21600"/>
                    </a:moveTo>
                    <a:lnTo>
                      <a:pt x="21600" y="21600"/>
                    </a:lnTo>
                    <a:lnTo>
                      <a:pt x="21600" y="10684"/>
                    </a:lnTo>
                    <a:lnTo>
                      <a:pt x="21600" y="0"/>
                    </a:lnTo>
                    <a:lnTo>
                      <a:pt x="10190" y="0"/>
                    </a:lnTo>
                    <a:lnTo>
                      <a:pt x="0" y="0"/>
                    </a:lnTo>
                    <a:lnTo>
                      <a:pt x="0" y="10916"/>
                    </a:lnTo>
                    <a:lnTo>
                      <a:pt x="0" y="21600"/>
                    </a:lnTo>
                    <a:lnTo>
                      <a:pt x="10692" y="21600"/>
                    </a:lnTo>
                    <a:close/>
                  </a:path>
                  <a:path w="21600" h="21600" extrusionOk="0">
                    <a:moveTo>
                      <a:pt x="3552" y="13565"/>
                    </a:moveTo>
                    <a:lnTo>
                      <a:pt x="3552" y="14206"/>
                    </a:lnTo>
                    <a:lnTo>
                      <a:pt x="3409" y="14584"/>
                    </a:lnTo>
                    <a:lnTo>
                      <a:pt x="3050" y="15021"/>
                    </a:lnTo>
                    <a:lnTo>
                      <a:pt x="2619" y="15429"/>
                    </a:lnTo>
                    <a:lnTo>
                      <a:pt x="2296" y="15836"/>
                    </a:lnTo>
                    <a:lnTo>
                      <a:pt x="2045" y="16244"/>
                    </a:lnTo>
                    <a:lnTo>
                      <a:pt x="1902" y="16564"/>
                    </a:lnTo>
                    <a:lnTo>
                      <a:pt x="1794" y="17001"/>
                    </a:lnTo>
                    <a:lnTo>
                      <a:pt x="1830" y="17466"/>
                    </a:lnTo>
                    <a:lnTo>
                      <a:pt x="2009" y="17932"/>
                    </a:lnTo>
                    <a:lnTo>
                      <a:pt x="2260" y="18311"/>
                    </a:lnTo>
                    <a:lnTo>
                      <a:pt x="2548" y="18718"/>
                    </a:lnTo>
                    <a:lnTo>
                      <a:pt x="3050" y="19126"/>
                    </a:lnTo>
                    <a:lnTo>
                      <a:pt x="3552" y="19533"/>
                    </a:lnTo>
                    <a:lnTo>
                      <a:pt x="4342" y="19737"/>
                    </a:lnTo>
                    <a:lnTo>
                      <a:pt x="5095" y="19737"/>
                    </a:lnTo>
                    <a:lnTo>
                      <a:pt x="5849" y="19737"/>
                    </a:lnTo>
                    <a:lnTo>
                      <a:pt x="6351" y="19533"/>
                    </a:lnTo>
                    <a:lnTo>
                      <a:pt x="7140" y="19126"/>
                    </a:lnTo>
                    <a:lnTo>
                      <a:pt x="7535" y="18747"/>
                    </a:lnTo>
                    <a:lnTo>
                      <a:pt x="7894" y="18311"/>
                    </a:lnTo>
                    <a:lnTo>
                      <a:pt x="8145" y="17903"/>
                    </a:lnTo>
                    <a:lnTo>
                      <a:pt x="8324" y="17408"/>
                    </a:lnTo>
                    <a:lnTo>
                      <a:pt x="8324" y="16942"/>
                    </a:lnTo>
                    <a:lnTo>
                      <a:pt x="8252" y="16593"/>
                    </a:lnTo>
                    <a:lnTo>
                      <a:pt x="8145" y="16244"/>
                    </a:lnTo>
                    <a:lnTo>
                      <a:pt x="7894" y="15836"/>
                    </a:lnTo>
                    <a:lnTo>
                      <a:pt x="7571" y="15429"/>
                    </a:lnTo>
                    <a:lnTo>
                      <a:pt x="7140" y="15021"/>
                    </a:lnTo>
                    <a:lnTo>
                      <a:pt x="6853" y="14613"/>
                    </a:lnTo>
                    <a:lnTo>
                      <a:pt x="6602" y="14206"/>
                    </a:lnTo>
                    <a:lnTo>
                      <a:pt x="6602" y="13565"/>
                    </a:lnTo>
                    <a:lnTo>
                      <a:pt x="6602" y="8035"/>
                    </a:lnTo>
                    <a:lnTo>
                      <a:pt x="6602" y="7598"/>
                    </a:lnTo>
                    <a:lnTo>
                      <a:pt x="6853" y="6987"/>
                    </a:lnTo>
                    <a:lnTo>
                      <a:pt x="7212" y="6579"/>
                    </a:lnTo>
                    <a:lnTo>
                      <a:pt x="7643" y="6171"/>
                    </a:lnTo>
                    <a:lnTo>
                      <a:pt x="7894" y="5764"/>
                    </a:lnTo>
                    <a:lnTo>
                      <a:pt x="8037" y="5531"/>
                    </a:lnTo>
                    <a:lnTo>
                      <a:pt x="8252" y="5153"/>
                    </a:lnTo>
                    <a:lnTo>
                      <a:pt x="8360" y="4599"/>
                    </a:lnTo>
                    <a:lnTo>
                      <a:pt x="8288" y="4134"/>
                    </a:lnTo>
                    <a:lnTo>
                      <a:pt x="8145" y="3697"/>
                    </a:lnTo>
                    <a:lnTo>
                      <a:pt x="7894" y="3289"/>
                    </a:lnTo>
                    <a:lnTo>
                      <a:pt x="7499" y="2853"/>
                    </a:lnTo>
                    <a:lnTo>
                      <a:pt x="7033" y="2533"/>
                    </a:lnTo>
                    <a:lnTo>
                      <a:pt x="6387" y="2242"/>
                    </a:lnTo>
                    <a:lnTo>
                      <a:pt x="5849" y="2067"/>
                    </a:lnTo>
                    <a:lnTo>
                      <a:pt x="5095" y="1950"/>
                    </a:lnTo>
                    <a:lnTo>
                      <a:pt x="4234" y="2038"/>
                    </a:lnTo>
                    <a:lnTo>
                      <a:pt x="3552" y="2271"/>
                    </a:lnTo>
                    <a:lnTo>
                      <a:pt x="3050" y="2504"/>
                    </a:lnTo>
                    <a:lnTo>
                      <a:pt x="2548" y="2882"/>
                    </a:lnTo>
                    <a:lnTo>
                      <a:pt x="2225" y="3231"/>
                    </a:lnTo>
                    <a:lnTo>
                      <a:pt x="1973" y="3697"/>
                    </a:lnTo>
                    <a:lnTo>
                      <a:pt x="1794" y="4308"/>
                    </a:lnTo>
                    <a:lnTo>
                      <a:pt x="1794" y="4745"/>
                    </a:lnTo>
                    <a:lnTo>
                      <a:pt x="1866" y="5123"/>
                    </a:lnTo>
                    <a:lnTo>
                      <a:pt x="2045" y="5560"/>
                    </a:lnTo>
                    <a:lnTo>
                      <a:pt x="2296" y="5851"/>
                    </a:lnTo>
                    <a:lnTo>
                      <a:pt x="2548" y="6171"/>
                    </a:lnTo>
                    <a:lnTo>
                      <a:pt x="3014" y="6608"/>
                    </a:lnTo>
                    <a:lnTo>
                      <a:pt x="3301" y="6987"/>
                    </a:lnTo>
                    <a:lnTo>
                      <a:pt x="3552" y="7598"/>
                    </a:lnTo>
                    <a:lnTo>
                      <a:pt x="3552" y="8035"/>
                    </a:lnTo>
                    <a:lnTo>
                      <a:pt x="3552" y="13565"/>
                    </a:lnTo>
                    <a:close/>
                  </a:path>
                  <a:path w="21600" h="21600" extrusionOk="0">
                    <a:moveTo>
                      <a:pt x="10154" y="1863"/>
                    </a:moveTo>
                    <a:lnTo>
                      <a:pt x="19088" y="1863"/>
                    </a:lnTo>
                    <a:lnTo>
                      <a:pt x="19088" y="8238"/>
                    </a:lnTo>
                    <a:lnTo>
                      <a:pt x="10154" y="8238"/>
                    </a:lnTo>
                    <a:lnTo>
                      <a:pt x="10154" y="1863"/>
                    </a:lnTo>
                    <a:moveTo>
                      <a:pt x="10441" y="10101"/>
                    </a:moveTo>
                    <a:lnTo>
                      <a:pt x="10441" y="9461"/>
                    </a:lnTo>
                    <a:lnTo>
                      <a:pt x="18837" y="9461"/>
                    </a:lnTo>
                    <a:lnTo>
                      <a:pt x="18837" y="10101"/>
                    </a:lnTo>
                    <a:lnTo>
                      <a:pt x="10441" y="10101"/>
                    </a:lnTo>
                    <a:moveTo>
                      <a:pt x="11374" y="11004"/>
                    </a:moveTo>
                    <a:lnTo>
                      <a:pt x="12630" y="11004"/>
                    </a:lnTo>
                    <a:lnTo>
                      <a:pt x="12630" y="12226"/>
                    </a:lnTo>
                    <a:lnTo>
                      <a:pt x="11374" y="12226"/>
                    </a:lnTo>
                    <a:lnTo>
                      <a:pt x="11374" y="11004"/>
                    </a:lnTo>
                    <a:moveTo>
                      <a:pt x="13993" y="11004"/>
                    </a:moveTo>
                    <a:lnTo>
                      <a:pt x="15249" y="11004"/>
                    </a:lnTo>
                    <a:lnTo>
                      <a:pt x="15249" y="12226"/>
                    </a:lnTo>
                    <a:lnTo>
                      <a:pt x="13993" y="12226"/>
                    </a:lnTo>
                    <a:lnTo>
                      <a:pt x="13993" y="11004"/>
                    </a:lnTo>
                    <a:moveTo>
                      <a:pt x="16649" y="11004"/>
                    </a:moveTo>
                    <a:lnTo>
                      <a:pt x="17904" y="11004"/>
                    </a:lnTo>
                    <a:lnTo>
                      <a:pt x="17904" y="12226"/>
                    </a:lnTo>
                    <a:lnTo>
                      <a:pt x="16649" y="12226"/>
                    </a:lnTo>
                    <a:lnTo>
                      <a:pt x="16649" y="11004"/>
                    </a:lnTo>
                    <a:moveTo>
                      <a:pt x="11374" y="12954"/>
                    </a:moveTo>
                    <a:lnTo>
                      <a:pt x="12630" y="12954"/>
                    </a:lnTo>
                    <a:lnTo>
                      <a:pt x="12630" y="14177"/>
                    </a:lnTo>
                    <a:lnTo>
                      <a:pt x="11374" y="14177"/>
                    </a:lnTo>
                    <a:lnTo>
                      <a:pt x="11374" y="12954"/>
                    </a:lnTo>
                    <a:moveTo>
                      <a:pt x="13993" y="12954"/>
                    </a:moveTo>
                    <a:lnTo>
                      <a:pt x="15249" y="12954"/>
                    </a:lnTo>
                    <a:lnTo>
                      <a:pt x="15249" y="14177"/>
                    </a:lnTo>
                    <a:lnTo>
                      <a:pt x="13993" y="14177"/>
                    </a:lnTo>
                    <a:lnTo>
                      <a:pt x="13993" y="12954"/>
                    </a:lnTo>
                    <a:moveTo>
                      <a:pt x="16649" y="12954"/>
                    </a:moveTo>
                    <a:lnTo>
                      <a:pt x="17904" y="12954"/>
                    </a:lnTo>
                    <a:lnTo>
                      <a:pt x="17904" y="14177"/>
                    </a:lnTo>
                    <a:lnTo>
                      <a:pt x="16649" y="14177"/>
                    </a:lnTo>
                    <a:lnTo>
                      <a:pt x="16649" y="12954"/>
                    </a:lnTo>
                    <a:moveTo>
                      <a:pt x="11374" y="14905"/>
                    </a:moveTo>
                    <a:lnTo>
                      <a:pt x="12630" y="14905"/>
                    </a:lnTo>
                    <a:lnTo>
                      <a:pt x="12630" y="16127"/>
                    </a:lnTo>
                    <a:lnTo>
                      <a:pt x="11374" y="16127"/>
                    </a:lnTo>
                    <a:lnTo>
                      <a:pt x="11374" y="14905"/>
                    </a:lnTo>
                    <a:moveTo>
                      <a:pt x="13993" y="14905"/>
                    </a:moveTo>
                    <a:lnTo>
                      <a:pt x="15249" y="14905"/>
                    </a:lnTo>
                    <a:lnTo>
                      <a:pt x="15249" y="16127"/>
                    </a:lnTo>
                    <a:lnTo>
                      <a:pt x="13993" y="16127"/>
                    </a:lnTo>
                    <a:lnTo>
                      <a:pt x="13993" y="14905"/>
                    </a:lnTo>
                    <a:moveTo>
                      <a:pt x="16649" y="14905"/>
                    </a:moveTo>
                    <a:lnTo>
                      <a:pt x="17904" y="14905"/>
                    </a:lnTo>
                    <a:lnTo>
                      <a:pt x="17904" y="16127"/>
                    </a:lnTo>
                    <a:lnTo>
                      <a:pt x="16649" y="16127"/>
                    </a:lnTo>
                    <a:lnTo>
                      <a:pt x="16649" y="14905"/>
                    </a:lnTo>
                    <a:moveTo>
                      <a:pt x="11374" y="16855"/>
                    </a:moveTo>
                    <a:lnTo>
                      <a:pt x="12630" y="16855"/>
                    </a:lnTo>
                    <a:lnTo>
                      <a:pt x="12630" y="18078"/>
                    </a:lnTo>
                    <a:lnTo>
                      <a:pt x="11374" y="18078"/>
                    </a:lnTo>
                    <a:lnTo>
                      <a:pt x="11374" y="16855"/>
                    </a:lnTo>
                    <a:moveTo>
                      <a:pt x="13993" y="16855"/>
                    </a:moveTo>
                    <a:lnTo>
                      <a:pt x="15249" y="16855"/>
                    </a:lnTo>
                    <a:lnTo>
                      <a:pt x="15249" y="18078"/>
                    </a:lnTo>
                    <a:lnTo>
                      <a:pt x="13993" y="18078"/>
                    </a:lnTo>
                    <a:lnTo>
                      <a:pt x="13993" y="16855"/>
                    </a:lnTo>
                    <a:moveTo>
                      <a:pt x="16649" y="16855"/>
                    </a:moveTo>
                    <a:lnTo>
                      <a:pt x="17904" y="16855"/>
                    </a:lnTo>
                    <a:lnTo>
                      <a:pt x="17904" y="18078"/>
                    </a:lnTo>
                    <a:lnTo>
                      <a:pt x="16649" y="18078"/>
                    </a:lnTo>
                    <a:lnTo>
                      <a:pt x="16649" y="16855"/>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sz="1200"/>
              </a:p>
            </p:txBody>
          </p:sp>
          <p:sp>
            <p:nvSpPr>
              <p:cNvPr id="17" name="phone3"/>
              <p:cNvSpPr>
                <a:spLocks noEditPoints="1" noChangeArrowheads="1"/>
              </p:cNvSpPr>
              <p:nvPr/>
            </p:nvSpPr>
            <p:spPr bwMode="auto">
              <a:xfrm>
                <a:off x="988368" y="5534000"/>
                <a:ext cx="371475" cy="45720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200 w 21600"/>
                  <a:gd name="T17" fmla="*/ 23516 h 21600"/>
                  <a:gd name="T18" fmla="*/ 21400 w 21600"/>
                  <a:gd name="T19" fmla="*/ 40485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10692" y="21600"/>
                    </a:moveTo>
                    <a:lnTo>
                      <a:pt x="21600" y="21600"/>
                    </a:lnTo>
                    <a:lnTo>
                      <a:pt x="21600" y="10684"/>
                    </a:lnTo>
                    <a:lnTo>
                      <a:pt x="21600" y="0"/>
                    </a:lnTo>
                    <a:lnTo>
                      <a:pt x="10190" y="0"/>
                    </a:lnTo>
                    <a:lnTo>
                      <a:pt x="0" y="0"/>
                    </a:lnTo>
                    <a:lnTo>
                      <a:pt x="0" y="10916"/>
                    </a:lnTo>
                    <a:lnTo>
                      <a:pt x="0" y="21600"/>
                    </a:lnTo>
                    <a:lnTo>
                      <a:pt x="10692" y="21600"/>
                    </a:lnTo>
                    <a:close/>
                  </a:path>
                  <a:path w="21600" h="21600" extrusionOk="0">
                    <a:moveTo>
                      <a:pt x="3552" y="13565"/>
                    </a:moveTo>
                    <a:lnTo>
                      <a:pt x="3552" y="14206"/>
                    </a:lnTo>
                    <a:lnTo>
                      <a:pt x="3409" y="14584"/>
                    </a:lnTo>
                    <a:lnTo>
                      <a:pt x="3050" y="15021"/>
                    </a:lnTo>
                    <a:lnTo>
                      <a:pt x="2619" y="15429"/>
                    </a:lnTo>
                    <a:lnTo>
                      <a:pt x="2296" y="15836"/>
                    </a:lnTo>
                    <a:lnTo>
                      <a:pt x="2045" y="16244"/>
                    </a:lnTo>
                    <a:lnTo>
                      <a:pt x="1902" y="16564"/>
                    </a:lnTo>
                    <a:lnTo>
                      <a:pt x="1794" y="17001"/>
                    </a:lnTo>
                    <a:lnTo>
                      <a:pt x="1830" y="17466"/>
                    </a:lnTo>
                    <a:lnTo>
                      <a:pt x="2009" y="17932"/>
                    </a:lnTo>
                    <a:lnTo>
                      <a:pt x="2260" y="18311"/>
                    </a:lnTo>
                    <a:lnTo>
                      <a:pt x="2548" y="18718"/>
                    </a:lnTo>
                    <a:lnTo>
                      <a:pt x="3050" y="19126"/>
                    </a:lnTo>
                    <a:lnTo>
                      <a:pt x="3552" y="19533"/>
                    </a:lnTo>
                    <a:lnTo>
                      <a:pt x="4342" y="19737"/>
                    </a:lnTo>
                    <a:lnTo>
                      <a:pt x="5095" y="19737"/>
                    </a:lnTo>
                    <a:lnTo>
                      <a:pt x="5849" y="19737"/>
                    </a:lnTo>
                    <a:lnTo>
                      <a:pt x="6351" y="19533"/>
                    </a:lnTo>
                    <a:lnTo>
                      <a:pt x="7140" y="19126"/>
                    </a:lnTo>
                    <a:lnTo>
                      <a:pt x="7535" y="18747"/>
                    </a:lnTo>
                    <a:lnTo>
                      <a:pt x="7894" y="18311"/>
                    </a:lnTo>
                    <a:lnTo>
                      <a:pt x="8145" y="17903"/>
                    </a:lnTo>
                    <a:lnTo>
                      <a:pt x="8324" y="17408"/>
                    </a:lnTo>
                    <a:lnTo>
                      <a:pt x="8324" y="16942"/>
                    </a:lnTo>
                    <a:lnTo>
                      <a:pt x="8252" y="16593"/>
                    </a:lnTo>
                    <a:lnTo>
                      <a:pt x="8145" y="16244"/>
                    </a:lnTo>
                    <a:lnTo>
                      <a:pt x="7894" y="15836"/>
                    </a:lnTo>
                    <a:lnTo>
                      <a:pt x="7571" y="15429"/>
                    </a:lnTo>
                    <a:lnTo>
                      <a:pt x="7140" y="15021"/>
                    </a:lnTo>
                    <a:lnTo>
                      <a:pt x="6853" y="14613"/>
                    </a:lnTo>
                    <a:lnTo>
                      <a:pt x="6602" y="14206"/>
                    </a:lnTo>
                    <a:lnTo>
                      <a:pt x="6602" y="13565"/>
                    </a:lnTo>
                    <a:lnTo>
                      <a:pt x="6602" y="8035"/>
                    </a:lnTo>
                    <a:lnTo>
                      <a:pt x="6602" y="7598"/>
                    </a:lnTo>
                    <a:lnTo>
                      <a:pt x="6853" y="6987"/>
                    </a:lnTo>
                    <a:lnTo>
                      <a:pt x="7212" y="6579"/>
                    </a:lnTo>
                    <a:lnTo>
                      <a:pt x="7643" y="6171"/>
                    </a:lnTo>
                    <a:lnTo>
                      <a:pt x="7894" y="5764"/>
                    </a:lnTo>
                    <a:lnTo>
                      <a:pt x="8037" y="5531"/>
                    </a:lnTo>
                    <a:lnTo>
                      <a:pt x="8252" y="5153"/>
                    </a:lnTo>
                    <a:lnTo>
                      <a:pt x="8360" y="4599"/>
                    </a:lnTo>
                    <a:lnTo>
                      <a:pt x="8288" y="4134"/>
                    </a:lnTo>
                    <a:lnTo>
                      <a:pt x="8145" y="3697"/>
                    </a:lnTo>
                    <a:lnTo>
                      <a:pt x="7894" y="3289"/>
                    </a:lnTo>
                    <a:lnTo>
                      <a:pt x="7499" y="2853"/>
                    </a:lnTo>
                    <a:lnTo>
                      <a:pt x="7033" y="2533"/>
                    </a:lnTo>
                    <a:lnTo>
                      <a:pt x="6387" y="2242"/>
                    </a:lnTo>
                    <a:lnTo>
                      <a:pt x="5849" y="2067"/>
                    </a:lnTo>
                    <a:lnTo>
                      <a:pt x="5095" y="1950"/>
                    </a:lnTo>
                    <a:lnTo>
                      <a:pt x="4234" y="2038"/>
                    </a:lnTo>
                    <a:lnTo>
                      <a:pt x="3552" y="2271"/>
                    </a:lnTo>
                    <a:lnTo>
                      <a:pt x="3050" y="2504"/>
                    </a:lnTo>
                    <a:lnTo>
                      <a:pt x="2548" y="2882"/>
                    </a:lnTo>
                    <a:lnTo>
                      <a:pt x="2225" y="3231"/>
                    </a:lnTo>
                    <a:lnTo>
                      <a:pt x="1973" y="3697"/>
                    </a:lnTo>
                    <a:lnTo>
                      <a:pt x="1794" y="4308"/>
                    </a:lnTo>
                    <a:lnTo>
                      <a:pt x="1794" y="4745"/>
                    </a:lnTo>
                    <a:lnTo>
                      <a:pt x="1866" y="5123"/>
                    </a:lnTo>
                    <a:lnTo>
                      <a:pt x="2045" y="5560"/>
                    </a:lnTo>
                    <a:lnTo>
                      <a:pt x="2296" y="5851"/>
                    </a:lnTo>
                    <a:lnTo>
                      <a:pt x="2548" y="6171"/>
                    </a:lnTo>
                    <a:lnTo>
                      <a:pt x="3014" y="6608"/>
                    </a:lnTo>
                    <a:lnTo>
                      <a:pt x="3301" y="6987"/>
                    </a:lnTo>
                    <a:lnTo>
                      <a:pt x="3552" y="7598"/>
                    </a:lnTo>
                    <a:lnTo>
                      <a:pt x="3552" y="8035"/>
                    </a:lnTo>
                    <a:lnTo>
                      <a:pt x="3552" y="13565"/>
                    </a:lnTo>
                    <a:close/>
                  </a:path>
                  <a:path w="21600" h="21600" extrusionOk="0">
                    <a:moveTo>
                      <a:pt x="10154" y="1863"/>
                    </a:moveTo>
                    <a:lnTo>
                      <a:pt x="19088" y="1863"/>
                    </a:lnTo>
                    <a:lnTo>
                      <a:pt x="19088" y="8238"/>
                    </a:lnTo>
                    <a:lnTo>
                      <a:pt x="10154" y="8238"/>
                    </a:lnTo>
                    <a:lnTo>
                      <a:pt x="10154" y="1863"/>
                    </a:lnTo>
                    <a:moveTo>
                      <a:pt x="10441" y="10101"/>
                    </a:moveTo>
                    <a:lnTo>
                      <a:pt x="10441" y="9461"/>
                    </a:lnTo>
                    <a:lnTo>
                      <a:pt x="18837" y="9461"/>
                    </a:lnTo>
                    <a:lnTo>
                      <a:pt x="18837" y="10101"/>
                    </a:lnTo>
                    <a:lnTo>
                      <a:pt x="10441" y="10101"/>
                    </a:lnTo>
                    <a:moveTo>
                      <a:pt x="11374" y="11004"/>
                    </a:moveTo>
                    <a:lnTo>
                      <a:pt x="12630" y="11004"/>
                    </a:lnTo>
                    <a:lnTo>
                      <a:pt x="12630" y="12226"/>
                    </a:lnTo>
                    <a:lnTo>
                      <a:pt x="11374" y="12226"/>
                    </a:lnTo>
                    <a:lnTo>
                      <a:pt x="11374" y="11004"/>
                    </a:lnTo>
                    <a:moveTo>
                      <a:pt x="13993" y="11004"/>
                    </a:moveTo>
                    <a:lnTo>
                      <a:pt x="15249" y="11004"/>
                    </a:lnTo>
                    <a:lnTo>
                      <a:pt x="15249" y="12226"/>
                    </a:lnTo>
                    <a:lnTo>
                      <a:pt x="13993" y="12226"/>
                    </a:lnTo>
                    <a:lnTo>
                      <a:pt x="13993" y="11004"/>
                    </a:lnTo>
                    <a:moveTo>
                      <a:pt x="16649" y="11004"/>
                    </a:moveTo>
                    <a:lnTo>
                      <a:pt x="17904" y="11004"/>
                    </a:lnTo>
                    <a:lnTo>
                      <a:pt x="17904" y="12226"/>
                    </a:lnTo>
                    <a:lnTo>
                      <a:pt x="16649" y="12226"/>
                    </a:lnTo>
                    <a:lnTo>
                      <a:pt x="16649" y="11004"/>
                    </a:lnTo>
                    <a:moveTo>
                      <a:pt x="11374" y="12954"/>
                    </a:moveTo>
                    <a:lnTo>
                      <a:pt x="12630" y="12954"/>
                    </a:lnTo>
                    <a:lnTo>
                      <a:pt x="12630" y="14177"/>
                    </a:lnTo>
                    <a:lnTo>
                      <a:pt x="11374" y="14177"/>
                    </a:lnTo>
                    <a:lnTo>
                      <a:pt x="11374" y="12954"/>
                    </a:lnTo>
                    <a:moveTo>
                      <a:pt x="13993" y="12954"/>
                    </a:moveTo>
                    <a:lnTo>
                      <a:pt x="15249" y="12954"/>
                    </a:lnTo>
                    <a:lnTo>
                      <a:pt x="15249" y="14177"/>
                    </a:lnTo>
                    <a:lnTo>
                      <a:pt x="13993" y="14177"/>
                    </a:lnTo>
                    <a:lnTo>
                      <a:pt x="13993" y="12954"/>
                    </a:lnTo>
                    <a:moveTo>
                      <a:pt x="16649" y="12954"/>
                    </a:moveTo>
                    <a:lnTo>
                      <a:pt x="17904" y="12954"/>
                    </a:lnTo>
                    <a:lnTo>
                      <a:pt x="17904" y="14177"/>
                    </a:lnTo>
                    <a:lnTo>
                      <a:pt x="16649" y="14177"/>
                    </a:lnTo>
                    <a:lnTo>
                      <a:pt x="16649" y="12954"/>
                    </a:lnTo>
                    <a:moveTo>
                      <a:pt x="11374" y="14905"/>
                    </a:moveTo>
                    <a:lnTo>
                      <a:pt x="12630" y="14905"/>
                    </a:lnTo>
                    <a:lnTo>
                      <a:pt x="12630" y="16127"/>
                    </a:lnTo>
                    <a:lnTo>
                      <a:pt x="11374" y="16127"/>
                    </a:lnTo>
                    <a:lnTo>
                      <a:pt x="11374" y="14905"/>
                    </a:lnTo>
                    <a:moveTo>
                      <a:pt x="13993" y="14905"/>
                    </a:moveTo>
                    <a:lnTo>
                      <a:pt x="15249" y="14905"/>
                    </a:lnTo>
                    <a:lnTo>
                      <a:pt x="15249" y="16127"/>
                    </a:lnTo>
                    <a:lnTo>
                      <a:pt x="13993" y="16127"/>
                    </a:lnTo>
                    <a:lnTo>
                      <a:pt x="13993" y="14905"/>
                    </a:lnTo>
                    <a:moveTo>
                      <a:pt x="16649" y="14905"/>
                    </a:moveTo>
                    <a:lnTo>
                      <a:pt x="17904" y="14905"/>
                    </a:lnTo>
                    <a:lnTo>
                      <a:pt x="17904" y="16127"/>
                    </a:lnTo>
                    <a:lnTo>
                      <a:pt x="16649" y="16127"/>
                    </a:lnTo>
                    <a:lnTo>
                      <a:pt x="16649" y="14905"/>
                    </a:lnTo>
                    <a:moveTo>
                      <a:pt x="11374" y="16855"/>
                    </a:moveTo>
                    <a:lnTo>
                      <a:pt x="12630" y="16855"/>
                    </a:lnTo>
                    <a:lnTo>
                      <a:pt x="12630" y="18078"/>
                    </a:lnTo>
                    <a:lnTo>
                      <a:pt x="11374" y="18078"/>
                    </a:lnTo>
                    <a:lnTo>
                      <a:pt x="11374" y="16855"/>
                    </a:lnTo>
                    <a:moveTo>
                      <a:pt x="13993" y="16855"/>
                    </a:moveTo>
                    <a:lnTo>
                      <a:pt x="15249" y="16855"/>
                    </a:lnTo>
                    <a:lnTo>
                      <a:pt x="15249" y="18078"/>
                    </a:lnTo>
                    <a:lnTo>
                      <a:pt x="13993" y="18078"/>
                    </a:lnTo>
                    <a:lnTo>
                      <a:pt x="13993" y="16855"/>
                    </a:lnTo>
                    <a:moveTo>
                      <a:pt x="16649" y="16855"/>
                    </a:moveTo>
                    <a:lnTo>
                      <a:pt x="17904" y="16855"/>
                    </a:lnTo>
                    <a:lnTo>
                      <a:pt x="17904" y="18078"/>
                    </a:lnTo>
                    <a:lnTo>
                      <a:pt x="16649" y="18078"/>
                    </a:lnTo>
                    <a:lnTo>
                      <a:pt x="16649" y="16855"/>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sz="1200"/>
              </a:p>
            </p:txBody>
          </p:sp>
          <p:sp>
            <p:nvSpPr>
              <p:cNvPr id="18" name="TextBox 11"/>
              <p:cNvSpPr txBox="1"/>
              <p:nvPr/>
            </p:nvSpPr>
            <p:spPr>
              <a:xfrm>
                <a:off x="492695" y="6021288"/>
                <a:ext cx="982961" cy="276999"/>
              </a:xfrm>
              <a:prstGeom prst="rect">
                <a:avLst/>
              </a:prstGeom>
              <a:noFill/>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200" b="1" dirty="0" smtClean="0">
                    <a:effectLst>
                      <a:outerShdw blurRad="38100" dist="38100" dir="2700000" algn="tl">
                        <a:srgbClr val="000000">
                          <a:alpha val="43137"/>
                        </a:srgbClr>
                      </a:outerShdw>
                    </a:effectLst>
                  </a:rPr>
                  <a:t>Терминалы</a:t>
                </a:r>
                <a:endParaRPr lang="ru-RU" sz="1200" b="1" dirty="0">
                  <a:effectLst>
                    <a:outerShdw blurRad="38100" dist="38100" dir="2700000" algn="tl">
                      <a:srgbClr val="000000">
                        <a:alpha val="43137"/>
                      </a:srgbClr>
                    </a:outerShdw>
                  </a:effectLst>
                </a:endParaRPr>
              </a:p>
            </p:txBody>
          </p:sp>
          <p:sp>
            <p:nvSpPr>
              <p:cNvPr id="19" name="TextBox 12"/>
              <p:cNvSpPr txBox="1"/>
              <p:nvPr/>
            </p:nvSpPr>
            <p:spPr>
              <a:xfrm>
                <a:off x="683568" y="6309320"/>
                <a:ext cx="535833" cy="276999"/>
              </a:xfrm>
              <a:prstGeom prst="rect">
                <a:avLst/>
              </a:prstGeom>
              <a:noFill/>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effectLst>
                      <a:outerShdw blurRad="38100" dist="38100" dir="2700000" algn="tl">
                        <a:srgbClr val="000000">
                          <a:alpha val="43137"/>
                        </a:srgbClr>
                      </a:outerShdw>
                    </a:effectLst>
                  </a:rPr>
                  <a:t>PSTN</a:t>
                </a:r>
                <a:endParaRPr lang="ru-RU" sz="1200" b="1" dirty="0">
                  <a:effectLst>
                    <a:outerShdw blurRad="38100" dist="38100" dir="2700000" algn="tl">
                      <a:srgbClr val="000000">
                        <a:alpha val="43137"/>
                      </a:srgbClr>
                    </a:outerShdw>
                  </a:effectLst>
                </a:endParaRPr>
              </a:p>
            </p:txBody>
          </p:sp>
          <p:sp>
            <p:nvSpPr>
              <p:cNvPr id="20" name="Rounded Rectangle 19"/>
              <p:cNvSpPr/>
              <p:nvPr/>
            </p:nvSpPr>
            <p:spPr>
              <a:xfrm>
                <a:off x="1547664" y="260648"/>
                <a:ext cx="936104" cy="6048672"/>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ru-RU" sz="1200" dirty="0"/>
              </a:p>
            </p:txBody>
          </p:sp>
          <p:sp>
            <p:nvSpPr>
              <p:cNvPr id="21" name="Rounded Rectangle 20"/>
              <p:cNvSpPr/>
              <p:nvPr/>
            </p:nvSpPr>
            <p:spPr>
              <a:xfrm>
                <a:off x="1619672" y="404664"/>
                <a:ext cx="819091" cy="936104"/>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200" dirty="0" smtClean="0"/>
                  <a:t>Услуги</a:t>
                </a:r>
                <a:endParaRPr lang="ru-RU" sz="1200" dirty="0"/>
              </a:p>
            </p:txBody>
          </p:sp>
          <p:sp>
            <p:nvSpPr>
              <p:cNvPr id="22" name="Rounded Rectangle 21"/>
              <p:cNvSpPr/>
              <p:nvPr/>
            </p:nvSpPr>
            <p:spPr>
              <a:xfrm>
                <a:off x="1619672" y="1484784"/>
                <a:ext cx="819091" cy="936104"/>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200" dirty="0" err="1" smtClean="0"/>
                  <a:t>Управ-ление</a:t>
                </a:r>
                <a:r>
                  <a:rPr lang="ru-RU" sz="1200" dirty="0" smtClean="0"/>
                  <a:t> </a:t>
                </a:r>
                <a:endParaRPr lang="ru-RU" sz="1200" dirty="0"/>
              </a:p>
            </p:txBody>
          </p:sp>
          <p:sp>
            <p:nvSpPr>
              <p:cNvPr id="23" name="Rounded Rectangle 22"/>
              <p:cNvSpPr/>
              <p:nvPr/>
            </p:nvSpPr>
            <p:spPr>
              <a:xfrm>
                <a:off x="1619672" y="2492896"/>
                <a:ext cx="819091" cy="1368152"/>
              </a:xfrm>
              <a:prstGeom prst="roundRect">
                <a:avLst/>
              </a:prstGeom>
              <a:blipFill>
                <a:blip r:embed="rId3" cstate="print"/>
                <a:tile tx="0" ty="0" sx="100000" sy="100000" flip="none" algn="tl"/>
              </a:blipFill>
            </p:spPr>
            <p:style>
              <a:lnRef idx="0">
                <a:schemeClr val="accent3"/>
              </a:lnRef>
              <a:fillRef idx="3">
                <a:schemeClr val="accent3"/>
              </a:fillRef>
              <a:effectRef idx="3">
                <a:schemeClr val="accent3"/>
              </a:effectRef>
              <a:fontRef idx="minor">
                <a:schemeClr val="lt1"/>
              </a:fontRef>
            </p:style>
            <p:txBody>
              <a:bodyPr lIns="36000" rIns="36000"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200" b="1" dirty="0" smtClean="0">
                    <a:solidFill>
                      <a:schemeClr val="tx1"/>
                    </a:solidFill>
                  </a:rPr>
                  <a:t>Опорная Сеть</a:t>
                </a:r>
                <a:endParaRPr lang="ru-RU" sz="1200" b="1" dirty="0">
                  <a:solidFill>
                    <a:schemeClr val="tx1"/>
                  </a:solidFill>
                </a:endParaRPr>
              </a:p>
            </p:txBody>
          </p:sp>
          <p:sp>
            <p:nvSpPr>
              <p:cNvPr id="24" name="Rounded Rectangle 23"/>
              <p:cNvSpPr/>
              <p:nvPr/>
            </p:nvSpPr>
            <p:spPr>
              <a:xfrm>
                <a:off x="1619672" y="3933056"/>
                <a:ext cx="819091" cy="1152128"/>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200" dirty="0" smtClean="0"/>
                  <a:t>Сеть доступа</a:t>
                </a:r>
                <a:endParaRPr lang="en-US" sz="1200" dirty="0" smtClean="0"/>
              </a:p>
              <a:p>
                <a:pPr algn="ctr"/>
                <a:r>
                  <a:rPr lang="en-US" sz="1200" dirty="0" smtClean="0"/>
                  <a:t>(GERAN)</a:t>
                </a:r>
                <a:endParaRPr lang="ru-RU" sz="1200" dirty="0" smtClean="0"/>
              </a:p>
            </p:txBody>
          </p:sp>
          <p:sp>
            <p:nvSpPr>
              <p:cNvPr id="25" name="TextBox 31"/>
              <p:cNvSpPr txBox="1"/>
              <p:nvPr/>
            </p:nvSpPr>
            <p:spPr>
              <a:xfrm>
                <a:off x="1572815" y="6021288"/>
                <a:ext cx="982961" cy="276999"/>
              </a:xfrm>
              <a:prstGeom prst="rect">
                <a:avLst/>
              </a:prstGeom>
              <a:noFill/>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200" b="1" dirty="0" smtClean="0">
                    <a:effectLst>
                      <a:outerShdw blurRad="38100" dist="38100" dir="2700000" algn="tl">
                        <a:srgbClr val="000000">
                          <a:alpha val="43137"/>
                        </a:srgbClr>
                      </a:outerShdw>
                    </a:effectLst>
                  </a:rPr>
                  <a:t>Терминалы</a:t>
                </a:r>
                <a:endParaRPr lang="ru-RU" sz="1200" b="1" dirty="0">
                  <a:effectLst>
                    <a:outerShdw blurRad="38100" dist="38100" dir="2700000" algn="tl">
                      <a:srgbClr val="000000">
                        <a:alpha val="43137"/>
                      </a:srgbClr>
                    </a:outerShdw>
                  </a:effectLst>
                </a:endParaRPr>
              </a:p>
            </p:txBody>
          </p:sp>
          <p:sp>
            <p:nvSpPr>
              <p:cNvPr id="26" name="TextBox 32"/>
              <p:cNvSpPr txBox="1"/>
              <p:nvPr/>
            </p:nvSpPr>
            <p:spPr>
              <a:xfrm>
                <a:off x="1763688" y="6309320"/>
                <a:ext cx="585430" cy="276999"/>
              </a:xfrm>
              <a:prstGeom prst="rect">
                <a:avLst/>
              </a:prstGeom>
              <a:noFill/>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effectLst>
                      <a:outerShdw blurRad="38100" dist="38100" dir="2700000" algn="tl">
                        <a:srgbClr val="000000">
                          <a:alpha val="43137"/>
                        </a:srgbClr>
                      </a:outerShdw>
                    </a:effectLst>
                  </a:rPr>
                  <a:t>PLMN</a:t>
                </a:r>
                <a:endParaRPr lang="ru-RU" sz="1200" b="1" dirty="0">
                  <a:effectLst>
                    <a:outerShdw blurRad="38100" dist="38100" dir="2700000" algn="tl">
                      <a:srgbClr val="000000">
                        <a:alpha val="43137"/>
                      </a:srgbClr>
                    </a:outerShdw>
                  </a:effectLst>
                </a:endParaRPr>
              </a:p>
            </p:txBody>
          </p:sp>
          <p:pic>
            <p:nvPicPr>
              <p:cNvPr id="27" name="Picture 26" descr="D:\Users\a80137\AppData\Local\Microsoft\Windows\Temporary Internet Files\Content.IE5\68N41JF0\MC900433869[1].png"/>
              <p:cNvPicPr>
                <a:picLocks noChangeAspect="1" noChangeArrowheads="1"/>
              </p:cNvPicPr>
              <p:nvPr/>
            </p:nvPicPr>
            <p:blipFill>
              <a:blip r:embed="rId4" cstate="print"/>
              <a:srcRect/>
              <a:stretch>
                <a:fillRect/>
              </a:stretch>
            </p:blipFill>
            <p:spPr bwMode="auto">
              <a:xfrm>
                <a:off x="1611288" y="5148808"/>
                <a:ext cx="508831" cy="626254"/>
              </a:xfrm>
              <a:prstGeom prst="rect">
                <a:avLst/>
              </a:prstGeom>
              <a:noFill/>
            </p:spPr>
          </p:pic>
          <p:pic>
            <p:nvPicPr>
              <p:cNvPr id="28" name="Picture 27" descr="D:\Users\a80137\AppData\Local\Microsoft\Windows\Temporary Internet Files\Content.IE5\68N41JF0\MC900433869[1].png"/>
              <p:cNvPicPr>
                <a:picLocks noChangeAspect="1" noChangeArrowheads="1"/>
              </p:cNvPicPr>
              <p:nvPr/>
            </p:nvPicPr>
            <p:blipFill>
              <a:blip r:embed="rId4" cstate="print"/>
              <a:srcRect/>
              <a:stretch>
                <a:fillRect/>
              </a:stretch>
            </p:blipFill>
            <p:spPr bwMode="auto">
              <a:xfrm>
                <a:off x="1763688" y="5301208"/>
                <a:ext cx="508831" cy="626254"/>
              </a:xfrm>
              <a:prstGeom prst="rect">
                <a:avLst/>
              </a:prstGeom>
              <a:noFill/>
            </p:spPr>
          </p:pic>
          <p:pic>
            <p:nvPicPr>
              <p:cNvPr id="29" name="Picture 28" descr="D:\Users\a80137\AppData\Local\Microsoft\Windows\Temporary Internet Files\Content.IE5\68N41JF0\MC900433869[1].png"/>
              <p:cNvPicPr>
                <a:picLocks noChangeAspect="1" noChangeArrowheads="1"/>
              </p:cNvPicPr>
              <p:nvPr/>
            </p:nvPicPr>
            <p:blipFill>
              <a:blip r:embed="rId4" cstate="print"/>
              <a:srcRect/>
              <a:stretch>
                <a:fillRect/>
              </a:stretch>
            </p:blipFill>
            <p:spPr bwMode="auto">
              <a:xfrm>
                <a:off x="1916088" y="5453608"/>
                <a:ext cx="508831" cy="626254"/>
              </a:xfrm>
              <a:prstGeom prst="rect">
                <a:avLst/>
              </a:prstGeom>
              <a:noFill/>
            </p:spPr>
          </p:pic>
          <p:sp>
            <p:nvSpPr>
              <p:cNvPr id="30" name="Rounded Rectangle 29"/>
              <p:cNvSpPr/>
              <p:nvPr/>
            </p:nvSpPr>
            <p:spPr>
              <a:xfrm>
                <a:off x="2627784" y="260648"/>
                <a:ext cx="936104" cy="6048672"/>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ru-RU" sz="1200" dirty="0"/>
              </a:p>
            </p:txBody>
          </p:sp>
          <p:sp>
            <p:nvSpPr>
              <p:cNvPr id="31" name="Rounded Rectangle 30"/>
              <p:cNvSpPr/>
              <p:nvPr/>
            </p:nvSpPr>
            <p:spPr>
              <a:xfrm>
                <a:off x="2699792" y="404664"/>
                <a:ext cx="819091" cy="936104"/>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200" dirty="0" smtClean="0"/>
                  <a:t>Услуги</a:t>
                </a:r>
                <a:endParaRPr lang="ru-RU" sz="1200" dirty="0"/>
              </a:p>
            </p:txBody>
          </p:sp>
          <p:sp>
            <p:nvSpPr>
              <p:cNvPr id="32" name="Rounded Rectangle 31"/>
              <p:cNvSpPr/>
              <p:nvPr/>
            </p:nvSpPr>
            <p:spPr>
              <a:xfrm>
                <a:off x="2699792" y="1484784"/>
                <a:ext cx="819091" cy="936104"/>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200" dirty="0" err="1" smtClean="0"/>
                  <a:t>Управ-ление</a:t>
                </a:r>
                <a:r>
                  <a:rPr lang="ru-RU" sz="1200" dirty="0" smtClean="0"/>
                  <a:t> </a:t>
                </a:r>
                <a:endParaRPr lang="ru-RU" sz="1200" dirty="0"/>
              </a:p>
            </p:txBody>
          </p:sp>
          <p:sp>
            <p:nvSpPr>
              <p:cNvPr id="33" name="Rounded Rectangle 32"/>
              <p:cNvSpPr/>
              <p:nvPr/>
            </p:nvSpPr>
            <p:spPr>
              <a:xfrm>
                <a:off x="2699792" y="2492896"/>
                <a:ext cx="819091" cy="1368152"/>
              </a:xfrm>
              <a:prstGeom prst="roundRect">
                <a:avLst/>
              </a:prstGeom>
              <a:blipFill>
                <a:blip r:embed="rId3" cstate="print"/>
                <a:tile tx="0" ty="0" sx="100000" sy="100000" flip="none" algn="tl"/>
              </a:blipFill>
            </p:spPr>
            <p:style>
              <a:lnRef idx="0">
                <a:schemeClr val="accent3"/>
              </a:lnRef>
              <a:fillRef idx="3">
                <a:schemeClr val="accent3"/>
              </a:fillRef>
              <a:effectRef idx="3">
                <a:schemeClr val="accent3"/>
              </a:effectRef>
              <a:fontRef idx="minor">
                <a:schemeClr val="lt1"/>
              </a:fontRef>
            </p:style>
            <p:txBody>
              <a:bodyPr lIns="36000" rIns="36000"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200" b="1" dirty="0" smtClean="0">
                    <a:solidFill>
                      <a:schemeClr val="tx1"/>
                    </a:solidFill>
                  </a:rPr>
                  <a:t>Опорная Сеть</a:t>
                </a:r>
                <a:endParaRPr lang="ru-RU" sz="1200" b="1" dirty="0">
                  <a:solidFill>
                    <a:schemeClr val="tx1"/>
                  </a:solidFill>
                </a:endParaRPr>
              </a:p>
            </p:txBody>
          </p:sp>
          <p:sp>
            <p:nvSpPr>
              <p:cNvPr id="34" name="Rounded Rectangle 33"/>
              <p:cNvSpPr/>
              <p:nvPr/>
            </p:nvSpPr>
            <p:spPr>
              <a:xfrm>
                <a:off x="2563778" y="3933056"/>
                <a:ext cx="1045449" cy="1152127"/>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100" dirty="0" smtClean="0"/>
                  <a:t>Сеть доступа</a:t>
                </a:r>
                <a:endParaRPr lang="en-US" sz="1100" dirty="0" smtClean="0"/>
              </a:p>
              <a:p>
                <a:pPr algn="ctr"/>
                <a:r>
                  <a:rPr lang="en-US" sz="1100" dirty="0" smtClean="0"/>
                  <a:t>(GPON, ADSL,</a:t>
                </a:r>
              </a:p>
              <a:p>
                <a:pPr algn="ctr"/>
                <a:r>
                  <a:rPr lang="en-US" sz="1100" dirty="0" smtClean="0"/>
                  <a:t>WLAN)</a:t>
                </a:r>
                <a:endParaRPr lang="ru-RU" sz="1100" dirty="0" smtClean="0"/>
              </a:p>
            </p:txBody>
          </p:sp>
          <p:sp>
            <p:nvSpPr>
              <p:cNvPr id="35" name="TextBox 47"/>
              <p:cNvSpPr txBox="1"/>
              <p:nvPr/>
            </p:nvSpPr>
            <p:spPr>
              <a:xfrm>
                <a:off x="2652935" y="6021288"/>
                <a:ext cx="982961" cy="276999"/>
              </a:xfrm>
              <a:prstGeom prst="rect">
                <a:avLst/>
              </a:prstGeom>
              <a:noFill/>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200" b="1" dirty="0" smtClean="0">
                    <a:effectLst>
                      <a:outerShdw blurRad="38100" dist="38100" dir="2700000" algn="tl">
                        <a:srgbClr val="000000">
                          <a:alpha val="43137"/>
                        </a:srgbClr>
                      </a:outerShdw>
                    </a:effectLst>
                  </a:rPr>
                  <a:t>Терминалы</a:t>
                </a:r>
                <a:endParaRPr lang="ru-RU" sz="1200" b="1" dirty="0">
                  <a:effectLst>
                    <a:outerShdw blurRad="38100" dist="38100" dir="2700000" algn="tl">
                      <a:srgbClr val="000000">
                        <a:alpha val="43137"/>
                      </a:srgbClr>
                    </a:outerShdw>
                  </a:effectLst>
                </a:endParaRPr>
              </a:p>
            </p:txBody>
          </p:sp>
          <p:sp>
            <p:nvSpPr>
              <p:cNvPr id="36" name="TextBox 48"/>
              <p:cNvSpPr txBox="1"/>
              <p:nvPr/>
            </p:nvSpPr>
            <p:spPr>
              <a:xfrm>
                <a:off x="2779019" y="6309320"/>
                <a:ext cx="712861" cy="276999"/>
              </a:xfrm>
              <a:prstGeom prst="rect">
                <a:avLst/>
              </a:prstGeom>
              <a:noFill/>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effectLst>
                      <a:outerShdw blurRad="38100" dist="38100" dir="2700000" algn="tl">
                        <a:srgbClr val="000000">
                          <a:alpha val="43137"/>
                        </a:srgbClr>
                      </a:outerShdw>
                    </a:effectLst>
                  </a:rPr>
                  <a:t>Internet</a:t>
                </a:r>
                <a:endParaRPr lang="ru-RU" sz="1200" b="1" dirty="0">
                  <a:effectLst>
                    <a:outerShdw blurRad="38100" dist="38100" dir="2700000" algn="tl">
                      <a:srgbClr val="000000">
                        <a:alpha val="43137"/>
                      </a:srgbClr>
                    </a:outerShdw>
                  </a:effectLst>
                </a:endParaRPr>
              </a:p>
            </p:txBody>
          </p:sp>
          <p:sp>
            <p:nvSpPr>
              <p:cNvPr id="37" name="Cloud Callout 36"/>
              <p:cNvSpPr/>
              <p:nvPr/>
            </p:nvSpPr>
            <p:spPr>
              <a:xfrm>
                <a:off x="4427984" y="2492896"/>
                <a:ext cx="3816424" cy="1440160"/>
              </a:xfrm>
              <a:prstGeom prst="cloudCallout">
                <a:avLst>
                  <a:gd name="adj1" fmla="val -13343"/>
                  <a:gd name="adj2" fmla="val 43972"/>
                </a:avLst>
              </a:prstGeom>
              <a:blipFill>
                <a:blip r:embed="rId3" cstate="print"/>
                <a:tile tx="0" ty="0" sx="100000" sy="100000" flip="none" algn="tl"/>
              </a:blipFill>
              <a:scene3d>
                <a:camera prst="orthographicFront"/>
                <a:lightRig rig="threePt" dir="t"/>
              </a:scene3d>
              <a:sp3d prstMaterial="dkEdge"/>
            </p:spPr>
            <p:style>
              <a:lnRef idx="3">
                <a:schemeClr val="lt1"/>
              </a:lnRef>
              <a:fillRef idx="1">
                <a:schemeClr val="accent2"/>
              </a:fillRef>
              <a:effectRef idx="1">
                <a:schemeClr val="accent2"/>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smtClean="0">
                    <a:solidFill>
                      <a:schemeClr val="tx1"/>
                    </a:solidFill>
                    <a:effectLst>
                      <a:outerShdw blurRad="38100" dist="38100" dir="2700000" algn="tl">
                        <a:srgbClr val="000000">
                          <a:alpha val="43137"/>
                        </a:srgbClr>
                      </a:outerShdw>
                    </a:effectLst>
                  </a:rPr>
                  <a:t>IP/MPLS</a:t>
                </a:r>
                <a:endParaRPr lang="ru-RU" b="1" dirty="0">
                  <a:solidFill>
                    <a:schemeClr val="tx1"/>
                  </a:solidFill>
                  <a:effectLst>
                    <a:outerShdw blurRad="38100" dist="38100" dir="2700000" algn="tl">
                      <a:srgbClr val="000000">
                        <a:alpha val="43137"/>
                      </a:srgbClr>
                    </a:outerShdw>
                  </a:effectLst>
                </a:endParaRPr>
              </a:p>
            </p:txBody>
          </p:sp>
          <p:sp>
            <p:nvSpPr>
              <p:cNvPr id="38" name="Rounded Rectangle 37"/>
              <p:cNvSpPr/>
              <p:nvPr/>
            </p:nvSpPr>
            <p:spPr>
              <a:xfrm>
                <a:off x="4788024" y="4005064"/>
                <a:ext cx="1152128" cy="108012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200" dirty="0" smtClean="0"/>
                  <a:t>Сеть доступа</a:t>
                </a:r>
                <a:endParaRPr lang="en-US" sz="1200" dirty="0" smtClean="0"/>
              </a:p>
              <a:p>
                <a:pPr algn="ctr"/>
                <a:r>
                  <a:rPr lang="en-US" sz="1200" dirty="0" smtClean="0"/>
                  <a:t>(Single FAN)</a:t>
                </a:r>
                <a:endParaRPr lang="ru-RU" sz="1200" dirty="0" smtClean="0"/>
              </a:p>
            </p:txBody>
          </p:sp>
          <p:sp>
            <p:nvSpPr>
              <p:cNvPr id="39" name="Rounded Rectangle 38"/>
              <p:cNvSpPr/>
              <p:nvPr/>
            </p:nvSpPr>
            <p:spPr>
              <a:xfrm>
                <a:off x="6660232" y="4005064"/>
                <a:ext cx="1224136" cy="108012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200" dirty="0" smtClean="0"/>
                  <a:t>Сеть доступа</a:t>
                </a:r>
                <a:endParaRPr lang="en-US" sz="1200" dirty="0" smtClean="0"/>
              </a:p>
              <a:p>
                <a:pPr algn="ctr"/>
                <a:r>
                  <a:rPr lang="en-US" sz="1200" dirty="0" smtClean="0"/>
                  <a:t>(Single RAN)</a:t>
                </a:r>
                <a:endParaRPr lang="ru-RU" sz="1200" dirty="0" smtClean="0"/>
              </a:p>
            </p:txBody>
          </p:sp>
          <p:sp>
            <p:nvSpPr>
              <p:cNvPr id="40" name="laptop"/>
              <p:cNvSpPr>
                <a:spLocks noEditPoints="1" noChangeArrowheads="1"/>
              </p:cNvSpPr>
              <p:nvPr/>
            </p:nvSpPr>
            <p:spPr bwMode="auto">
              <a:xfrm>
                <a:off x="2699792" y="5229200"/>
                <a:ext cx="400819" cy="320998"/>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a:p>
            </p:txBody>
          </p:sp>
          <p:sp>
            <p:nvSpPr>
              <p:cNvPr id="41" name="laptop"/>
              <p:cNvSpPr>
                <a:spLocks noEditPoints="1" noChangeArrowheads="1"/>
              </p:cNvSpPr>
              <p:nvPr/>
            </p:nvSpPr>
            <p:spPr bwMode="auto">
              <a:xfrm>
                <a:off x="2852192" y="5381600"/>
                <a:ext cx="400819" cy="320998"/>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a:p>
            </p:txBody>
          </p:sp>
          <p:sp>
            <p:nvSpPr>
              <p:cNvPr id="42" name="laptop"/>
              <p:cNvSpPr>
                <a:spLocks noEditPoints="1" noChangeArrowheads="1"/>
              </p:cNvSpPr>
              <p:nvPr/>
            </p:nvSpPr>
            <p:spPr bwMode="auto">
              <a:xfrm>
                <a:off x="3004592" y="5534000"/>
                <a:ext cx="400819" cy="320998"/>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a:p>
            </p:txBody>
          </p:sp>
          <p:sp>
            <p:nvSpPr>
              <p:cNvPr id="43" name="phone3"/>
              <p:cNvSpPr>
                <a:spLocks noEditPoints="1" noChangeArrowheads="1"/>
              </p:cNvSpPr>
              <p:nvPr/>
            </p:nvSpPr>
            <p:spPr bwMode="auto">
              <a:xfrm>
                <a:off x="4923656" y="5508848"/>
                <a:ext cx="371475" cy="45720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200 w 21600"/>
                  <a:gd name="T17" fmla="*/ 23516 h 21600"/>
                  <a:gd name="T18" fmla="*/ 21400 w 21600"/>
                  <a:gd name="T19" fmla="*/ 40485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10692" y="21600"/>
                    </a:moveTo>
                    <a:lnTo>
                      <a:pt x="21600" y="21600"/>
                    </a:lnTo>
                    <a:lnTo>
                      <a:pt x="21600" y="10684"/>
                    </a:lnTo>
                    <a:lnTo>
                      <a:pt x="21600" y="0"/>
                    </a:lnTo>
                    <a:lnTo>
                      <a:pt x="10190" y="0"/>
                    </a:lnTo>
                    <a:lnTo>
                      <a:pt x="0" y="0"/>
                    </a:lnTo>
                    <a:lnTo>
                      <a:pt x="0" y="10916"/>
                    </a:lnTo>
                    <a:lnTo>
                      <a:pt x="0" y="21600"/>
                    </a:lnTo>
                    <a:lnTo>
                      <a:pt x="10692" y="21600"/>
                    </a:lnTo>
                    <a:close/>
                  </a:path>
                  <a:path w="21600" h="21600" extrusionOk="0">
                    <a:moveTo>
                      <a:pt x="3552" y="13565"/>
                    </a:moveTo>
                    <a:lnTo>
                      <a:pt x="3552" y="14206"/>
                    </a:lnTo>
                    <a:lnTo>
                      <a:pt x="3409" y="14584"/>
                    </a:lnTo>
                    <a:lnTo>
                      <a:pt x="3050" y="15021"/>
                    </a:lnTo>
                    <a:lnTo>
                      <a:pt x="2619" y="15429"/>
                    </a:lnTo>
                    <a:lnTo>
                      <a:pt x="2296" y="15836"/>
                    </a:lnTo>
                    <a:lnTo>
                      <a:pt x="2045" y="16244"/>
                    </a:lnTo>
                    <a:lnTo>
                      <a:pt x="1902" y="16564"/>
                    </a:lnTo>
                    <a:lnTo>
                      <a:pt x="1794" y="17001"/>
                    </a:lnTo>
                    <a:lnTo>
                      <a:pt x="1830" y="17466"/>
                    </a:lnTo>
                    <a:lnTo>
                      <a:pt x="2009" y="17932"/>
                    </a:lnTo>
                    <a:lnTo>
                      <a:pt x="2260" y="18311"/>
                    </a:lnTo>
                    <a:lnTo>
                      <a:pt x="2548" y="18718"/>
                    </a:lnTo>
                    <a:lnTo>
                      <a:pt x="3050" y="19126"/>
                    </a:lnTo>
                    <a:lnTo>
                      <a:pt x="3552" y="19533"/>
                    </a:lnTo>
                    <a:lnTo>
                      <a:pt x="4342" y="19737"/>
                    </a:lnTo>
                    <a:lnTo>
                      <a:pt x="5095" y="19737"/>
                    </a:lnTo>
                    <a:lnTo>
                      <a:pt x="5849" y="19737"/>
                    </a:lnTo>
                    <a:lnTo>
                      <a:pt x="6351" y="19533"/>
                    </a:lnTo>
                    <a:lnTo>
                      <a:pt x="7140" y="19126"/>
                    </a:lnTo>
                    <a:lnTo>
                      <a:pt x="7535" y="18747"/>
                    </a:lnTo>
                    <a:lnTo>
                      <a:pt x="7894" y="18311"/>
                    </a:lnTo>
                    <a:lnTo>
                      <a:pt x="8145" y="17903"/>
                    </a:lnTo>
                    <a:lnTo>
                      <a:pt x="8324" y="17408"/>
                    </a:lnTo>
                    <a:lnTo>
                      <a:pt x="8324" y="16942"/>
                    </a:lnTo>
                    <a:lnTo>
                      <a:pt x="8252" y="16593"/>
                    </a:lnTo>
                    <a:lnTo>
                      <a:pt x="8145" y="16244"/>
                    </a:lnTo>
                    <a:lnTo>
                      <a:pt x="7894" y="15836"/>
                    </a:lnTo>
                    <a:lnTo>
                      <a:pt x="7571" y="15429"/>
                    </a:lnTo>
                    <a:lnTo>
                      <a:pt x="7140" y="15021"/>
                    </a:lnTo>
                    <a:lnTo>
                      <a:pt x="6853" y="14613"/>
                    </a:lnTo>
                    <a:lnTo>
                      <a:pt x="6602" y="14206"/>
                    </a:lnTo>
                    <a:lnTo>
                      <a:pt x="6602" y="13565"/>
                    </a:lnTo>
                    <a:lnTo>
                      <a:pt x="6602" y="8035"/>
                    </a:lnTo>
                    <a:lnTo>
                      <a:pt x="6602" y="7598"/>
                    </a:lnTo>
                    <a:lnTo>
                      <a:pt x="6853" y="6987"/>
                    </a:lnTo>
                    <a:lnTo>
                      <a:pt x="7212" y="6579"/>
                    </a:lnTo>
                    <a:lnTo>
                      <a:pt x="7643" y="6171"/>
                    </a:lnTo>
                    <a:lnTo>
                      <a:pt x="7894" y="5764"/>
                    </a:lnTo>
                    <a:lnTo>
                      <a:pt x="8037" y="5531"/>
                    </a:lnTo>
                    <a:lnTo>
                      <a:pt x="8252" y="5153"/>
                    </a:lnTo>
                    <a:lnTo>
                      <a:pt x="8360" y="4599"/>
                    </a:lnTo>
                    <a:lnTo>
                      <a:pt x="8288" y="4134"/>
                    </a:lnTo>
                    <a:lnTo>
                      <a:pt x="8145" y="3697"/>
                    </a:lnTo>
                    <a:lnTo>
                      <a:pt x="7894" y="3289"/>
                    </a:lnTo>
                    <a:lnTo>
                      <a:pt x="7499" y="2853"/>
                    </a:lnTo>
                    <a:lnTo>
                      <a:pt x="7033" y="2533"/>
                    </a:lnTo>
                    <a:lnTo>
                      <a:pt x="6387" y="2242"/>
                    </a:lnTo>
                    <a:lnTo>
                      <a:pt x="5849" y="2067"/>
                    </a:lnTo>
                    <a:lnTo>
                      <a:pt x="5095" y="1950"/>
                    </a:lnTo>
                    <a:lnTo>
                      <a:pt x="4234" y="2038"/>
                    </a:lnTo>
                    <a:lnTo>
                      <a:pt x="3552" y="2271"/>
                    </a:lnTo>
                    <a:lnTo>
                      <a:pt x="3050" y="2504"/>
                    </a:lnTo>
                    <a:lnTo>
                      <a:pt x="2548" y="2882"/>
                    </a:lnTo>
                    <a:lnTo>
                      <a:pt x="2225" y="3231"/>
                    </a:lnTo>
                    <a:lnTo>
                      <a:pt x="1973" y="3697"/>
                    </a:lnTo>
                    <a:lnTo>
                      <a:pt x="1794" y="4308"/>
                    </a:lnTo>
                    <a:lnTo>
                      <a:pt x="1794" y="4745"/>
                    </a:lnTo>
                    <a:lnTo>
                      <a:pt x="1866" y="5123"/>
                    </a:lnTo>
                    <a:lnTo>
                      <a:pt x="2045" y="5560"/>
                    </a:lnTo>
                    <a:lnTo>
                      <a:pt x="2296" y="5851"/>
                    </a:lnTo>
                    <a:lnTo>
                      <a:pt x="2548" y="6171"/>
                    </a:lnTo>
                    <a:lnTo>
                      <a:pt x="3014" y="6608"/>
                    </a:lnTo>
                    <a:lnTo>
                      <a:pt x="3301" y="6987"/>
                    </a:lnTo>
                    <a:lnTo>
                      <a:pt x="3552" y="7598"/>
                    </a:lnTo>
                    <a:lnTo>
                      <a:pt x="3552" y="8035"/>
                    </a:lnTo>
                    <a:lnTo>
                      <a:pt x="3552" y="13565"/>
                    </a:lnTo>
                    <a:close/>
                  </a:path>
                  <a:path w="21600" h="21600" extrusionOk="0">
                    <a:moveTo>
                      <a:pt x="10154" y="1863"/>
                    </a:moveTo>
                    <a:lnTo>
                      <a:pt x="19088" y="1863"/>
                    </a:lnTo>
                    <a:lnTo>
                      <a:pt x="19088" y="8238"/>
                    </a:lnTo>
                    <a:lnTo>
                      <a:pt x="10154" y="8238"/>
                    </a:lnTo>
                    <a:lnTo>
                      <a:pt x="10154" y="1863"/>
                    </a:lnTo>
                    <a:moveTo>
                      <a:pt x="10441" y="10101"/>
                    </a:moveTo>
                    <a:lnTo>
                      <a:pt x="10441" y="9461"/>
                    </a:lnTo>
                    <a:lnTo>
                      <a:pt x="18837" y="9461"/>
                    </a:lnTo>
                    <a:lnTo>
                      <a:pt x="18837" y="10101"/>
                    </a:lnTo>
                    <a:lnTo>
                      <a:pt x="10441" y="10101"/>
                    </a:lnTo>
                    <a:moveTo>
                      <a:pt x="11374" y="11004"/>
                    </a:moveTo>
                    <a:lnTo>
                      <a:pt x="12630" y="11004"/>
                    </a:lnTo>
                    <a:lnTo>
                      <a:pt x="12630" y="12226"/>
                    </a:lnTo>
                    <a:lnTo>
                      <a:pt x="11374" y="12226"/>
                    </a:lnTo>
                    <a:lnTo>
                      <a:pt x="11374" y="11004"/>
                    </a:lnTo>
                    <a:moveTo>
                      <a:pt x="13993" y="11004"/>
                    </a:moveTo>
                    <a:lnTo>
                      <a:pt x="15249" y="11004"/>
                    </a:lnTo>
                    <a:lnTo>
                      <a:pt x="15249" y="12226"/>
                    </a:lnTo>
                    <a:lnTo>
                      <a:pt x="13993" y="12226"/>
                    </a:lnTo>
                    <a:lnTo>
                      <a:pt x="13993" y="11004"/>
                    </a:lnTo>
                    <a:moveTo>
                      <a:pt x="16649" y="11004"/>
                    </a:moveTo>
                    <a:lnTo>
                      <a:pt x="17904" y="11004"/>
                    </a:lnTo>
                    <a:lnTo>
                      <a:pt x="17904" y="12226"/>
                    </a:lnTo>
                    <a:lnTo>
                      <a:pt x="16649" y="12226"/>
                    </a:lnTo>
                    <a:lnTo>
                      <a:pt x="16649" y="11004"/>
                    </a:lnTo>
                    <a:moveTo>
                      <a:pt x="11374" y="12954"/>
                    </a:moveTo>
                    <a:lnTo>
                      <a:pt x="12630" y="12954"/>
                    </a:lnTo>
                    <a:lnTo>
                      <a:pt x="12630" y="14177"/>
                    </a:lnTo>
                    <a:lnTo>
                      <a:pt x="11374" y="14177"/>
                    </a:lnTo>
                    <a:lnTo>
                      <a:pt x="11374" y="12954"/>
                    </a:lnTo>
                    <a:moveTo>
                      <a:pt x="13993" y="12954"/>
                    </a:moveTo>
                    <a:lnTo>
                      <a:pt x="15249" y="12954"/>
                    </a:lnTo>
                    <a:lnTo>
                      <a:pt x="15249" y="14177"/>
                    </a:lnTo>
                    <a:lnTo>
                      <a:pt x="13993" y="14177"/>
                    </a:lnTo>
                    <a:lnTo>
                      <a:pt x="13993" y="12954"/>
                    </a:lnTo>
                    <a:moveTo>
                      <a:pt x="16649" y="12954"/>
                    </a:moveTo>
                    <a:lnTo>
                      <a:pt x="17904" y="12954"/>
                    </a:lnTo>
                    <a:lnTo>
                      <a:pt x="17904" y="14177"/>
                    </a:lnTo>
                    <a:lnTo>
                      <a:pt x="16649" y="14177"/>
                    </a:lnTo>
                    <a:lnTo>
                      <a:pt x="16649" y="12954"/>
                    </a:lnTo>
                    <a:moveTo>
                      <a:pt x="11374" y="14905"/>
                    </a:moveTo>
                    <a:lnTo>
                      <a:pt x="12630" y="14905"/>
                    </a:lnTo>
                    <a:lnTo>
                      <a:pt x="12630" y="16127"/>
                    </a:lnTo>
                    <a:lnTo>
                      <a:pt x="11374" y="16127"/>
                    </a:lnTo>
                    <a:lnTo>
                      <a:pt x="11374" y="14905"/>
                    </a:lnTo>
                    <a:moveTo>
                      <a:pt x="13993" y="14905"/>
                    </a:moveTo>
                    <a:lnTo>
                      <a:pt x="15249" y="14905"/>
                    </a:lnTo>
                    <a:lnTo>
                      <a:pt x="15249" y="16127"/>
                    </a:lnTo>
                    <a:lnTo>
                      <a:pt x="13993" y="16127"/>
                    </a:lnTo>
                    <a:lnTo>
                      <a:pt x="13993" y="14905"/>
                    </a:lnTo>
                    <a:moveTo>
                      <a:pt x="16649" y="14905"/>
                    </a:moveTo>
                    <a:lnTo>
                      <a:pt x="17904" y="14905"/>
                    </a:lnTo>
                    <a:lnTo>
                      <a:pt x="17904" y="16127"/>
                    </a:lnTo>
                    <a:lnTo>
                      <a:pt x="16649" y="16127"/>
                    </a:lnTo>
                    <a:lnTo>
                      <a:pt x="16649" y="14905"/>
                    </a:lnTo>
                    <a:moveTo>
                      <a:pt x="11374" y="16855"/>
                    </a:moveTo>
                    <a:lnTo>
                      <a:pt x="12630" y="16855"/>
                    </a:lnTo>
                    <a:lnTo>
                      <a:pt x="12630" y="18078"/>
                    </a:lnTo>
                    <a:lnTo>
                      <a:pt x="11374" y="18078"/>
                    </a:lnTo>
                    <a:lnTo>
                      <a:pt x="11374" y="16855"/>
                    </a:lnTo>
                    <a:moveTo>
                      <a:pt x="13993" y="16855"/>
                    </a:moveTo>
                    <a:lnTo>
                      <a:pt x="15249" y="16855"/>
                    </a:lnTo>
                    <a:lnTo>
                      <a:pt x="15249" y="18078"/>
                    </a:lnTo>
                    <a:lnTo>
                      <a:pt x="13993" y="18078"/>
                    </a:lnTo>
                    <a:lnTo>
                      <a:pt x="13993" y="16855"/>
                    </a:lnTo>
                    <a:moveTo>
                      <a:pt x="16649" y="16855"/>
                    </a:moveTo>
                    <a:lnTo>
                      <a:pt x="17904" y="16855"/>
                    </a:lnTo>
                    <a:lnTo>
                      <a:pt x="17904" y="18078"/>
                    </a:lnTo>
                    <a:lnTo>
                      <a:pt x="16649" y="18078"/>
                    </a:lnTo>
                    <a:lnTo>
                      <a:pt x="16649" y="16855"/>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sz="1200"/>
              </a:p>
            </p:txBody>
          </p:sp>
          <p:sp>
            <p:nvSpPr>
              <p:cNvPr id="44" name="phone3"/>
              <p:cNvSpPr>
                <a:spLocks noEditPoints="1" noChangeArrowheads="1"/>
              </p:cNvSpPr>
              <p:nvPr/>
            </p:nvSpPr>
            <p:spPr bwMode="auto">
              <a:xfrm>
                <a:off x="7452320" y="5661248"/>
                <a:ext cx="371475" cy="45720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200 w 21600"/>
                  <a:gd name="T17" fmla="*/ 23516 h 21600"/>
                  <a:gd name="T18" fmla="*/ 21400 w 21600"/>
                  <a:gd name="T19" fmla="*/ 40485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10692" y="21600"/>
                    </a:moveTo>
                    <a:lnTo>
                      <a:pt x="21600" y="21600"/>
                    </a:lnTo>
                    <a:lnTo>
                      <a:pt x="21600" y="10684"/>
                    </a:lnTo>
                    <a:lnTo>
                      <a:pt x="21600" y="0"/>
                    </a:lnTo>
                    <a:lnTo>
                      <a:pt x="10190" y="0"/>
                    </a:lnTo>
                    <a:lnTo>
                      <a:pt x="0" y="0"/>
                    </a:lnTo>
                    <a:lnTo>
                      <a:pt x="0" y="10916"/>
                    </a:lnTo>
                    <a:lnTo>
                      <a:pt x="0" y="21600"/>
                    </a:lnTo>
                    <a:lnTo>
                      <a:pt x="10692" y="21600"/>
                    </a:lnTo>
                    <a:close/>
                  </a:path>
                  <a:path w="21600" h="21600" extrusionOk="0">
                    <a:moveTo>
                      <a:pt x="3552" y="13565"/>
                    </a:moveTo>
                    <a:lnTo>
                      <a:pt x="3552" y="14206"/>
                    </a:lnTo>
                    <a:lnTo>
                      <a:pt x="3409" y="14584"/>
                    </a:lnTo>
                    <a:lnTo>
                      <a:pt x="3050" y="15021"/>
                    </a:lnTo>
                    <a:lnTo>
                      <a:pt x="2619" y="15429"/>
                    </a:lnTo>
                    <a:lnTo>
                      <a:pt x="2296" y="15836"/>
                    </a:lnTo>
                    <a:lnTo>
                      <a:pt x="2045" y="16244"/>
                    </a:lnTo>
                    <a:lnTo>
                      <a:pt x="1902" y="16564"/>
                    </a:lnTo>
                    <a:lnTo>
                      <a:pt x="1794" y="17001"/>
                    </a:lnTo>
                    <a:lnTo>
                      <a:pt x="1830" y="17466"/>
                    </a:lnTo>
                    <a:lnTo>
                      <a:pt x="2009" y="17932"/>
                    </a:lnTo>
                    <a:lnTo>
                      <a:pt x="2260" y="18311"/>
                    </a:lnTo>
                    <a:lnTo>
                      <a:pt x="2548" y="18718"/>
                    </a:lnTo>
                    <a:lnTo>
                      <a:pt x="3050" y="19126"/>
                    </a:lnTo>
                    <a:lnTo>
                      <a:pt x="3552" y="19533"/>
                    </a:lnTo>
                    <a:lnTo>
                      <a:pt x="4342" y="19737"/>
                    </a:lnTo>
                    <a:lnTo>
                      <a:pt x="5095" y="19737"/>
                    </a:lnTo>
                    <a:lnTo>
                      <a:pt x="5849" y="19737"/>
                    </a:lnTo>
                    <a:lnTo>
                      <a:pt x="6351" y="19533"/>
                    </a:lnTo>
                    <a:lnTo>
                      <a:pt x="7140" y="19126"/>
                    </a:lnTo>
                    <a:lnTo>
                      <a:pt x="7535" y="18747"/>
                    </a:lnTo>
                    <a:lnTo>
                      <a:pt x="7894" y="18311"/>
                    </a:lnTo>
                    <a:lnTo>
                      <a:pt x="8145" y="17903"/>
                    </a:lnTo>
                    <a:lnTo>
                      <a:pt x="8324" y="17408"/>
                    </a:lnTo>
                    <a:lnTo>
                      <a:pt x="8324" y="16942"/>
                    </a:lnTo>
                    <a:lnTo>
                      <a:pt x="8252" y="16593"/>
                    </a:lnTo>
                    <a:lnTo>
                      <a:pt x="8145" y="16244"/>
                    </a:lnTo>
                    <a:lnTo>
                      <a:pt x="7894" y="15836"/>
                    </a:lnTo>
                    <a:lnTo>
                      <a:pt x="7571" y="15429"/>
                    </a:lnTo>
                    <a:lnTo>
                      <a:pt x="7140" y="15021"/>
                    </a:lnTo>
                    <a:lnTo>
                      <a:pt x="6853" y="14613"/>
                    </a:lnTo>
                    <a:lnTo>
                      <a:pt x="6602" y="14206"/>
                    </a:lnTo>
                    <a:lnTo>
                      <a:pt x="6602" y="13565"/>
                    </a:lnTo>
                    <a:lnTo>
                      <a:pt x="6602" y="8035"/>
                    </a:lnTo>
                    <a:lnTo>
                      <a:pt x="6602" y="7598"/>
                    </a:lnTo>
                    <a:lnTo>
                      <a:pt x="6853" y="6987"/>
                    </a:lnTo>
                    <a:lnTo>
                      <a:pt x="7212" y="6579"/>
                    </a:lnTo>
                    <a:lnTo>
                      <a:pt x="7643" y="6171"/>
                    </a:lnTo>
                    <a:lnTo>
                      <a:pt x="7894" y="5764"/>
                    </a:lnTo>
                    <a:lnTo>
                      <a:pt x="8037" y="5531"/>
                    </a:lnTo>
                    <a:lnTo>
                      <a:pt x="8252" y="5153"/>
                    </a:lnTo>
                    <a:lnTo>
                      <a:pt x="8360" y="4599"/>
                    </a:lnTo>
                    <a:lnTo>
                      <a:pt x="8288" y="4134"/>
                    </a:lnTo>
                    <a:lnTo>
                      <a:pt x="8145" y="3697"/>
                    </a:lnTo>
                    <a:lnTo>
                      <a:pt x="7894" y="3289"/>
                    </a:lnTo>
                    <a:lnTo>
                      <a:pt x="7499" y="2853"/>
                    </a:lnTo>
                    <a:lnTo>
                      <a:pt x="7033" y="2533"/>
                    </a:lnTo>
                    <a:lnTo>
                      <a:pt x="6387" y="2242"/>
                    </a:lnTo>
                    <a:lnTo>
                      <a:pt x="5849" y="2067"/>
                    </a:lnTo>
                    <a:lnTo>
                      <a:pt x="5095" y="1950"/>
                    </a:lnTo>
                    <a:lnTo>
                      <a:pt x="4234" y="2038"/>
                    </a:lnTo>
                    <a:lnTo>
                      <a:pt x="3552" y="2271"/>
                    </a:lnTo>
                    <a:lnTo>
                      <a:pt x="3050" y="2504"/>
                    </a:lnTo>
                    <a:lnTo>
                      <a:pt x="2548" y="2882"/>
                    </a:lnTo>
                    <a:lnTo>
                      <a:pt x="2225" y="3231"/>
                    </a:lnTo>
                    <a:lnTo>
                      <a:pt x="1973" y="3697"/>
                    </a:lnTo>
                    <a:lnTo>
                      <a:pt x="1794" y="4308"/>
                    </a:lnTo>
                    <a:lnTo>
                      <a:pt x="1794" y="4745"/>
                    </a:lnTo>
                    <a:lnTo>
                      <a:pt x="1866" y="5123"/>
                    </a:lnTo>
                    <a:lnTo>
                      <a:pt x="2045" y="5560"/>
                    </a:lnTo>
                    <a:lnTo>
                      <a:pt x="2296" y="5851"/>
                    </a:lnTo>
                    <a:lnTo>
                      <a:pt x="2548" y="6171"/>
                    </a:lnTo>
                    <a:lnTo>
                      <a:pt x="3014" y="6608"/>
                    </a:lnTo>
                    <a:lnTo>
                      <a:pt x="3301" y="6987"/>
                    </a:lnTo>
                    <a:lnTo>
                      <a:pt x="3552" y="7598"/>
                    </a:lnTo>
                    <a:lnTo>
                      <a:pt x="3552" y="8035"/>
                    </a:lnTo>
                    <a:lnTo>
                      <a:pt x="3552" y="13565"/>
                    </a:lnTo>
                    <a:close/>
                  </a:path>
                  <a:path w="21600" h="21600" extrusionOk="0">
                    <a:moveTo>
                      <a:pt x="10154" y="1863"/>
                    </a:moveTo>
                    <a:lnTo>
                      <a:pt x="19088" y="1863"/>
                    </a:lnTo>
                    <a:lnTo>
                      <a:pt x="19088" y="8238"/>
                    </a:lnTo>
                    <a:lnTo>
                      <a:pt x="10154" y="8238"/>
                    </a:lnTo>
                    <a:lnTo>
                      <a:pt x="10154" y="1863"/>
                    </a:lnTo>
                    <a:moveTo>
                      <a:pt x="10441" y="10101"/>
                    </a:moveTo>
                    <a:lnTo>
                      <a:pt x="10441" y="9461"/>
                    </a:lnTo>
                    <a:lnTo>
                      <a:pt x="18837" y="9461"/>
                    </a:lnTo>
                    <a:lnTo>
                      <a:pt x="18837" y="10101"/>
                    </a:lnTo>
                    <a:lnTo>
                      <a:pt x="10441" y="10101"/>
                    </a:lnTo>
                    <a:moveTo>
                      <a:pt x="11374" y="11004"/>
                    </a:moveTo>
                    <a:lnTo>
                      <a:pt x="12630" y="11004"/>
                    </a:lnTo>
                    <a:lnTo>
                      <a:pt x="12630" y="12226"/>
                    </a:lnTo>
                    <a:lnTo>
                      <a:pt x="11374" y="12226"/>
                    </a:lnTo>
                    <a:lnTo>
                      <a:pt x="11374" y="11004"/>
                    </a:lnTo>
                    <a:moveTo>
                      <a:pt x="13993" y="11004"/>
                    </a:moveTo>
                    <a:lnTo>
                      <a:pt x="15249" y="11004"/>
                    </a:lnTo>
                    <a:lnTo>
                      <a:pt x="15249" y="12226"/>
                    </a:lnTo>
                    <a:lnTo>
                      <a:pt x="13993" y="12226"/>
                    </a:lnTo>
                    <a:lnTo>
                      <a:pt x="13993" y="11004"/>
                    </a:lnTo>
                    <a:moveTo>
                      <a:pt x="16649" y="11004"/>
                    </a:moveTo>
                    <a:lnTo>
                      <a:pt x="17904" y="11004"/>
                    </a:lnTo>
                    <a:lnTo>
                      <a:pt x="17904" y="12226"/>
                    </a:lnTo>
                    <a:lnTo>
                      <a:pt x="16649" y="12226"/>
                    </a:lnTo>
                    <a:lnTo>
                      <a:pt x="16649" y="11004"/>
                    </a:lnTo>
                    <a:moveTo>
                      <a:pt x="11374" y="12954"/>
                    </a:moveTo>
                    <a:lnTo>
                      <a:pt x="12630" y="12954"/>
                    </a:lnTo>
                    <a:lnTo>
                      <a:pt x="12630" y="14177"/>
                    </a:lnTo>
                    <a:lnTo>
                      <a:pt x="11374" y="14177"/>
                    </a:lnTo>
                    <a:lnTo>
                      <a:pt x="11374" y="12954"/>
                    </a:lnTo>
                    <a:moveTo>
                      <a:pt x="13993" y="12954"/>
                    </a:moveTo>
                    <a:lnTo>
                      <a:pt x="15249" y="12954"/>
                    </a:lnTo>
                    <a:lnTo>
                      <a:pt x="15249" y="14177"/>
                    </a:lnTo>
                    <a:lnTo>
                      <a:pt x="13993" y="14177"/>
                    </a:lnTo>
                    <a:lnTo>
                      <a:pt x="13993" y="12954"/>
                    </a:lnTo>
                    <a:moveTo>
                      <a:pt x="16649" y="12954"/>
                    </a:moveTo>
                    <a:lnTo>
                      <a:pt x="17904" y="12954"/>
                    </a:lnTo>
                    <a:lnTo>
                      <a:pt x="17904" y="14177"/>
                    </a:lnTo>
                    <a:lnTo>
                      <a:pt x="16649" y="14177"/>
                    </a:lnTo>
                    <a:lnTo>
                      <a:pt x="16649" y="12954"/>
                    </a:lnTo>
                    <a:moveTo>
                      <a:pt x="11374" y="14905"/>
                    </a:moveTo>
                    <a:lnTo>
                      <a:pt x="12630" y="14905"/>
                    </a:lnTo>
                    <a:lnTo>
                      <a:pt x="12630" y="16127"/>
                    </a:lnTo>
                    <a:lnTo>
                      <a:pt x="11374" y="16127"/>
                    </a:lnTo>
                    <a:lnTo>
                      <a:pt x="11374" y="14905"/>
                    </a:lnTo>
                    <a:moveTo>
                      <a:pt x="13993" y="14905"/>
                    </a:moveTo>
                    <a:lnTo>
                      <a:pt x="15249" y="14905"/>
                    </a:lnTo>
                    <a:lnTo>
                      <a:pt x="15249" y="16127"/>
                    </a:lnTo>
                    <a:lnTo>
                      <a:pt x="13993" y="16127"/>
                    </a:lnTo>
                    <a:lnTo>
                      <a:pt x="13993" y="14905"/>
                    </a:lnTo>
                    <a:moveTo>
                      <a:pt x="16649" y="14905"/>
                    </a:moveTo>
                    <a:lnTo>
                      <a:pt x="17904" y="14905"/>
                    </a:lnTo>
                    <a:lnTo>
                      <a:pt x="17904" y="16127"/>
                    </a:lnTo>
                    <a:lnTo>
                      <a:pt x="16649" y="16127"/>
                    </a:lnTo>
                    <a:lnTo>
                      <a:pt x="16649" y="14905"/>
                    </a:lnTo>
                    <a:moveTo>
                      <a:pt x="11374" y="16855"/>
                    </a:moveTo>
                    <a:lnTo>
                      <a:pt x="12630" y="16855"/>
                    </a:lnTo>
                    <a:lnTo>
                      <a:pt x="12630" y="18078"/>
                    </a:lnTo>
                    <a:lnTo>
                      <a:pt x="11374" y="18078"/>
                    </a:lnTo>
                    <a:lnTo>
                      <a:pt x="11374" y="16855"/>
                    </a:lnTo>
                    <a:moveTo>
                      <a:pt x="13993" y="16855"/>
                    </a:moveTo>
                    <a:lnTo>
                      <a:pt x="15249" y="16855"/>
                    </a:lnTo>
                    <a:lnTo>
                      <a:pt x="15249" y="18078"/>
                    </a:lnTo>
                    <a:lnTo>
                      <a:pt x="13993" y="18078"/>
                    </a:lnTo>
                    <a:lnTo>
                      <a:pt x="13993" y="16855"/>
                    </a:lnTo>
                    <a:moveTo>
                      <a:pt x="16649" y="16855"/>
                    </a:moveTo>
                    <a:lnTo>
                      <a:pt x="17904" y="16855"/>
                    </a:lnTo>
                    <a:lnTo>
                      <a:pt x="17904" y="18078"/>
                    </a:lnTo>
                    <a:lnTo>
                      <a:pt x="16649" y="18078"/>
                    </a:lnTo>
                    <a:lnTo>
                      <a:pt x="16649" y="16855"/>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sz="1200"/>
              </a:p>
            </p:txBody>
          </p:sp>
          <p:sp>
            <p:nvSpPr>
              <p:cNvPr id="45" name="phone3"/>
              <p:cNvSpPr>
                <a:spLocks noEditPoints="1" noChangeArrowheads="1"/>
              </p:cNvSpPr>
              <p:nvPr/>
            </p:nvSpPr>
            <p:spPr bwMode="auto">
              <a:xfrm>
                <a:off x="5508104" y="5517232"/>
                <a:ext cx="371475" cy="45720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200 w 21600"/>
                  <a:gd name="T17" fmla="*/ 23516 h 21600"/>
                  <a:gd name="T18" fmla="*/ 21400 w 21600"/>
                  <a:gd name="T19" fmla="*/ 40485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10692" y="21600"/>
                    </a:moveTo>
                    <a:lnTo>
                      <a:pt x="21600" y="21600"/>
                    </a:lnTo>
                    <a:lnTo>
                      <a:pt x="21600" y="10684"/>
                    </a:lnTo>
                    <a:lnTo>
                      <a:pt x="21600" y="0"/>
                    </a:lnTo>
                    <a:lnTo>
                      <a:pt x="10190" y="0"/>
                    </a:lnTo>
                    <a:lnTo>
                      <a:pt x="0" y="0"/>
                    </a:lnTo>
                    <a:lnTo>
                      <a:pt x="0" y="10916"/>
                    </a:lnTo>
                    <a:lnTo>
                      <a:pt x="0" y="21600"/>
                    </a:lnTo>
                    <a:lnTo>
                      <a:pt x="10692" y="21600"/>
                    </a:lnTo>
                    <a:close/>
                  </a:path>
                  <a:path w="21600" h="21600" extrusionOk="0">
                    <a:moveTo>
                      <a:pt x="3552" y="13565"/>
                    </a:moveTo>
                    <a:lnTo>
                      <a:pt x="3552" y="14206"/>
                    </a:lnTo>
                    <a:lnTo>
                      <a:pt x="3409" y="14584"/>
                    </a:lnTo>
                    <a:lnTo>
                      <a:pt x="3050" y="15021"/>
                    </a:lnTo>
                    <a:lnTo>
                      <a:pt x="2619" y="15429"/>
                    </a:lnTo>
                    <a:lnTo>
                      <a:pt x="2296" y="15836"/>
                    </a:lnTo>
                    <a:lnTo>
                      <a:pt x="2045" y="16244"/>
                    </a:lnTo>
                    <a:lnTo>
                      <a:pt x="1902" y="16564"/>
                    </a:lnTo>
                    <a:lnTo>
                      <a:pt x="1794" y="17001"/>
                    </a:lnTo>
                    <a:lnTo>
                      <a:pt x="1830" y="17466"/>
                    </a:lnTo>
                    <a:lnTo>
                      <a:pt x="2009" y="17932"/>
                    </a:lnTo>
                    <a:lnTo>
                      <a:pt x="2260" y="18311"/>
                    </a:lnTo>
                    <a:lnTo>
                      <a:pt x="2548" y="18718"/>
                    </a:lnTo>
                    <a:lnTo>
                      <a:pt x="3050" y="19126"/>
                    </a:lnTo>
                    <a:lnTo>
                      <a:pt x="3552" y="19533"/>
                    </a:lnTo>
                    <a:lnTo>
                      <a:pt x="4342" y="19737"/>
                    </a:lnTo>
                    <a:lnTo>
                      <a:pt x="5095" y="19737"/>
                    </a:lnTo>
                    <a:lnTo>
                      <a:pt x="5849" y="19737"/>
                    </a:lnTo>
                    <a:lnTo>
                      <a:pt x="6351" y="19533"/>
                    </a:lnTo>
                    <a:lnTo>
                      <a:pt x="7140" y="19126"/>
                    </a:lnTo>
                    <a:lnTo>
                      <a:pt x="7535" y="18747"/>
                    </a:lnTo>
                    <a:lnTo>
                      <a:pt x="7894" y="18311"/>
                    </a:lnTo>
                    <a:lnTo>
                      <a:pt x="8145" y="17903"/>
                    </a:lnTo>
                    <a:lnTo>
                      <a:pt x="8324" y="17408"/>
                    </a:lnTo>
                    <a:lnTo>
                      <a:pt x="8324" y="16942"/>
                    </a:lnTo>
                    <a:lnTo>
                      <a:pt x="8252" y="16593"/>
                    </a:lnTo>
                    <a:lnTo>
                      <a:pt x="8145" y="16244"/>
                    </a:lnTo>
                    <a:lnTo>
                      <a:pt x="7894" y="15836"/>
                    </a:lnTo>
                    <a:lnTo>
                      <a:pt x="7571" y="15429"/>
                    </a:lnTo>
                    <a:lnTo>
                      <a:pt x="7140" y="15021"/>
                    </a:lnTo>
                    <a:lnTo>
                      <a:pt x="6853" y="14613"/>
                    </a:lnTo>
                    <a:lnTo>
                      <a:pt x="6602" y="14206"/>
                    </a:lnTo>
                    <a:lnTo>
                      <a:pt x="6602" y="13565"/>
                    </a:lnTo>
                    <a:lnTo>
                      <a:pt x="6602" y="8035"/>
                    </a:lnTo>
                    <a:lnTo>
                      <a:pt x="6602" y="7598"/>
                    </a:lnTo>
                    <a:lnTo>
                      <a:pt x="6853" y="6987"/>
                    </a:lnTo>
                    <a:lnTo>
                      <a:pt x="7212" y="6579"/>
                    </a:lnTo>
                    <a:lnTo>
                      <a:pt x="7643" y="6171"/>
                    </a:lnTo>
                    <a:lnTo>
                      <a:pt x="7894" y="5764"/>
                    </a:lnTo>
                    <a:lnTo>
                      <a:pt x="8037" y="5531"/>
                    </a:lnTo>
                    <a:lnTo>
                      <a:pt x="8252" y="5153"/>
                    </a:lnTo>
                    <a:lnTo>
                      <a:pt x="8360" y="4599"/>
                    </a:lnTo>
                    <a:lnTo>
                      <a:pt x="8288" y="4134"/>
                    </a:lnTo>
                    <a:lnTo>
                      <a:pt x="8145" y="3697"/>
                    </a:lnTo>
                    <a:lnTo>
                      <a:pt x="7894" y="3289"/>
                    </a:lnTo>
                    <a:lnTo>
                      <a:pt x="7499" y="2853"/>
                    </a:lnTo>
                    <a:lnTo>
                      <a:pt x="7033" y="2533"/>
                    </a:lnTo>
                    <a:lnTo>
                      <a:pt x="6387" y="2242"/>
                    </a:lnTo>
                    <a:lnTo>
                      <a:pt x="5849" y="2067"/>
                    </a:lnTo>
                    <a:lnTo>
                      <a:pt x="5095" y="1950"/>
                    </a:lnTo>
                    <a:lnTo>
                      <a:pt x="4234" y="2038"/>
                    </a:lnTo>
                    <a:lnTo>
                      <a:pt x="3552" y="2271"/>
                    </a:lnTo>
                    <a:lnTo>
                      <a:pt x="3050" y="2504"/>
                    </a:lnTo>
                    <a:lnTo>
                      <a:pt x="2548" y="2882"/>
                    </a:lnTo>
                    <a:lnTo>
                      <a:pt x="2225" y="3231"/>
                    </a:lnTo>
                    <a:lnTo>
                      <a:pt x="1973" y="3697"/>
                    </a:lnTo>
                    <a:lnTo>
                      <a:pt x="1794" y="4308"/>
                    </a:lnTo>
                    <a:lnTo>
                      <a:pt x="1794" y="4745"/>
                    </a:lnTo>
                    <a:lnTo>
                      <a:pt x="1866" y="5123"/>
                    </a:lnTo>
                    <a:lnTo>
                      <a:pt x="2045" y="5560"/>
                    </a:lnTo>
                    <a:lnTo>
                      <a:pt x="2296" y="5851"/>
                    </a:lnTo>
                    <a:lnTo>
                      <a:pt x="2548" y="6171"/>
                    </a:lnTo>
                    <a:lnTo>
                      <a:pt x="3014" y="6608"/>
                    </a:lnTo>
                    <a:lnTo>
                      <a:pt x="3301" y="6987"/>
                    </a:lnTo>
                    <a:lnTo>
                      <a:pt x="3552" y="7598"/>
                    </a:lnTo>
                    <a:lnTo>
                      <a:pt x="3552" y="8035"/>
                    </a:lnTo>
                    <a:lnTo>
                      <a:pt x="3552" y="13565"/>
                    </a:lnTo>
                    <a:close/>
                  </a:path>
                  <a:path w="21600" h="21600" extrusionOk="0">
                    <a:moveTo>
                      <a:pt x="10154" y="1863"/>
                    </a:moveTo>
                    <a:lnTo>
                      <a:pt x="19088" y="1863"/>
                    </a:lnTo>
                    <a:lnTo>
                      <a:pt x="19088" y="8238"/>
                    </a:lnTo>
                    <a:lnTo>
                      <a:pt x="10154" y="8238"/>
                    </a:lnTo>
                    <a:lnTo>
                      <a:pt x="10154" y="1863"/>
                    </a:lnTo>
                    <a:moveTo>
                      <a:pt x="10441" y="10101"/>
                    </a:moveTo>
                    <a:lnTo>
                      <a:pt x="10441" y="9461"/>
                    </a:lnTo>
                    <a:lnTo>
                      <a:pt x="18837" y="9461"/>
                    </a:lnTo>
                    <a:lnTo>
                      <a:pt x="18837" y="10101"/>
                    </a:lnTo>
                    <a:lnTo>
                      <a:pt x="10441" y="10101"/>
                    </a:lnTo>
                    <a:moveTo>
                      <a:pt x="11374" y="11004"/>
                    </a:moveTo>
                    <a:lnTo>
                      <a:pt x="12630" y="11004"/>
                    </a:lnTo>
                    <a:lnTo>
                      <a:pt x="12630" y="12226"/>
                    </a:lnTo>
                    <a:lnTo>
                      <a:pt x="11374" y="12226"/>
                    </a:lnTo>
                    <a:lnTo>
                      <a:pt x="11374" y="11004"/>
                    </a:lnTo>
                    <a:moveTo>
                      <a:pt x="13993" y="11004"/>
                    </a:moveTo>
                    <a:lnTo>
                      <a:pt x="15249" y="11004"/>
                    </a:lnTo>
                    <a:lnTo>
                      <a:pt x="15249" y="12226"/>
                    </a:lnTo>
                    <a:lnTo>
                      <a:pt x="13993" y="12226"/>
                    </a:lnTo>
                    <a:lnTo>
                      <a:pt x="13993" y="11004"/>
                    </a:lnTo>
                    <a:moveTo>
                      <a:pt x="16649" y="11004"/>
                    </a:moveTo>
                    <a:lnTo>
                      <a:pt x="17904" y="11004"/>
                    </a:lnTo>
                    <a:lnTo>
                      <a:pt x="17904" y="12226"/>
                    </a:lnTo>
                    <a:lnTo>
                      <a:pt x="16649" y="12226"/>
                    </a:lnTo>
                    <a:lnTo>
                      <a:pt x="16649" y="11004"/>
                    </a:lnTo>
                    <a:moveTo>
                      <a:pt x="11374" y="12954"/>
                    </a:moveTo>
                    <a:lnTo>
                      <a:pt x="12630" y="12954"/>
                    </a:lnTo>
                    <a:lnTo>
                      <a:pt x="12630" y="14177"/>
                    </a:lnTo>
                    <a:lnTo>
                      <a:pt x="11374" y="14177"/>
                    </a:lnTo>
                    <a:lnTo>
                      <a:pt x="11374" y="12954"/>
                    </a:lnTo>
                    <a:moveTo>
                      <a:pt x="13993" y="12954"/>
                    </a:moveTo>
                    <a:lnTo>
                      <a:pt x="15249" y="12954"/>
                    </a:lnTo>
                    <a:lnTo>
                      <a:pt x="15249" y="14177"/>
                    </a:lnTo>
                    <a:lnTo>
                      <a:pt x="13993" y="14177"/>
                    </a:lnTo>
                    <a:lnTo>
                      <a:pt x="13993" y="12954"/>
                    </a:lnTo>
                    <a:moveTo>
                      <a:pt x="16649" y="12954"/>
                    </a:moveTo>
                    <a:lnTo>
                      <a:pt x="17904" y="12954"/>
                    </a:lnTo>
                    <a:lnTo>
                      <a:pt x="17904" y="14177"/>
                    </a:lnTo>
                    <a:lnTo>
                      <a:pt x="16649" y="14177"/>
                    </a:lnTo>
                    <a:lnTo>
                      <a:pt x="16649" y="12954"/>
                    </a:lnTo>
                    <a:moveTo>
                      <a:pt x="11374" y="14905"/>
                    </a:moveTo>
                    <a:lnTo>
                      <a:pt x="12630" y="14905"/>
                    </a:lnTo>
                    <a:lnTo>
                      <a:pt x="12630" y="16127"/>
                    </a:lnTo>
                    <a:lnTo>
                      <a:pt x="11374" y="16127"/>
                    </a:lnTo>
                    <a:lnTo>
                      <a:pt x="11374" y="14905"/>
                    </a:lnTo>
                    <a:moveTo>
                      <a:pt x="13993" y="14905"/>
                    </a:moveTo>
                    <a:lnTo>
                      <a:pt x="15249" y="14905"/>
                    </a:lnTo>
                    <a:lnTo>
                      <a:pt x="15249" y="16127"/>
                    </a:lnTo>
                    <a:lnTo>
                      <a:pt x="13993" y="16127"/>
                    </a:lnTo>
                    <a:lnTo>
                      <a:pt x="13993" y="14905"/>
                    </a:lnTo>
                    <a:moveTo>
                      <a:pt x="16649" y="14905"/>
                    </a:moveTo>
                    <a:lnTo>
                      <a:pt x="17904" y="14905"/>
                    </a:lnTo>
                    <a:lnTo>
                      <a:pt x="17904" y="16127"/>
                    </a:lnTo>
                    <a:lnTo>
                      <a:pt x="16649" y="16127"/>
                    </a:lnTo>
                    <a:lnTo>
                      <a:pt x="16649" y="14905"/>
                    </a:lnTo>
                    <a:moveTo>
                      <a:pt x="11374" y="16855"/>
                    </a:moveTo>
                    <a:lnTo>
                      <a:pt x="12630" y="16855"/>
                    </a:lnTo>
                    <a:lnTo>
                      <a:pt x="12630" y="18078"/>
                    </a:lnTo>
                    <a:lnTo>
                      <a:pt x="11374" y="18078"/>
                    </a:lnTo>
                    <a:lnTo>
                      <a:pt x="11374" y="16855"/>
                    </a:lnTo>
                    <a:moveTo>
                      <a:pt x="13993" y="16855"/>
                    </a:moveTo>
                    <a:lnTo>
                      <a:pt x="15249" y="16855"/>
                    </a:lnTo>
                    <a:lnTo>
                      <a:pt x="15249" y="18078"/>
                    </a:lnTo>
                    <a:lnTo>
                      <a:pt x="13993" y="18078"/>
                    </a:lnTo>
                    <a:lnTo>
                      <a:pt x="13993" y="16855"/>
                    </a:lnTo>
                    <a:moveTo>
                      <a:pt x="16649" y="16855"/>
                    </a:moveTo>
                    <a:lnTo>
                      <a:pt x="17904" y="16855"/>
                    </a:lnTo>
                    <a:lnTo>
                      <a:pt x="17904" y="18078"/>
                    </a:lnTo>
                    <a:lnTo>
                      <a:pt x="16649" y="18078"/>
                    </a:lnTo>
                    <a:lnTo>
                      <a:pt x="16649" y="16855"/>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sz="1200"/>
              </a:p>
            </p:txBody>
          </p:sp>
          <p:pic>
            <p:nvPicPr>
              <p:cNvPr id="46" name="Picture 45" descr="D:\Users\a80137\AppData\Local\Microsoft\Windows\Temporary Internet Files\Content.IE5\68N41JF0\MC900433869[1].png"/>
              <p:cNvPicPr>
                <a:picLocks noChangeAspect="1" noChangeArrowheads="1"/>
              </p:cNvPicPr>
              <p:nvPr/>
            </p:nvPicPr>
            <p:blipFill>
              <a:blip r:embed="rId4" cstate="print"/>
              <a:srcRect/>
              <a:stretch>
                <a:fillRect/>
              </a:stretch>
            </p:blipFill>
            <p:spPr bwMode="auto">
              <a:xfrm>
                <a:off x="5851376" y="5428456"/>
                <a:ext cx="508831" cy="626254"/>
              </a:xfrm>
              <a:prstGeom prst="rect">
                <a:avLst/>
              </a:prstGeom>
              <a:noFill/>
            </p:spPr>
          </p:pic>
          <p:pic>
            <p:nvPicPr>
              <p:cNvPr id="47" name="Picture 46" descr="D:\Users\a80137\AppData\Local\Microsoft\Windows\Temporary Internet Files\Content.IE5\68N41JF0\MC900433869[1].png"/>
              <p:cNvPicPr>
                <a:picLocks noChangeAspect="1" noChangeArrowheads="1"/>
              </p:cNvPicPr>
              <p:nvPr/>
            </p:nvPicPr>
            <p:blipFill>
              <a:blip r:embed="rId4" cstate="print"/>
              <a:srcRect/>
              <a:stretch>
                <a:fillRect/>
              </a:stretch>
            </p:blipFill>
            <p:spPr bwMode="auto">
              <a:xfrm>
                <a:off x="6003776" y="5580856"/>
                <a:ext cx="508831" cy="626254"/>
              </a:xfrm>
              <a:prstGeom prst="rect">
                <a:avLst/>
              </a:prstGeom>
              <a:noFill/>
            </p:spPr>
          </p:pic>
          <p:pic>
            <p:nvPicPr>
              <p:cNvPr id="48" name="Picture 47" descr="D:\Users\a80137\AppData\Local\Microsoft\Windows\Temporary Internet Files\Content.IE5\68N41JF0\MC900433869[1].png"/>
              <p:cNvPicPr>
                <a:picLocks noChangeAspect="1" noChangeArrowheads="1"/>
              </p:cNvPicPr>
              <p:nvPr/>
            </p:nvPicPr>
            <p:blipFill>
              <a:blip r:embed="rId4" cstate="print"/>
              <a:srcRect/>
              <a:stretch>
                <a:fillRect/>
              </a:stretch>
            </p:blipFill>
            <p:spPr bwMode="auto">
              <a:xfrm>
                <a:off x="6588224" y="5373216"/>
                <a:ext cx="508831" cy="626254"/>
              </a:xfrm>
              <a:prstGeom prst="rect">
                <a:avLst/>
              </a:prstGeom>
              <a:noFill/>
            </p:spPr>
          </p:pic>
          <p:sp>
            <p:nvSpPr>
              <p:cNvPr id="49" name="laptop"/>
              <p:cNvSpPr>
                <a:spLocks noEditPoints="1" noChangeArrowheads="1"/>
              </p:cNvSpPr>
              <p:nvPr/>
            </p:nvSpPr>
            <p:spPr bwMode="auto">
              <a:xfrm>
                <a:off x="7020272" y="5517232"/>
                <a:ext cx="400819" cy="320998"/>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a:p>
            </p:txBody>
          </p:sp>
          <p:sp>
            <p:nvSpPr>
              <p:cNvPr id="50" name="laptop"/>
              <p:cNvSpPr>
                <a:spLocks noEditPoints="1" noChangeArrowheads="1"/>
              </p:cNvSpPr>
              <p:nvPr/>
            </p:nvSpPr>
            <p:spPr bwMode="auto">
              <a:xfrm>
                <a:off x="5220072" y="5805264"/>
                <a:ext cx="400819" cy="320998"/>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a:p>
            </p:txBody>
          </p:sp>
          <p:sp>
            <p:nvSpPr>
              <p:cNvPr id="51" name="laptop"/>
              <p:cNvSpPr>
                <a:spLocks noEditPoints="1" noChangeArrowheads="1"/>
              </p:cNvSpPr>
              <p:nvPr/>
            </p:nvSpPr>
            <p:spPr bwMode="auto">
              <a:xfrm>
                <a:off x="6372200" y="5805264"/>
                <a:ext cx="400819" cy="320998"/>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a:p>
            </p:txBody>
          </p:sp>
          <p:sp>
            <p:nvSpPr>
              <p:cNvPr id="52" name="Rounded Rectangle 51"/>
              <p:cNvSpPr/>
              <p:nvPr/>
            </p:nvSpPr>
            <p:spPr>
              <a:xfrm>
                <a:off x="4355976" y="1556792"/>
                <a:ext cx="3888432" cy="864096"/>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smtClean="0"/>
                  <a:t>IMS</a:t>
                </a:r>
                <a:endParaRPr lang="ru-RU" b="1" dirty="0"/>
              </a:p>
            </p:txBody>
          </p:sp>
          <p:pic>
            <p:nvPicPr>
              <p:cNvPr id="53" name="Picture 52" descr="D:\Users\a80137\AppData\Local\Microsoft\Windows\Temporary Internet Files\Content.IE5\XMCSNXWV\MC900311116[1].wmf"/>
              <p:cNvPicPr>
                <a:picLocks noChangeAspect="1" noChangeArrowheads="1"/>
              </p:cNvPicPr>
              <p:nvPr/>
            </p:nvPicPr>
            <p:blipFill>
              <a:blip r:embed="rId5" cstate="print"/>
              <a:srcRect/>
              <a:stretch>
                <a:fillRect/>
              </a:stretch>
            </p:blipFill>
            <p:spPr bwMode="auto">
              <a:xfrm>
                <a:off x="4139952" y="188640"/>
                <a:ext cx="4248472" cy="1080120"/>
              </a:xfrm>
              <a:prstGeom prst="rect">
                <a:avLst/>
              </a:prstGeom>
              <a:noFill/>
            </p:spPr>
          </p:pic>
          <p:sp>
            <p:nvSpPr>
              <p:cNvPr id="54" name="TextBox 75"/>
              <p:cNvSpPr txBox="1"/>
              <p:nvPr/>
            </p:nvSpPr>
            <p:spPr>
              <a:xfrm>
                <a:off x="5148064" y="548680"/>
                <a:ext cx="1936749" cy="369332"/>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latin typeface="Britannic Bold" pitchFamily="34" charset="0"/>
                  </a:rPr>
                  <a:t>Cloud Computing</a:t>
                </a:r>
                <a:endParaRPr lang="ru-RU" dirty="0"/>
              </a:p>
            </p:txBody>
          </p:sp>
          <p:sp>
            <p:nvSpPr>
              <p:cNvPr id="55" name="Up-Down Arrow 54"/>
              <p:cNvSpPr/>
              <p:nvPr/>
            </p:nvSpPr>
            <p:spPr>
              <a:xfrm>
                <a:off x="5580112" y="980728"/>
                <a:ext cx="1368152" cy="720080"/>
              </a:xfrm>
              <a:prstGeom prst="upDownArrow">
                <a:avLst>
                  <a:gd name="adj1" fmla="val 84040"/>
                  <a:gd name="adj2" fmla="val 3114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smtClean="0"/>
                  <a:t>API</a:t>
                </a:r>
                <a:endParaRPr lang="ru-RU" b="1" dirty="0"/>
              </a:p>
            </p:txBody>
          </p:sp>
          <p:sp>
            <p:nvSpPr>
              <p:cNvPr id="56" name="TextBox 78"/>
              <p:cNvSpPr txBox="1"/>
              <p:nvPr/>
            </p:nvSpPr>
            <p:spPr>
              <a:xfrm>
                <a:off x="5940152" y="6237312"/>
                <a:ext cx="982961" cy="276999"/>
              </a:xfrm>
              <a:prstGeom prst="rect">
                <a:avLst/>
              </a:prstGeom>
              <a:noFill/>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200" b="1" dirty="0" smtClean="0">
                    <a:effectLst>
                      <a:outerShdw blurRad="38100" dist="38100" dir="2700000" algn="tl">
                        <a:srgbClr val="000000">
                          <a:alpha val="43137"/>
                        </a:srgbClr>
                      </a:outerShdw>
                    </a:effectLst>
                  </a:rPr>
                  <a:t>Терминалы</a:t>
                </a:r>
                <a:endParaRPr lang="ru-RU" sz="1200" b="1" dirty="0">
                  <a:effectLst>
                    <a:outerShdw blurRad="38100" dist="38100" dir="2700000" algn="tl">
                      <a:srgbClr val="000000">
                        <a:alpha val="43137"/>
                      </a:srgbClr>
                    </a:outerShdw>
                  </a:effectLst>
                </a:endParaRPr>
              </a:p>
            </p:txBody>
          </p:sp>
          <p:sp>
            <p:nvSpPr>
              <p:cNvPr id="57" name="Right Arrow 56"/>
              <p:cNvSpPr/>
              <p:nvPr/>
            </p:nvSpPr>
            <p:spPr>
              <a:xfrm>
                <a:off x="3563888" y="2420888"/>
                <a:ext cx="1008112" cy="1368152"/>
              </a:xfrm>
              <a:prstGeom prst="rightArrow">
                <a:avLst>
                  <a:gd name="adj1" fmla="val 50000"/>
                  <a:gd name="adj2" fmla="val 3114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200" dirty="0" err="1" smtClean="0">
                    <a:solidFill>
                      <a:schemeClr val="tx1"/>
                    </a:solidFill>
                    <a:effectLst>
                      <a:outerShdw blurRad="38100" dist="38100" dir="2700000" algn="tl">
                        <a:srgbClr val="000000">
                          <a:alpha val="43137"/>
                        </a:srgbClr>
                      </a:outerShdw>
                    </a:effectLst>
                  </a:rPr>
                  <a:t>Конвер</a:t>
                </a:r>
                <a:r>
                  <a:rPr lang="en-US" sz="1200" dirty="0" smtClean="0">
                    <a:solidFill>
                      <a:schemeClr val="tx1"/>
                    </a:solidFill>
                    <a:effectLst>
                      <a:outerShdw blurRad="38100" dist="38100" dir="2700000" algn="tl">
                        <a:srgbClr val="000000">
                          <a:alpha val="43137"/>
                        </a:srgbClr>
                      </a:outerShdw>
                    </a:effectLst>
                  </a:rPr>
                  <a:t>-</a:t>
                </a:r>
                <a:r>
                  <a:rPr lang="ru-RU" sz="1200" dirty="0" err="1" smtClean="0">
                    <a:solidFill>
                      <a:schemeClr val="tx1"/>
                    </a:solidFill>
                    <a:effectLst>
                      <a:outerShdw blurRad="38100" dist="38100" dir="2700000" algn="tl">
                        <a:srgbClr val="000000">
                          <a:alpha val="43137"/>
                        </a:srgbClr>
                      </a:outerShdw>
                    </a:effectLst>
                  </a:rPr>
                  <a:t>генция</a:t>
                </a:r>
                <a:r>
                  <a:rPr lang="ru-RU" sz="1200" dirty="0" smtClean="0">
                    <a:solidFill>
                      <a:schemeClr val="tx1"/>
                    </a:solidFill>
                    <a:effectLst>
                      <a:outerShdw blurRad="38100" dist="38100" dir="2700000" algn="tl">
                        <a:srgbClr val="000000">
                          <a:alpha val="43137"/>
                        </a:srgbClr>
                      </a:outerShdw>
                    </a:effectLst>
                  </a:rPr>
                  <a:t> </a:t>
                </a:r>
                <a:r>
                  <a:rPr lang="en-US" sz="1200" dirty="0" smtClean="0">
                    <a:solidFill>
                      <a:schemeClr val="tx1"/>
                    </a:solidFill>
                    <a:effectLst>
                      <a:outerShdw blurRad="38100" dist="38100" dir="2700000" algn="tl">
                        <a:srgbClr val="000000">
                          <a:alpha val="43137"/>
                        </a:srgbClr>
                      </a:outerShdw>
                    </a:effectLst>
                  </a:rPr>
                  <a:t>FMC</a:t>
                </a:r>
                <a:endParaRPr lang="ru-RU" sz="1200" dirty="0">
                  <a:solidFill>
                    <a:schemeClr val="tx1"/>
                  </a:solidFill>
                  <a:effectLst>
                    <a:outerShdw blurRad="38100" dist="38100" dir="2700000" algn="tl">
                      <a:srgbClr val="000000">
                        <a:alpha val="43137"/>
                      </a:srgbClr>
                    </a:outerShdw>
                  </a:effectLst>
                </a:endParaRPr>
              </a:p>
            </p:txBody>
          </p:sp>
        </p:grpSp>
        <p:cxnSp>
          <p:nvCxnSpPr>
            <p:cNvPr id="6" name="Straight Connector 5"/>
            <p:cNvCxnSpPr/>
            <p:nvPr/>
          </p:nvCxnSpPr>
          <p:spPr>
            <a:xfrm>
              <a:off x="395536" y="1412776"/>
              <a:ext cx="7992888"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95536" y="2492896"/>
              <a:ext cx="7992888"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23528" y="3933056"/>
              <a:ext cx="7992888"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23528" y="5157192"/>
              <a:ext cx="7992888"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
        <p:nvSpPr>
          <p:cNvPr id="59" name="TextBox 58"/>
          <p:cNvSpPr txBox="1"/>
          <p:nvPr/>
        </p:nvSpPr>
        <p:spPr>
          <a:xfrm>
            <a:off x="1066800" y="5867400"/>
            <a:ext cx="6303329" cy="830997"/>
          </a:xfrm>
          <a:prstGeom prst="rect">
            <a:avLst/>
          </a:prstGeom>
          <a:noFill/>
        </p:spPr>
        <p:txBody>
          <a:bodyPr wrap="none" rtlCol="0">
            <a:spAutoFit/>
          </a:bodyPr>
          <a:lstStyle/>
          <a:p>
            <a:r>
              <a:rPr lang="en-US" sz="1200" b="1" kern="0" dirty="0" smtClean="0">
                <a:solidFill>
                  <a:srgbClr val="990000"/>
                </a:solidFill>
                <a:latin typeface="Calibri" pitchFamily="34" charset="0"/>
              </a:rPr>
              <a:t>PSTN = </a:t>
            </a:r>
            <a:r>
              <a:rPr lang="ru-RU" sz="1200" b="1" kern="0" dirty="0" smtClean="0">
                <a:solidFill>
                  <a:srgbClr val="990000"/>
                </a:solidFill>
                <a:latin typeface="Calibri" pitchFamily="34" charset="0"/>
              </a:rPr>
              <a:t>Телефонная сеть общего пользования	</a:t>
            </a:r>
            <a:r>
              <a:rPr lang="en-US" sz="1200" b="1" kern="0" dirty="0" smtClean="0">
                <a:solidFill>
                  <a:srgbClr val="990000"/>
                </a:solidFill>
                <a:latin typeface="Calibri" pitchFamily="34" charset="0"/>
              </a:rPr>
              <a:t>PLMN = C</a:t>
            </a:r>
            <a:r>
              <a:rPr lang="ru-RU" sz="1200" b="1" kern="0" dirty="0" err="1" smtClean="0">
                <a:solidFill>
                  <a:srgbClr val="990000"/>
                </a:solidFill>
                <a:latin typeface="Calibri" pitchFamily="34" charset="0"/>
              </a:rPr>
              <a:t>еть</a:t>
            </a:r>
            <a:r>
              <a:rPr lang="ru-RU" sz="1200" b="1" kern="0" dirty="0" smtClean="0">
                <a:solidFill>
                  <a:srgbClr val="990000"/>
                </a:solidFill>
                <a:latin typeface="Calibri" pitchFamily="34" charset="0"/>
              </a:rPr>
              <a:t> сотовой связи</a:t>
            </a:r>
          </a:p>
          <a:p>
            <a:r>
              <a:rPr lang="en-US" sz="1200" b="1" kern="0" dirty="0" smtClean="0">
                <a:solidFill>
                  <a:srgbClr val="990000"/>
                </a:solidFill>
                <a:latin typeface="Calibri" pitchFamily="34" charset="0"/>
              </a:rPr>
              <a:t>API – Application Programming Interface		MPLS – Multiprotocol Label Switching</a:t>
            </a:r>
          </a:p>
          <a:p>
            <a:r>
              <a:rPr lang="en-US" sz="1200" b="1" kern="0" dirty="0" smtClean="0">
                <a:solidFill>
                  <a:srgbClr val="990000"/>
                </a:solidFill>
                <a:latin typeface="Calibri" pitchFamily="34" charset="0"/>
              </a:rPr>
              <a:t>FAN – Fixed Access network  	</a:t>
            </a:r>
            <a:r>
              <a:rPr lang="ru-RU" sz="1200" b="1" kern="0" dirty="0" smtClean="0">
                <a:solidFill>
                  <a:srgbClr val="990000"/>
                </a:solidFill>
                <a:latin typeface="Calibri" pitchFamily="34" charset="0"/>
              </a:rPr>
              <a:t>	</a:t>
            </a:r>
            <a:r>
              <a:rPr lang="en-US" sz="1200" b="1" kern="0" dirty="0" smtClean="0">
                <a:solidFill>
                  <a:srgbClr val="990000"/>
                </a:solidFill>
                <a:latin typeface="Calibri" pitchFamily="34" charset="0"/>
              </a:rPr>
              <a:t>RAN – Radio Access network</a:t>
            </a:r>
          </a:p>
          <a:p>
            <a:r>
              <a:rPr lang="en-US" sz="1200" b="1" kern="0" dirty="0" smtClean="0">
                <a:solidFill>
                  <a:srgbClr val="990000"/>
                </a:solidFill>
                <a:latin typeface="Calibri" pitchFamily="34" charset="0"/>
              </a:rPr>
              <a:t>Single FAN/RAN – </a:t>
            </a:r>
            <a:r>
              <a:rPr lang="ru-RU" sz="1200" b="1" kern="0" dirty="0" smtClean="0">
                <a:solidFill>
                  <a:srgbClr val="990000"/>
                </a:solidFill>
                <a:latin typeface="Calibri" pitchFamily="34" charset="0"/>
              </a:rPr>
              <a:t>Единая сеть фиксированного или </a:t>
            </a:r>
            <a:r>
              <a:rPr lang="ru-RU" sz="1200" b="1" kern="0" dirty="0" err="1" smtClean="0">
                <a:solidFill>
                  <a:srgbClr val="990000"/>
                </a:solidFill>
                <a:latin typeface="Calibri" pitchFamily="34" charset="0"/>
              </a:rPr>
              <a:t>радио-доступа</a:t>
            </a:r>
            <a:r>
              <a:rPr lang="ru-RU" sz="1200" b="1" kern="0" dirty="0" smtClean="0">
                <a:solidFill>
                  <a:srgbClr val="990000"/>
                </a:solidFill>
                <a:latin typeface="Calibri" pitchFamily="34" charset="0"/>
              </a:rPr>
              <a:t> </a:t>
            </a:r>
            <a:endParaRPr lang="en-US" sz="1200" b="1" kern="0" dirty="0" smtClean="0">
              <a:solidFill>
                <a:srgbClr val="990000"/>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rmAutofit/>
          </a:bodyPr>
          <a:lstStyle/>
          <a:p>
            <a:pPr algn="l"/>
            <a:r>
              <a:rPr lang="ru-RU" sz="3200" b="1" kern="0" dirty="0" smtClean="0">
                <a:solidFill>
                  <a:srgbClr val="990000"/>
                </a:solidFill>
                <a:latin typeface="Calibri" pitchFamily="34" charset="0"/>
              </a:rPr>
              <a:t>Финальная стадия развития конвергенции</a:t>
            </a:r>
          </a:p>
        </p:txBody>
      </p:sp>
      <p:pic>
        <p:nvPicPr>
          <p:cNvPr id="4" name="Content Placeholder 3"/>
          <p:cNvPicPr>
            <a:picLocks noGrp="1"/>
          </p:cNvPicPr>
          <p:nvPr>
            <p:ph idx="1"/>
          </p:nvPr>
        </p:nvPicPr>
        <p:blipFill>
          <a:blip r:embed="rId3" cstate="print"/>
          <a:srcRect/>
          <a:stretch>
            <a:fillRect/>
          </a:stretch>
        </p:blipFill>
        <p:spPr bwMode="auto">
          <a:xfrm>
            <a:off x="1905000" y="1143000"/>
            <a:ext cx="5638800" cy="5059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normAutofit/>
          </a:bodyPr>
          <a:lstStyle/>
          <a:p>
            <a:pPr algn="l"/>
            <a:r>
              <a:rPr lang="en-US" sz="3200" b="1" kern="0" dirty="0" smtClean="0">
                <a:solidFill>
                  <a:srgbClr val="990000"/>
                </a:solidFill>
                <a:latin typeface="Calibri" pitchFamily="34" charset="0"/>
              </a:rPr>
              <a:t>Cloud Computing Déjà vu… </a:t>
            </a:r>
            <a:endParaRPr lang="ru-RU" sz="3200" b="1" kern="0" dirty="0" smtClean="0">
              <a:solidFill>
                <a:srgbClr val="990000"/>
              </a:solidFill>
              <a:latin typeface="Calibri" pitchFamily="34" charset="0"/>
            </a:endParaRPr>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025" name="Object 1"/>
          <p:cNvGraphicFramePr>
            <a:graphicFrameLocks noChangeAspect="1"/>
          </p:cNvGraphicFramePr>
          <p:nvPr/>
        </p:nvGraphicFramePr>
        <p:xfrm>
          <a:off x="1143000" y="990600"/>
          <a:ext cx="6781800" cy="5089875"/>
        </p:xfrm>
        <a:graphic>
          <a:graphicData uri="http://schemas.openxmlformats.org/presentationml/2006/ole">
            <p:oleObj spid="_x0000_s1025" name="Slide" r:id="rId4" imgW="4189319" imgH="3142384" progId="PowerPoint.Slide.12">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ru-RU" sz="3200" b="1" kern="0" dirty="0" smtClean="0">
                <a:solidFill>
                  <a:srgbClr val="990000"/>
                </a:solidFill>
                <a:latin typeface="Calibri" pitchFamily="34" charset="0"/>
              </a:rPr>
              <a:t>На какой стадии находится развитие облачных технологий</a:t>
            </a:r>
          </a:p>
        </p:txBody>
      </p:sp>
      <p:pic>
        <p:nvPicPr>
          <p:cNvPr id="4" name="Content Placeholder 3" descr="Лампочка Ильича"/>
          <p:cNvPicPr>
            <a:picLocks noGrp="1"/>
          </p:cNvPicPr>
          <p:nvPr>
            <p:ph idx="1"/>
          </p:nvPr>
        </p:nvPicPr>
        <p:blipFill>
          <a:blip r:embed="rId3" cstate="print"/>
          <a:srcRect/>
          <a:stretch>
            <a:fillRect/>
          </a:stretch>
        </p:blipFill>
        <p:spPr bwMode="auto">
          <a:xfrm>
            <a:off x="1066800" y="1371600"/>
            <a:ext cx="6705600" cy="487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ru-RU" sz="3200" b="1" kern="0" dirty="0" smtClean="0">
                <a:solidFill>
                  <a:srgbClr val="990000"/>
                </a:solidFill>
                <a:latin typeface="Calibri" pitchFamily="34" charset="0"/>
              </a:rPr>
              <a:t>Технологии, приведшие к </a:t>
            </a:r>
            <a:r>
              <a:rPr lang="en-US" sz="3200" b="1" kern="0" dirty="0" smtClean="0">
                <a:solidFill>
                  <a:srgbClr val="990000"/>
                </a:solidFill>
                <a:latin typeface="Calibri" pitchFamily="34" charset="0"/>
              </a:rPr>
              <a:t>Cloud Computing</a:t>
            </a:r>
            <a:endParaRPr lang="ru-RU" sz="3200" b="1" kern="0" dirty="0" smtClean="0">
              <a:solidFill>
                <a:srgbClr val="990000"/>
              </a:solidFill>
              <a:latin typeface="Calibri" pitchFamily="34" charset="0"/>
            </a:endParaRPr>
          </a:p>
        </p:txBody>
      </p:sp>
      <p:grpSp>
        <p:nvGrpSpPr>
          <p:cNvPr id="4" name="Content Placeholder 3"/>
          <p:cNvGrpSpPr>
            <a:grpSpLocks noGrp="1"/>
          </p:cNvGrpSpPr>
          <p:nvPr>
            <p:ph idx="1"/>
          </p:nvPr>
        </p:nvGrpSpPr>
        <p:grpSpPr>
          <a:xfrm>
            <a:off x="457200" y="914400"/>
            <a:ext cx="8229600" cy="5211763"/>
            <a:chOff x="899592" y="548680"/>
            <a:chExt cx="6048672" cy="5760640"/>
          </a:xfrm>
        </p:grpSpPr>
        <p:sp>
          <p:nvSpPr>
            <p:cNvPr id="5" name="Oval 4"/>
            <p:cNvSpPr/>
            <p:nvPr/>
          </p:nvSpPr>
          <p:spPr>
            <a:xfrm>
              <a:off x="2843808" y="980728"/>
              <a:ext cx="2736304" cy="25922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TextBox 5"/>
            <p:cNvSpPr txBox="1"/>
            <p:nvPr/>
          </p:nvSpPr>
          <p:spPr>
            <a:xfrm>
              <a:off x="3347864" y="548680"/>
              <a:ext cx="1630575" cy="369332"/>
            </a:xfrm>
            <a:prstGeom prst="rect">
              <a:avLst/>
            </a:prstGeom>
            <a:solidFill>
              <a:schemeClr val="bg1"/>
            </a:solidFill>
          </p:spPr>
          <p:txBody>
            <a:bodyPr wrap="none" rtlCol="0">
              <a:spAutoFit/>
            </a:bodyPr>
            <a:lstStyle/>
            <a:p>
              <a:r>
                <a:rPr lang="ru-RU" dirty="0" smtClean="0"/>
                <a:t>Оборудование</a:t>
              </a:r>
              <a:endParaRPr lang="ru-RU" dirty="0"/>
            </a:p>
          </p:txBody>
        </p:sp>
        <p:sp>
          <p:nvSpPr>
            <p:cNvPr id="7" name="Oval 6"/>
            <p:cNvSpPr/>
            <p:nvPr/>
          </p:nvSpPr>
          <p:spPr>
            <a:xfrm>
              <a:off x="2843808" y="3284984"/>
              <a:ext cx="2736304" cy="25922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Oval 7"/>
            <p:cNvSpPr/>
            <p:nvPr/>
          </p:nvSpPr>
          <p:spPr>
            <a:xfrm>
              <a:off x="3779912" y="2132856"/>
              <a:ext cx="2736304" cy="25922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Oval 8"/>
            <p:cNvSpPr/>
            <p:nvPr/>
          </p:nvSpPr>
          <p:spPr>
            <a:xfrm>
              <a:off x="1907704" y="2060848"/>
              <a:ext cx="2736304" cy="25922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3275856" y="1340768"/>
              <a:ext cx="1800199" cy="523220"/>
            </a:xfrm>
            <a:prstGeom prst="rect">
              <a:avLst/>
            </a:prstGeom>
            <a:solidFill>
              <a:schemeClr val="bg1"/>
            </a:solidFill>
          </p:spPr>
          <p:txBody>
            <a:bodyPr wrap="square" rtlCol="0">
              <a:spAutoFit/>
            </a:bodyPr>
            <a:lstStyle/>
            <a:p>
              <a:pPr algn="ctr"/>
              <a:r>
                <a:rPr lang="ru-RU" sz="1400" dirty="0" smtClean="0"/>
                <a:t>Виртуализация оборудования</a:t>
              </a:r>
              <a:endParaRPr lang="ru-RU" sz="1400" dirty="0"/>
            </a:p>
          </p:txBody>
        </p:sp>
        <p:sp>
          <p:nvSpPr>
            <p:cNvPr id="11" name="TextBox 10"/>
            <p:cNvSpPr txBox="1"/>
            <p:nvPr/>
          </p:nvSpPr>
          <p:spPr>
            <a:xfrm rot="16200000">
              <a:off x="209129" y="2751311"/>
              <a:ext cx="2304256" cy="923330"/>
            </a:xfrm>
            <a:prstGeom prst="rect">
              <a:avLst/>
            </a:prstGeom>
            <a:solidFill>
              <a:schemeClr val="bg1"/>
            </a:solidFill>
          </p:spPr>
          <p:txBody>
            <a:bodyPr wrap="square" rtlCol="0">
              <a:spAutoFit/>
            </a:bodyPr>
            <a:lstStyle/>
            <a:p>
              <a:pPr algn="ctr"/>
              <a:r>
                <a:rPr lang="ru-RU" dirty="0" smtClean="0"/>
                <a:t>Распределенные компьютерные системы</a:t>
              </a:r>
              <a:endParaRPr lang="ru-RU" dirty="0"/>
            </a:p>
          </p:txBody>
        </p:sp>
        <p:sp>
          <p:nvSpPr>
            <p:cNvPr id="12" name="TextBox 11"/>
            <p:cNvSpPr txBox="1"/>
            <p:nvPr/>
          </p:nvSpPr>
          <p:spPr>
            <a:xfrm>
              <a:off x="2075723" y="2822755"/>
              <a:ext cx="1344149" cy="1054589"/>
            </a:xfrm>
            <a:prstGeom prst="rect">
              <a:avLst/>
            </a:prstGeom>
            <a:noFill/>
          </p:spPr>
          <p:txBody>
            <a:bodyPr wrap="square" rtlCol="0">
              <a:spAutoFit/>
            </a:bodyPr>
            <a:lstStyle/>
            <a:p>
              <a:r>
                <a:rPr lang="ru-RU" sz="1400" dirty="0" smtClean="0"/>
                <a:t>Сетевые </a:t>
              </a:r>
            </a:p>
            <a:p>
              <a:r>
                <a:rPr lang="ru-RU" sz="1400" dirty="0" smtClean="0"/>
                <a:t>вычислительные системы</a:t>
              </a:r>
            </a:p>
            <a:p>
              <a:r>
                <a:rPr lang="ru-RU" sz="1400" dirty="0" smtClean="0"/>
                <a:t>(</a:t>
              </a:r>
              <a:r>
                <a:rPr lang="en-US" sz="1400" dirty="0" smtClean="0"/>
                <a:t>Grid)</a:t>
              </a:r>
              <a:endParaRPr lang="ru-RU" sz="1400" dirty="0"/>
            </a:p>
          </p:txBody>
        </p:sp>
        <p:sp>
          <p:nvSpPr>
            <p:cNvPr id="13" name="TextBox 12"/>
            <p:cNvSpPr txBox="1"/>
            <p:nvPr/>
          </p:nvSpPr>
          <p:spPr>
            <a:xfrm>
              <a:off x="4932040" y="2996952"/>
              <a:ext cx="1512168" cy="954107"/>
            </a:xfrm>
            <a:prstGeom prst="rect">
              <a:avLst/>
            </a:prstGeom>
            <a:noFill/>
          </p:spPr>
          <p:txBody>
            <a:bodyPr wrap="square" rtlCol="0">
              <a:spAutoFit/>
            </a:bodyPr>
            <a:lstStyle/>
            <a:p>
              <a:pPr algn="r"/>
              <a:r>
                <a:rPr lang="en-US" sz="1400" dirty="0" smtClean="0"/>
                <a:t>SOA</a:t>
              </a:r>
            </a:p>
            <a:p>
              <a:pPr algn="r"/>
              <a:r>
                <a:rPr lang="en-US" sz="1400" dirty="0" smtClean="0"/>
                <a:t>Web.2.0</a:t>
              </a:r>
            </a:p>
            <a:p>
              <a:pPr algn="r"/>
              <a:r>
                <a:rPr lang="en-US" sz="1400" dirty="0" smtClean="0"/>
                <a:t>Web-</a:t>
              </a:r>
              <a:r>
                <a:rPr lang="ru-RU" sz="1400" dirty="0" smtClean="0"/>
                <a:t>услуги и приложения</a:t>
              </a:r>
              <a:endParaRPr lang="en-US" sz="1400" dirty="0" smtClean="0"/>
            </a:p>
          </p:txBody>
        </p:sp>
        <p:sp>
          <p:nvSpPr>
            <p:cNvPr id="14" name="TextBox 13"/>
            <p:cNvSpPr txBox="1"/>
            <p:nvPr/>
          </p:nvSpPr>
          <p:spPr>
            <a:xfrm>
              <a:off x="2843808" y="4797152"/>
              <a:ext cx="2664296" cy="523220"/>
            </a:xfrm>
            <a:prstGeom prst="rect">
              <a:avLst/>
            </a:prstGeom>
            <a:noFill/>
          </p:spPr>
          <p:txBody>
            <a:bodyPr wrap="square" rtlCol="0">
              <a:spAutoFit/>
            </a:bodyPr>
            <a:lstStyle/>
            <a:p>
              <a:pPr algn="ctr"/>
              <a:r>
                <a:rPr lang="ru-RU" sz="1400" dirty="0" smtClean="0"/>
                <a:t>Автономные вычисления</a:t>
              </a:r>
            </a:p>
            <a:p>
              <a:pPr algn="ctr"/>
              <a:r>
                <a:rPr lang="ru-RU" sz="1400" dirty="0" smtClean="0"/>
                <a:t>Автоматизация дата-центров</a:t>
              </a:r>
              <a:endParaRPr lang="ru-RU" sz="1400" dirty="0"/>
            </a:p>
          </p:txBody>
        </p:sp>
        <p:sp>
          <p:nvSpPr>
            <p:cNvPr id="15" name="TextBox 14"/>
            <p:cNvSpPr txBox="1"/>
            <p:nvPr/>
          </p:nvSpPr>
          <p:spPr>
            <a:xfrm>
              <a:off x="3059832" y="5939988"/>
              <a:ext cx="2463495" cy="369332"/>
            </a:xfrm>
            <a:prstGeom prst="rect">
              <a:avLst/>
            </a:prstGeom>
            <a:solidFill>
              <a:schemeClr val="bg1"/>
            </a:solidFill>
          </p:spPr>
          <p:txBody>
            <a:bodyPr wrap="none" rtlCol="0">
              <a:spAutoFit/>
            </a:bodyPr>
            <a:lstStyle/>
            <a:p>
              <a:r>
                <a:rPr lang="ru-RU" dirty="0" smtClean="0"/>
                <a:t>Системное управление</a:t>
              </a:r>
              <a:endParaRPr lang="ru-RU" dirty="0"/>
            </a:p>
          </p:txBody>
        </p:sp>
        <p:sp>
          <p:nvSpPr>
            <p:cNvPr id="16" name="TextBox 15"/>
            <p:cNvSpPr txBox="1"/>
            <p:nvPr/>
          </p:nvSpPr>
          <p:spPr>
            <a:xfrm rot="5400000">
              <a:off x="5618508" y="3165288"/>
              <a:ext cx="2290179" cy="369332"/>
            </a:xfrm>
            <a:prstGeom prst="rect">
              <a:avLst/>
            </a:prstGeom>
            <a:solidFill>
              <a:schemeClr val="bg1"/>
            </a:solidFill>
          </p:spPr>
          <p:txBody>
            <a:bodyPr wrap="none" rtlCol="0">
              <a:spAutoFit/>
            </a:bodyPr>
            <a:lstStyle/>
            <a:p>
              <a:r>
                <a:rPr lang="ru-RU" dirty="0" smtClean="0"/>
                <a:t>Интернет-технологии</a:t>
              </a:r>
              <a:endParaRPr lang="ru-RU" dirty="0"/>
            </a:p>
          </p:txBody>
        </p:sp>
        <p:pic>
          <p:nvPicPr>
            <p:cNvPr id="17" name="Picture 18" descr="图片797"/>
            <p:cNvPicPr>
              <a:picLocks noChangeAspect="1" noChangeArrowheads="1"/>
            </p:cNvPicPr>
            <p:nvPr/>
          </p:nvPicPr>
          <p:blipFill>
            <a:blip r:embed="rId3" cstate="print"/>
            <a:srcRect/>
            <a:stretch>
              <a:fillRect/>
            </a:stretch>
          </p:blipFill>
          <p:spPr bwMode="auto">
            <a:xfrm>
              <a:off x="3059832" y="2420888"/>
              <a:ext cx="2160240" cy="1944216"/>
            </a:xfrm>
            <a:prstGeom prst="rect">
              <a:avLst/>
            </a:prstGeom>
            <a:noFill/>
            <a:ln w="9525">
              <a:noFill/>
              <a:miter lim="800000"/>
              <a:headEnd/>
              <a:tailEnd/>
            </a:ln>
          </p:spPr>
        </p:pic>
        <p:sp>
          <p:nvSpPr>
            <p:cNvPr id="18" name="TextBox 17"/>
            <p:cNvSpPr txBox="1"/>
            <p:nvPr/>
          </p:nvSpPr>
          <p:spPr>
            <a:xfrm>
              <a:off x="3419872" y="2996952"/>
              <a:ext cx="1584176" cy="646331"/>
            </a:xfrm>
            <a:prstGeom prst="rect">
              <a:avLst/>
            </a:prstGeom>
            <a:noFill/>
          </p:spPr>
          <p:txBody>
            <a:bodyPr wrap="square" rtlCol="0">
              <a:spAutoFit/>
            </a:bodyPr>
            <a:lstStyle/>
            <a:p>
              <a:pPr algn="ctr"/>
              <a:r>
                <a:rPr lang="en-US" dirty="0" smtClean="0"/>
                <a:t>Cloud Computing</a:t>
              </a:r>
              <a:endParaRPr lang="ru-RU" dirty="0"/>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pPr algn="l"/>
            <a:r>
              <a:rPr lang="ru-RU" sz="3200" b="1" kern="0" dirty="0" smtClean="0">
                <a:solidFill>
                  <a:srgbClr val="990000"/>
                </a:solidFill>
                <a:latin typeface="Calibri" pitchFamily="34" charset="0"/>
              </a:rPr>
              <a:t>Прогноз развития </a:t>
            </a:r>
            <a:r>
              <a:rPr lang="en-US" sz="3200" b="1" kern="0" dirty="0" smtClean="0">
                <a:solidFill>
                  <a:srgbClr val="990000"/>
                </a:solidFill>
                <a:latin typeface="Calibri" pitchFamily="34" charset="0"/>
              </a:rPr>
              <a:t>Cloud Computing</a:t>
            </a:r>
            <a:endParaRPr lang="ru-RU" sz="3200" b="1" kern="0" dirty="0" smtClean="0">
              <a:solidFill>
                <a:srgbClr val="990000"/>
              </a:solidFill>
              <a:latin typeface="Calibri" pitchFamily="34" charset="0"/>
            </a:endParaRPr>
          </a:p>
        </p:txBody>
      </p:sp>
      <p:pic>
        <p:nvPicPr>
          <p:cNvPr id="4" name="Content Placeholder 3"/>
          <p:cNvPicPr>
            <a:picLocks noGrp="1"/>
          </p:cNvPicPr>
          <p:nvPr>
            <p:ph idx="1"/>
          </p:nvPr>
        </p:nvPicPr>
        <p:blipFill>
          <a:blip r:embed="rId3" cstate="print"/>
          <a:srcRect/>
          <a:stretch>
            <a:fillRect/>
          </a:stretch>
        </p:blipFill>
        <p:spPr bwMode="auto">
          <a:xfrm>
            <a:off x="1600200" y="1295400"/>
            <a:ext cx="6324599" cy="5135563"/>
          </a:xfrm>
          <a:prstGeom prst="rect">
            <a:avLst/>
          </a:prstGeom>
          <a:noFill/>
          <a:ln w="9525">
            <a:noFill/>
            <a:miter lim="800000"/>
            <a:headEnd/>
            <a:tailEnd/>
          </a:ln>
        </p:spPr>
      </p:pic>
      <p:sp>
        <p:nvSpPr>
          <p:cNvPr id="5" name="TextBox 4"/>
          <p:cNvSpPr txBox="1"/>
          <p:nvPr/>
        </p:nvSpPr>
        <p:spPr>
          <a:xfrm>
            <a:off x="381000" y="2667000"/>
            <a:ext cx="2057400" cy="923330"/>
          </a:xfrm>
          <a:prstGeom prst="rect">
            <a:avLst/>
          </a:prstGeom>
          <a:solidFill>
            <a:schemeClr val="bg1"/>
          </a:solidFill>
        </p:spPr>
        <p:txBody>
          <a:bodyPr wrap="square" rtlCol="0">
            <a:spAutoFit/>
          </a:bodyPr>
          <a:lstStyle/>
          <a:p>
            <a:pPr algn="ctr"/>
            <a:r>
              <a:rPr lang="ru-RU" dirty="0" smtClean="0"/>
              <a:t>Объем рынка облачных услуг (млрд. долл.)</a:t>
            </a:r>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1143000"/>
          </a:xfrm>
        </p:spPr>
        <p:txBody>
          <a:bodyPr>
            <a:normAutofit/>
          </a:bodyPr>
          <a:lstStyle/>
          <a:p>
            <a:pPr algn="l"/>
            <a:r>
              <a:rPr lang="ru-RU" sz="3200" b="1" kern="0" dirty="0" smtClean="0">
                <a:solidFill>
                  <a:srgbClr val="990000"/>
                </a:solidFill>
                <a:latin typeface="Calibri" pitchFamily="34" charset="0"/>
              </a:rPr>
              <a:t>Развитие ИКТ можно описать функцией сигмоида</a:t>
            </a:r>
          </a:p>
        </p:txBody>
      </p:sp>
      <p:pic>
        <p:nvPicPr>
          <p:cNvPr id="19458" name="Picture 2" descr="D:\01_Enterprise\Conferences\2013\Самара Росляков\Sigmoid1.JPG"/>
          <p:cNvPicPr>
            <a:picLocks noGrp="1" noChangeAspect="1" noChangeArrowheads="1"/>
          </p:cNvPicPr>
          <p:nvPr>
            <p:ph idx="1"/>
          </p:nvPr>
        </p:nvPicPr>
        <p:blipFill>
          <a:blip r:embed="rId3" cstate="print"/>
          <a:srcRect/>
          <a:stretch>
            <a:fillRect/>
          </a:stretch>
        </p:blipFill>
        <p:spPr bwMode="auto">
          <a:xfrm>
            <a:off x="1004619" y="1784658"/>
            <a:ext cx="6843981" cy="4341505"/>
          </a:xfrm>
          <a:prstGeom prst="rect">
            <a:avLst/>
          </a:prstGeom>
          <a:noFill/>
        </p:spPr>
      </p:pic>
      <p:sp>
        <p:nvSpPr>
          <p:cNvPr id="5" name="Rectangle 4"/>
          <p:cNvSpPr/>
          <p:nvPr/>
        </p:nvSpPr>
        <p:spPr>
          <a:xfrm>
            <a:off x="5332412" y="1066800"/>
            <a:ext cx="3811588" cy="769441"/>
          </a:xfrm>
          <a:prstGeom prst="rect">
            <a:avLst/>
          </a:prstGeom>
        </p:spPr>
        <p:txBody>
          <a:bodyPr wrap="square">
            <a:spAutoFit/>
          </a:bodyPr>
          <a:lstStyle/>
          <a:p>
            <a:r>
              <a:rPr lang="ru-RU" sz="4400" i="1" dirty="0" err="1" smtClean="0">
                <a:solidFill>
                  <a:prstClr val="black"/>
                </a:solidFill>
                <a:ea typeface="+mj-ea"/>
                <a:cs typeface="+mj-cs"/>
              </a:rPr>
              <a:t>f</a:t>
            </a:r>
            <a:r>
              <a:rPr lang="ru-RU" sz="4400" i="1" dirty="0" smtClean="0">
                <a:solidFill>
                  <a:prstClr val="black"/>
                </a:solidFill>
                <a:ea typeface="+mj-ea"/>
                <a:cs typeface="+mj-cs"/>
              </a:rPr>
              <a:t>(</a:t>
            </a:r>
            <a:r>
              <a:rPr lang="ru-RU" sz="4400" i="1" dirty="0" err="1" smtClean="0">
                <a:solidFill>
                  <a:prstClr val="black"/>
                </a:solidFill>
                <a:ea typeface="+mj-ea"/>
                <a:cs typeface="+mj-cs"/>
              </a:rPr>
              <a:t>x</a:t>
            </a:r>
            <a:r>
              <a:rPr lang="ru-RU" sz="4400" i="1" dirty="0" smtClean="0">
                <a:solidFill>
                  <a:prstClr val="black"/>
                </a:solidFill>
                <a:ea typeface="+mj-ea"/>
                <a:cs typeface="+mj-cs"/>
              </a:rPr>
              <a:t>)=1/(1+e</a:t>
            </a:r>
            <a:r>
              <a:rPr lang="ru-RU" sz="4400" i="1" baseline="30000" dirty="0" smtClean="0">
                <a:solidFill>
                  <a:prstClr val="black"/>
                </a:solidFill>
                <a:ea typeface="+mj-ea"/>
                <a:cs typeface="+mj-cs"/>
              </a:rPr>
              <a:t>-kx</a:t>
            </a:r>
            <a:r>
              <a:rPr lang="ru-RU" sz="4400" i="1" dirty="0" smtClean="0">
                <a:solidFill>
                  <a:prstClr val="black"/>
                </a:solidFill>
                <a:ea typeface="+mj-ea"/>
                <a:cs typeface="+mj-cs"/>
              </a:rPr>
              <a:t>)</a:t>
            </a:r>
            <a:r>
              <a:rPr lang="ru-RU" sz="4400" dirty="0" smtClean="0">
                <a:solidFill>
                  <a:prstClr val="black"/>
                </a:solidFill>
                <a:ea typeface="+mj-ea"/>
                <a:cs typeface="+mj-cs"/>
              </a:rPr>
              <a:t>: </a:t>
            </a:r>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ru-RU" sz="3200" b="1" kern="0" dirty="0" smtClean="0">
                <a:solidFill>
                  <a:srgbClr val="990000"/>
                </a:solidFill>
                <a:latin typeface="Calibri" pitchFamily="34" charset="0"/>
              </a:rPr>
              <a:t>Теория «цикла ожиданий» (</a:t>
            </a:r>
            <a:r>
              <a:rPr lang="ru-RU" sz="3200" b="1" kern="0" dirty="0" err="1" smtClean="0">
                <a:solidFill>
                  <a:srgbClr val="990000"/>
                </a:solidFill>
                <a:latin typeface="Calibri" pitchFamily="34" charset="0"/>
              </a:rPr>
              <a:t>Hype</a:t>
            </a:r>
            <a:r>
              <a:rPr lang="ru-RU" sz="3200" b="1" kern="0" dirty="0" smtClean="0">
                <a:solidFill>
                  <a:srgbClr val="990000"/>
                </a:solidFill>
                <a:latin typeface="Calibri" pitchFamily="34" charset="0"/>
              </a:rPr>
              <a:t> </a:t>
            </a:r>
            <a:r>
              <a:rPr lang="ru-RU" sz="3200" b="1" kern="0" dirty="0" err="1" smtClean="0">
                <a:solidFill>
                  <a:srgbClr val="990000"/>
                </a:solidFill>
                <a:latin typeface="Calibri" pitchFamily="34" charset="0"/>
              </a:rPr>
              <a:t>Cycle</a:t>
            </a:r>
            <a:r>
              <a:rPr lang="ru-RU" sz="3200" b="1" kern="0" dirty="0" smtClean="0">
                <a:solidFill>
                  <a:srgbClr val="990000"/>
                </a:solidFill>
                <a:latin typeface="Calibri" pitchFamily="34" charset="0"/>
              </a:rPr>
              <a:t>) компании Gartner </a:t>
            </a:r>
          </a:p>
        </p:txBody>
      </p:sp>
      <p:sp>
        <p:nvSpPr>
          <p:cNvPr id="25" name="TextBox 24"/>
          <p:cNvSpPr txBox="1"/>
          <p:nvPr/>
        </p:nvSpPr>
        <p:spPr>
          <a:xfrm>
            <a:off x="762000" y="6172200"/>
            <a:ext cx="7742825" cy="369332"/>
          </a:xfrm>
          <a:prstGeom prst="rect">
            <a:avLst/>
          </a:prstGeom>
          <a:noFill/>
        </p:spPr>
        <p:txBody>
          <a:bodyPr wrap="none" rtlCol="0">
            <a:spAutoFit/>
          </a:bodyPr>
          <a:lstStyle/>
          <a:p>
            <a:r>
              <a:rPr lang="ru-RU" b="1" kern="0" dirty="0" smtClean="0">
                <a:latin typeface="Calibri" pitchFamily="34" charset="0"/>
              </a:rPr>
              <a:t>Теория «цикла ожиданий» хорошо </a:t>
            </a:r>
            <a:r>
              <a:rPr lang="ru-RU" b="1" kern="0" dirty="0" err="1" smtClean="0">
                <a:latin typeface="Calibri" pitchFamily="34" charset="0"/>
              </a:rPr>
              <a:t>коррелируется</a:t>
            </a:r>
            <a:r>
              <a:rPr lang="ru-RU" b="1" kern="0" dirty="0" smtClean="0">
                <a:latin typeface="Calibri" pitchFamily="34" charset="0"/>
              </a:rPr>
              <a:t> с функцией </a:t>
            </a:r>
            <a:r>
              <a:rPr lang="ru-RU" b="1" kern="0" dirty="0" smtClean="0">
                <a:latin typeface="Calibri" pitchFamily="34" charset="0"/>
              </a:rPr>
              <a:t>сигмоида</a:t>
            </a:r>
            <a:r>
              <a:rPr lang="ru-RU" b="1" kern="0" dirty="0" smtClean="0">
                <a:latin typeface="Calibri" pitchFamily="34" charset="0"/>
              </a:rPr>
              <a:t>. </a:t>
            </a:r>
            <a:endParaRPr lang="ru-RU" dirty="0"/>
          </a:p>
        </p:txBody>
      </p:sp>
      <p:pic>
        <p:nvPicPr>
          <p:cNvPr id="5" name="Picture 4" descr="http://blogs-images.forbes.com/louiscolumbus/files/2013/01/Hype-Cycle-for-Cloud-Computing-20121.jpg"/>
          <p:cNvPicPr/>
          <p:nvPr/>
        </p:nvPicPr>
        <p:blipFill>
          <a:blip r:embed="rId3" cstate="print"/>
          <a:srcRect/>
          <a:stretch>
            <a:fillRect/>
          </a:stretch>
        </p:blipFill>
        <p:spPr bwMode="auto">
          <a:xfrm>
            <a:off x="685800" y="1447800"/>
            <a:ext cx="8077200" cy="4563558"/>
          </a:xfrm>
          <a:prstGeom prst="rect">
            <a:avLst/>
          </a:prstGeom>
          <a:noFill/>
          <a:ln w="9525">
            <a:noFill/>
            <a:miter lim="800000"/>
            <a:headEnd/>
            <a:tailEnd/>
          </a:ln>
        </p:spPr>
      </p:pic>
      <p:sp>
        <p:nvSpPr>
          <p:cNvPr id="6" name="Rectangle 5"/>
          <p:cNvSpPr/>
          <p:nvPr/>
        </p:nvSpPr>
        <p:spPr>
          <a:xfrm>
            <a:off x="457200" y="1371600"/>
            <a:ext cx="3149305" cy="328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dirty="0" smtClean="0"/>
              <a:t>Ожидания</a:t>
            </a:r>
            <a:endParaRPr lang="ru-RU" dirty="0"/>
          </a:p>
        </p:txBody>
      </p:sp>
      <p:sp>
        <p:nvSpPr>
          <p:cNvPr id="7" name="TextBox 5"/>
          <p:cNvSpPr txBox="1"/>
          <p:nvPr/>
        </p:nvSpPr>
        <p:spPr>
          <a:xfrm>
            <a:off x="1600200" y="1700403"/>
            <a:ext cx="1182519" cy="280797"/>
          </a:xfrm>
          <a:prstGeom prst="rect">
            <a:avLst/>
          </a:prstGeom>
          <a:solidFill>
            <a:schemeClr val="bg1"/>
          </a:solid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b="1" dirty="0" smtClean="0"/>
              <a:t>Ожидания</a:t>
            </a:r>
            <a:endParaRPr lang="ru-RU" b="1" dirty="0"/>
          </a:p>
        </p:txBody>
      </p:sp>
      <p:sp>
        <p:nvSpPr>
          <p:cNvPr id="8" name="TextBox 6"/>
          <p:cNvSpPr txBox="1"/>
          <p:nvPr/>
        </p:nvSpPr>
        <p:spPr>
          <a:xfrm>
            <a:off x="1709862" y="4962356"/>
            <a:ext cx="1287008" cy="350997"/>
          </a:xfrm>
          <a:prstGeom prst="rect">
            <a:avLst/>
          </a:prstGeom>
          <a:solidFill>
            <a:schemeClr val="bg1"/>
          </a:solidFill>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ru-RU" sz="1200" dirty="0" smtClean="0"/>
              <a:t>Скачок технологии</a:t>
            </a:r>
            <a:endParaRPr lang="ru-RU" sz="1200" dirty="0"/>
          </a:p>
        </p:txBody>
      </p:sp>
      <p:sp>
        <p:nvSpPr>
          <p:cNvPr id="9" name="TextBox 8"/>
          <p:cNvSpPr txBox="1"/>
          <p:nvPr/>
        </p:nvSpPr>
        <p:spPr>
          <a:xfrm>
            <a:off x="2861395" y="4962356"/>
            <a:ext cx="880584" cy="350997"/>
          </a:xfrm>
          <a:prstGeom prst="rect">
            <a:avLst/>
          </a:prstGeom>
          <a:solidFill>
            <a:schemeClr val="bg1"/>
          </a:solidFill>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ru-RU" sz="1200" dirty="0" smtClean="0"/>
              <a:t>Пик ожиданий</a:t>
            </a:r>
            <a:endParaRPr lang="ru-RU" sz="1200" dirty="0"/>
          </a:p>
        </p:txBody>
      </p:sp>
      <p:sp>
        <p:nvSpPr>
          <p:cNvPr id="10" name="TextBox 9"/>
          <p:cNvSpPr txBox="1"/>
          <p:nvPr/>
        </p:nvSpPr>
        <p:spPr>
          <a:xfrm>
            <a:off x="3674242" y="4962356"/>
            <a:ext cx="1490220" cy="461665"/>
          </a:xfrm>
          <a:prstGeom prst="rect">
            <a:avLst/>
          </a:prstGeom>
          <a:solidFill>
            <a:schemeClr val="bg1"/>
          </a:solidFill>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ru-RU" sz="1200" dirty="0" smtClean="0"/>
              <a:t>Спад </a:t>
            </a:r>
          </a:p>
          <a:p>
            <a:pPr algn="ctr"/>
            <a:r>
              <a:rPr lang="ru-RU" sz="1200" dirty="0" smtClean="0"/>
              <a:t>разочарования</a:t>
            </a:r>
            <a:endParaRPr lang="ru-RU" sz="1200" dirty="0"/>
          </a:p>
        </p:txBody>
      </p:sp>
      <p:sp>
        <p:nvSpPr>
          <p:cNvPr id="11" name="TextBox 10"/>
          <p:cNvSpPr txBox="1"/>
          <p:nvPr/>
        </p:nvSpPr>
        <p:spPr>
          <a:xfrm>
            <a:off x="5164462" y="4962356"/>
            <a:ext cx="2032118" cy="461665"/>
          </a:xfrm>
          <a:prstGeom prst="rect">
            <a:avLst/>
          </a:prstGeom>
          <a:solidFill>
            <a:schemeClr val="bg1"/>
          </a:solidFill>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ru-RU" sz="1200" dirty="0" smtClean="0"/>
              <a:t>Подъем</a:t>
            </a:r>
          </a:p>
          <a:p>
            <a:pPr algn="ctr"/>
            <a:r>
              <a:rPr lang="ru-RU" sz="1200" dirty="0" smtClean="0"/>
              <a:t>прояснения</a:t>
            </a:r>
            <a:endParaRPr lang="ru-RU" sz="1200" dirty="0"/>
          </a:p>
        </p:txBody>
      </p:sp>
      <p:sp>
        <p:nvSpPr>
          <p:cNvPr id="12" name="TextBox 11"/>
          <p:cNvSpPr txBox="1"/>
          <p:nvPr/>
        </p:nvSpPr>
        <p:spPr>
          <a:xfrm>
            <a:off x="7239000" y="4876800"/>
            <a:ext cx="1219271" cy="461665"/>
          </a:xfrm>
          <a:prstGeom prst="rect">
            <a:avLst/>
          </a:prstGeom>
          <a:solidFill>
            <a:schemeClr val="bg1"/>
          </a:solidFill>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ru-RU" sz="1200" dirty="0" smtClean="0"/>
              <a:t>Плато</a:t>
            </a:r>
          </a:p>
          <a:p>
            <a:pPr algn="ctr"/>
            <a:r>
              <a:rPr lang="ru-RU" sz="1200" dirty="0" smtClean="0"/>
              <a:t>реальности</a:t>
            </a:r>
            <a:endParaRPr lang="ru-RU" sz="1200" dirty="0"/>
          </a:p>
        </p:txBody>
      </p:sp>
      <p:sp>
        <p:nvSpPr>
          <p:cNvPr id="13" name="TextBox 12"/>
          <p:cNvSpPr txBox="1"/>
          <p:nvPr/>
        </p:nvSpPr>
        <p:spPr>
          <a:xfrm>
            <a:off x="5410200" y="5345668"/>
            <a:ext cx="2599475" cy="369332"/>
          </a:xfrm>
          <a:prstGeom prst="rect">
            <a:avLst/>
          </a:prstGeom>
          <a:solidFill>
            <a:schemeClr val="bg1"/>
          </a:solidFill>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ru-RU" b="1" dirty="0" smtClean="0"/>
              <a:t>Время</a:t>
            </a:r>
            <a:endParaRPr lang="ru-RU" b="1" dirty="0"/>
          </a:p>
        </p:txBody>
      </p:sp>
      <p:sp>
        <p:nvSpPr>
          <p:cNvPr id="14" name="TextBox 13"/>
          <p:cNvSpPr txBox="1"/>
          <p:nvPr/>
        </p:nvSpPr>
        <p:spPr>
          <a:xfrm>
            <a:off x="1447800" y="5410200"/>
            <a:ext cx="3793287" cy="233998"/>
          </a:xfrm>
          <a:prstGeom prst="rect">
            <a:avLst/>
          </a:prstGeom>
          <a:solidFill>
            <a:schemeClr val="bg1"/>
          </a:solidFill>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ru-RU" sz="1400" dirty="0" smtClean="0"/>
              <a:t>Время достижения плато реальности</a:t>
            </a:r>
            <a:endParaRPr lang="ru-RU" sz="1400" dirty="0"/>
          </a:p>
        </p:txBody>
      </p:sp>
      <p:sp>
        <p:nvSpPr>
          <p:cNvPr id="15" name="TextBox 14"/>
          <p:cNvSpPr txBox="1"/>
          <p:nvPr/>
        </p:nvSpPr>
        <p:spPr>
          <a:xfrm>
            <a:off x="2133600" y="5638800"/>
            <a:ext cx="1151534" cy="210598"/>
          </a:xfrm>
          <a:prstGeom prst="rect">
            <a:avLst/>
          </a:prstGeom>
          <a:solidFill>
            <a:schemeClr val="bg1"/>
          </a:solidFill>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200" dirty="0" smtClean="0"/>
              <a:t>Менее 2 лет</a:t>
            </a:r>
            <a:endParaRPr lang="ru-RU" sz="1200" dirty="0"/>
          </a:p>
        </p:txBody>
      </p:sp>
      <p:sp>
        <p:nvSpPr>
          <p:cNvPr id="16" name="TextBox 15"/>
          <p:cNvSpPr txBox="1"/>
          <p:nvPr/>
        </p:nvSpPr>
        <p:spPr>
          <a:xfrm>
            <a:off x="3505200" y="5638800"/>
            <a:ext cx="948322" cy="210598"/>
          </a:xfrm>
          <a:prstGeom prst="rect">
            <a:avLst/>
          </a:prstGeom>
          <a:solidFill>
            <a:schemeClr val="bg1"/>
          </a:solidFill>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200" dirty="0" smtClean="0"/>
              <a:t>2-5 лет</a:t>
            </a:r>
            <a:endParaRPr lang="ru-RU" sz="1200" dirty="0"/>
          </a:p>
        </p:txBody>
      </p:sp>
      <p:sp>
        <p:nvSpPr>
          <p:cNvPr id="17" name="TextBox 16"/>
          <p:cNvSpPr txBox="1"/>
          <p:nvPr/>
        </p:nvSpPr>
        <p:spPr>
          <a:xfrm>
            <a:off x="4614278" y="5638800"/>
            <a:ext cx="948322" cy="210598"/>
          </a:xfrm>
          <a:prstGeom prst="rect">
            <a:avLst/>
          </a:prstGeom>
          <a:solidFill>
            <a:schemeClr val="bg1"/>
          </a:solidFill>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200" dirty="0" smtClean="0"/>
              <a:t>5-10 лет</a:t>
            </a:r>
            <a:endParaRPr lang="ru-RU" sz="1200" dirty="0"/>
          </a:p>
        </p:txBody>
      </p:sp>
      <p:sp>
        <p:nvSpPr>
          <p:cNvPr id="18" name="Rectangle 17"/>
          <p:cNvSpPr/>
          <p:nvPr/>
        </p:nvSpPr>
        <p:spPr>
          <a:xfrm>
            <a:off x="5334000" y="5715000"/>
            <a:ext cx="3048177" cy="328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dirty="0" smtClean="0"/>
              <a:t>Ожидания</a:t>
            </a:r>
            <a:endParaRPr lang="ru-RU" dirty="0"/>
          </a:p>
        </p:txBody>
      </p:sp>
      <p:cxnSp>
        <p:nvCxnSpPr>
          <p:cNvPr id="19" name="Straight Connector 18"/>
          <p:cNvCxnSpPr/>
          <p:nvPr/>
        </p:nvCxnSpPr>
        <p:spPr>
          <a:xfrm>
            <a:off x="1709862" y="4930127"/>
            <a:ext cx="6502778"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7196580" y="4601647"/>
            <a:ext cx="1287008" cy="328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dirty="0" smtClean="0"/>
              <a:t>Ожидания</a:t>
            </a:r>
            <a:endParaRPr lang="ru-RU" dirty="0"/>
          </a:p>
        </p:txBody>
      </p:sp>
      <p:sp>
        <p:nvSpPr>
          <p:cNvPr id="21" name="TextBox 22"/>
          <p:cNvSpPr txBox="1"/>
          <p:nvPr/>
        </p:nvSpPr>
        <p:spPr>
          <a:xfrm>
            <a:off x="558328" y="5915565"/>
            <a:ext cx="3285735" cy="210598"/>
          </a:xfrm>
          <a:prstGeom prst="rect">
            <a:avLst/>
          </a:prstGeom>
          <a:solidFill>
            <a:schemeClr val="bg1"/>
          </a:solidFill>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200" dirty="0" smtClean="0"/>
              <a:t>По данным компании </a:t>
            </a:r>
            <a:r>
              <a:rPr lang="en-US" sz="1200" dirty="0" smtClean="0"/>
              <a:t>Gartner</a:t>
            </a:r>
            <a:r>
              <a:rPr lang="ru-RU" sz="1200" dirty="0" smtClean="0"/>
              <a:t> на август 2012 г. </a:t>
            </a:r>
            <a:r>
              <a:rPr lang="en-US" sz="1200" dirty="0" smtClean="0"/>
              <a:t> </a:t>
            </a:r>
            <a:endParaRPr lang="ru-RU" sz="1200" dirty="0"/>
          </a:p>
        </p:txBody>
      </p:sp>
      <p:sp>
        <p:nvSpPr>
          <p:cNvPr id="24" name="Freeform 23"/>
          <p:cNvSpPr/>
          <p:nvPr/>
        </p:nvSpPr>
        <p:spPr>
          <a:xfrm>
            <a:off x="2286000" y="3276600"/>
            <a:ext cx="6172200" cy="1593768"/>
          </a:xfrm>
          <a:custGeom>
            <a:avLst/>
            <a:gdLst>
              <a:gd name="connsiteX0" fmla="*/ 141873 w 6098535"/>
              <a:gd name="connsiteY0" fmla="*/ 1584960 h 1593768"/>
              <a:gd name="connsiteX1" fmla="*/ 664387 w 6098535"/>
              <a:gd name="connsiteY1" fmla="*/ 1567542 h 1593768"/>
              <a:gd name="connsiteX2" fmla="*/ 916935 w 6098535"/>
              <a:gd name="connsiteY2" fmla="*/ 1550125 h 1593768"/>
              <a:gd name="connsiteX3" fmla="*/ 1073690 w 6098535"/>
              <a:gd name="connsiteY3" fmla="*/ 1541417 h 1593768"/>
              <a:gd name="connsiteX4" fmla="*/ 1204318 w 6098535"/>
              <a:gd name="connsiteY4" fmla="*/ 1524000 h 1593768"/>
              <a:gd name="connsiteX5" fmla="*/ 1317530 w 6098535"/>
              <a:gd name="connsiteY5" fmla="*/ 1515291 h 1593768"/>
              <a:gd name="connsiteX6" fmla="*/ 1439450 w 6098535"/>
              <a:gd name="connsiteY6" fmla="*/ 1497874 h 1593768"/>
              <a:gd name="connsiteX7" fmla="*/ 1509118 w 6098535"/>
              <a:gd name="connsiteY7" fmla="*/ 1480457 h 1593768"/>
              <a:gd name="connsiteX8" fmla="*/ 1552661 w 6098535"/>
              <a:gd name="connsiteY8" fmla="*/ 1471748 h 1593768"/>
              <a:gd name="connsiteX9" fmla="*/ 1613621 w 6098535"/>
              <a:gd name="connsiteY9" fmla="*/ 1436914 h 1593768"/>
              <a:gd name="connsiteX10" fmla="*/ 1683290 w 6098535"/>
              <a:gd name="connsiteY10" fmla="*/ 1419497 h 1593768"/>
              <a:gd name="connsiteX11" fmla="*/ 1718124 w 6098535"/>
              <a:gd name="connsiteY11" fmla="*/ 1402080 h 1593768"/>
              <a:gd name="connsiteX12" fmla="*/ 1752958 w 6098535"/>
              <a:gd name="connsiteY12" fmla="*/ 1393371 h 1593768"/>
              <a:gd name="connsiteX13" fmla="*/ 1779084 w 6098535"/>
              <a:gd name="connsiteY13" fmla="*/ 1384662 h 1593768"/>
              <a:gd name="connsiteX14" fmla="*/ 1822627 w 6098535"/>
              <a:gd name="connsiteY14" fmla="*/ 1375954 h 1593768"/>
              <a:gd name="connsiteX15" fmla="*/ 1848753 w 6098535"/>
              <a:gd name="connsiteY15" fmla="*/ 1367245 h 1593768"/>
              <a:gd name="connsiteX16" fmla="*/ 1883587 w 6098535"/>
              <a:gd name="connsiteY16" fmla="*/ 1358537 h 1593768"/>
              <a:gd name="connsiteX17" fmla="*/ 2014215 w 6098535"/>
              <a:gd name="connsiteY17" fmla="*/ 1297577 h 1593768"/>
              <a:gd name="connsiteX18" fmla="*/ 2049050 w 6098535"/>
              <a:gd name="connsiteY18" fmla="*/ 1280160 h 1593768"/>
              <a:gd name="connsiteX19" fmla="*/ 2127427 w 6098535"/>
              <a:gd name="connsiteY19" fmla="*/ 1262742 h 1593768"/>
              <a:gd name="connsiteX20" fmla="*/ 2170970 w 6098535"/>
              <a:gd name="connsiteY20" fmla="*/ 1245325 h 1593768"/>
              <a:gd name="connsiteX21" fmla="*/ 2249347 w 6098535"/>
              <a:gd name="connsiteY21" fmla="*/ 1201782 h 1593768"/>
              <a:gd name="connsiteX22" fmla="*/ 2284181 w 6098535"/>
              <a:gd name="connsiteY22" fmla="*/ 1193074 h 1593768"/>
              <a:gd name="connsiteX23" fmla="*/ 2319015 w 6098535"/>
              <a:gd name="connsiteY23" fmla="*/ 1175657 h 1593768"/>
              <a:gd name="connsiteX24" fmla="*/ 2336433 w 6098535"/>
              <a:gd name="connsiteY24" fmla="*/ 1158240 h 1593768"/>
              <a:gd name="connsiteX25" fmla="*/ 2388684 w 6098535"/>
              <a:gd name="connsiteY25" fmla="*/ 1123405 h 1593768"/>
              <a:gd name="connsiteX26" fmla="*/ 2440935 w 6098535"/>
              <a:gd name="connsiteY26" fmla="*/ 1088571 h 1593768"/>
              <a:gd name="connsiteX27" fmla="*/ 2475770 w 6098535"/>
              <a:gd name="connsiteY27" fmla="*/ 1079862 h 1593768"/>
              <a:gd name="connsiteX28" fmla="*/ 2545438 w 6098535"/>
              <a:gd name="connsiteY28" fmla="*/ 1036320 h 1593768"/>
              <a:gd name="connsiteX29" fmla="*/ 2580273 w 6098535"/>
              <a:gd name="connsiteY29" fmla="*/ 1018902 h 1593768"/>
              <a:gd name="connsiteX30" fmla="*/ 2632524 w 6098535"/>
              <a:gd name="connsiteY30" fmla="*/ 992777 h 1593768"/>
              <a:gd name="connsiteX31" fmla="*/ 2684775 w 6098535"/>
              <a:gd name="connsiteY31" fmla="*/ 957942 h 1593768"/>
              <a:gd name="connsiteX32" fmla="*/ 2710901 w 6098535"/>
              <a:gd name="connsiteY32" fmla="*/ 940525 h 1593768"/>
              <a:gd name="connsiteX33" fmla="*/ 2745735 w 6098535"/>
              <a:gd name="connsiteY33" fmla="*/ 923108 h 1593768"/>
              <a:gd name="connsiteX34" fmla="*/ 2789278 w 6098535"/>
              <a:gd name="connsiteY34" fmla="*/ 896982 h 1593768"/>
              <a:gd name="connsiteX35" fmla="*/ 2832821 w 6098535"/>
              <a:gd name="connsiteY35" fmla="*/ 879565 h 1593768"/>
              <a:gd name="connsiteX36" fmla="*/ 2885073 w 6098535"/>
              <a:gd name="connsiteY36" fmla="*/ 844731 h 1593768"/>
              <a:gd name="connsiteX37" fmla="*/ 2911198 w 6098535"/>
              <a:gd name="connsiteY37" fmla="*/ 827314 h 1593768"/>
              <a:gd name="connsiteX38" fmla="*/ 2963450 w 6098535"/>
              <a:gd name="connsiteY38" fmla="*/ 801188 h 1593768"/>
              <a:gd name="connsiteX39" fmla="*/ 3006993 w 6098535"/>
              <a:gd name="connsiteY39" fmla="*/ 783771 h 1593768"/>
              <a:gd name="connsiteX40" fmla="*/ 3041827 w 6098535"/>
              <a:gd name="connsiteY40" fmla="*/ 757645 h 1593768"/>
              <a:gd name="connsiteX41" fmla="*/ 3111495 w 6098535"/>
              <a:gd name="connsiteY41" fmla="*/ 714102 h 1593768"/>
              <a:gd name="connsiteX42" fmla="*/ 3146330 w 6098535"/>
              <a:gd name="connsiteY42" fmla="*/ 696685 h 1593768"/>
              <a:gd name="connsiteX43" fmla="*/ 3233415 w 6098535"/>
              <a:gd name="connsiteY43" fmla="*/ 644434 h 1593768"/>
              <a:gd name="connsiteX44" fmla="*/ 3268250 w 6098535"/>
              <a:gd name="connsiteY44" fmla="*/ 618308 h 1593768"/>
              <a:gd name="connsiteX45" fmla="*/ 3355335 w 6098535"/>
              <a:gd name="connsiteY45" fmla="*/ 557348 h 1593768"/>
              <a:gd name="connsiteX46" fmla="*/ 3442421 w 6098535"/>
              <a:gd name="connsiteY46" fmla="*/ 513805 h 1593768"/>
              <a:gd name="connsiteX47" fmla="*/ 3485964 w 6098535"/>
              <a:gd name="connsiteY47" fmla="*/ 487680 h 1593768"/>
              <a:gd name="connsiteX48" fmla="*/ 3512090 w 6098535"/>
              <a:gd name="connsiteY48" fmla="*/ 470262 h 1593768"/>
              <a:gd name="connsiteX49" fmla="*/ 3538215 w 6098535"/>
              <a:gd name="connsiteY49" fmla="*/ 461554 h 1593768"/>
              <a:gd name="connsiteX50" fmla="*/ 3607884 w 6098535"/>
              <a:gd name="connsiteY50" fmla="*/ 418011 h 1593768"/>
              <a:gd name="connsiteX51" fmla="*/ 3634010 w 6098535"/>
              <a:gd name="connsiteY51" fmla="*/ 409302 h 1593768"/>
              <a:gd name="connsiteX52" fmla="*/ 3721095 w 6098535"/>
              <a:gd name="connsiteY52" fmla="*/ 348342 h 1593768"/>
              <a:gd name="connsiteX53" fmla="*/ 3764638 w 6098535"/>
              <a:gd name="connsiteY53" fmla="*/ 322217 h 1593768"/>
              <a:gd name="connsiteX54" fmla="*/ 3860433 w 6098535"/>
              <a:gd name="connsiteY54" fmla="*/ 287382 h 1593768"/>
              <a:gd name="connsiteX55" fmla="*/ 3921393 w 6098535"/>
              <a:gd name="connsiteY55" fmla="*/ 261257 h 1593768"/>
              <a:gd name="connsiteX56" fmla="*/ 3956227 w 6098535"/>
              <a:gd name="connsiteY56" fmla="*/ 243840 h 1593768"/>
              <a:gd name="connsiteX57" fmla="*/ 4025895 w 6098535"/>
              <a:gd name="connsiteY57" fmla="*/ 226422 h 1593768"/>
              <a:gd name="connsiteX58" fmla="*/ 4086855 w 6098535"/>
              <a:gd name="connsiteY58" fmla="*/ 209005 h 1593768"/>
              <a:gd name="connsiteX59" fmla="*/ 4112981 w 6098535"/>
              <a:gd name="connsiteY59" fmla="*/ 200297 h 1593768"/>
              <a:gd name="connsiteX60" fmla="*/ 4156524 w 6098535"/>
              <a:gd name="connsiteY60" fmla="*/ 191588 h 1593768"/>
              <a:gd name="connsiteX61" fmla="*/ 4182650 w 6098535"/>
              <a:gd name="connsiteY61" fmla="*/ 182880 h 1593768"/>
              <a:gd name="connsiteX62" fmla="*/ 4269735 w 6098535"/>
              <a:gd name="connsiteY62" fmla="*/ 165462 h 1593768"/>
              <a:gd name="connsiteX63" fmla="*/ 4339404 w 6098535"/>
              <a:gd name="connsiteY63" fmla="*/ 139337 h 1593768"/>
              <a:gd name="connsiteX64" fmla="*/ 4426490 w 6098535"/>
              <a:gd name="connsiteY64" fmla="*/ 121920 h 1593768"/>
              <a:gd name="connsiteX65" fmla="*/ 4539701 w 6098535"/>
              <a:gd name="connsiteY65" fmla="*/ 95794 h 1593768"/>
              <a:gd name="connsiteX66" fmla="*/ 4609370 w 6098535"/>
              <a:gd name="connsiteY66" fmla="*/ 87085 h 1593768"/>
              <a:gd name="connsiteX67" fmla="*/ 4722581 w 6098535"/>
              <a:gd name="connsiteY67" fmla="*/ 60960 h 1593768"/>
              <a:gd name="connsiteX68" fmla="*/ 4766124 w 6098535"/>
              <a:gd name="connsiteY68" fmla="*/ 52251 h 1593768"/>
              <a:gd name="connsiteX69" fmla="*/ 4827084 w 6098535"/>
              <a:gd name="connsiteY69" fmla="*/ 34834 h 1593768"/>
              <a:gd name="connsiteX70" fmla="*/ 5018673 w 6098535"/>
              <a:gd name="connsiteY70" fmla="*/ 26125 h 1593768"/>
              <a:gd name="connsiteX71" fmla="*/ 5175427 w 6098535"/>
              <a:gd name="connsiteY71" fmla="*/ 8708 h 1593768"/>
              <a:gd name="connsiteX72" fmla="*/ 5253804 w 6098535"/>
              <a:gd name="connsiteY72" fmla="*/ 0 h 1593768"/>
              <a:gd name="connsiteX73" fmla="*/ 6098535 w 6098535"/>
              <a:gd name="connsiteY73" fmla="*/ 0 h 1593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098535" h="1593768">
                <a:moveTo>
                  <a:pt x="141873" y="1584960"/>
                </a:moveTo>
                <a:cubicBezTo>
                  <a:pt x="451400" y="1561149"/>
                  <a:pt x="0" y="1593768"/>
                  <a:pt x="664387" y="1567542"/>
                </a:cubicBezTo>
                <a:cubicBezTo>
                  <a:pt x="748704" y="1564214"/>
                  <a:pt x="832682" y="1554805"/>
                  <a:pt x="916935" y="1550125"/>
                </a:cubicBezTo>
                <a:lnTo>
                  <a:pt x="1073690" y="1541417"/>
                </a:lnTo>
                <a:cubicBezTo>
                  <a:pt x="1108482" y="1536446"/>
                  <a:pt x="1170533" y="1527218"/>
                  <a:pt x="1204318" y="1524000"/>
                </a:cubicBezTo>
                <a:cubicBezTo>
                  <a:pt x="1241996" y="1520412"/>
                  <a:pt x="1279793" y="1518194"/>
                  <a:pt x="1317530" y="1515291"/>
                </a:cubicBezTo>
                <a:cubicBezTo>
                  <a:pt x="1385542" y="1492619"/>
                  <a:pt x="1294452" y="1520768"/>
                  <a:pt x="1439450" y="1497874"/>
                </a:cubicBezTo>
                <a:cubicBezTo>
                  <a:pt x="1463094" y="1494141"/>
                  <a:pt x="1485895" y="1486263"/>
                  <a:pt x="1509118" y="1480457"/>
                </a:cubicBezTo>
                <a:cubicBezTo>
                  <a:pt x="1523478" y="1476867"/>
                  <a:pt x="1538147" y="1474651"/>
                  <a:pt x="1552661" y="1471748"/>
                </a:cubicBezTo>
                <a:cubicBezTo>
                  <a:pt x="1571772" y="1459008"/>
                  <a:pt x="1591524" y="1444279"/>
                  <a:pt x="1613621" y="1436914"/>
                </a:cubicBezTo>
                <a:cubicBezTo>
                  <a:pt x="1636330" y="1429344"/>
                  <a:pt x="1660067" y="1425303"/>
                  <a:pt x="1683290" y="1419497"/>
                </a:cubicBezTo>
                <a:cubicBezTo>
                  <a:pt x="1694901" y="1413691"/>
                  <a:pt x="1705969" y="1406638"/>
                  <a:pt x="1718124" y="1402080"/>
                </a:cubicBezTo>
                <a:cubicBezTo>
                  <a:pt x="1729331" y="1397877"/>
                  <a:pt x="1741450" y="1396659"/>
                  <a:pt x="1752958" y="1393371"/>
                </a:cubicBezTo>
                <a:cubicBezTo>
                  <a:pt x="1761785" y="1390849"/>
                  <a:pt x="1770178" y="1386888"/>
                  <a:pt x="1779084" y="1384662"/>
                </a:cubicBezTo>
                <a:cubicBezTo>
                  <a:pt x="1793444" y="1381072"/>
                  <a:pt x="1808267" y="1379544"/>
                  <a:pt x="1822627" y="1375954"/>
                </a:cubicBezTo>
                <a:cubicBezTo>
                  <a:pt x="1831533" y="1373728"/>
                  <a:pt x="1839926" y="1369767"/>
                  <a:pt x="1848753" y="1367245"/>
                </a:cubicBezTo>
                <a:cubicBezTo>
                  <a:pt x="1860261" y="1363957"/>
                  <a:pt x="1871976" y="1361440"/>
                  <a:pt x="1883587" y="1358537"/>
                </a:cubicBezTo>
                <a:cubicBezTo>
                  <a:pt x="1950459" y="1308382"/>
                  <a:pt x="1893412" y="1345898"/>
                  <a:pt x="2014215" y="1297577"/>
                </a:cubicBezTo>
                <a:cubicBezTo>
                  <a:pt x="2026269" y="1292756"/>
                  <a:pt x="2036642" y="1283978"/>
                  <a:pt x="2049050" y="1280160"/>
                </a:cubicBezTo>
                <a:cubicBezTo>
                  <a:pt x="2074630" y="1272289"/>
                  <a:pt x="2101694" y="1270095"/>
                  <a:pt x="2127427" y="1262742"/>
                </a:cubicBezTo>
                <a:cubicBezTo>
                  <a:pt x="2142458" y="1258447"/>
                  <a:pt x="2156988" y="1252316"/>
                  <a:pt x="2170970" y="1245325"/>
                </a:cubicBezTo>
                <a:cubicBezTo>
                  <a:pt x="2204211" y="1228705"/>
                  <a:pt x="2215813" y="1214357"/>
                  <a:pt x="2249347" y="1201782"/>
                </a:cubicBezTo>
                <a:cubicBezTo>
                  <a:pt x="2260554" y="1197579"/>
                  <a:pt x="2272570" y="1195977"/>
                  <a:pt x="2284181" y="1193074"/>
                </a:cubicBezTo>
                <a:cubicBezTo>
                  <a:pt x="2295792" y="1187268"/>
                  <a:pt x="2308213" y="1182858"/>
                  <a:pt x="2319015" y="1175657"/>
                </a:cubicBezTo>
                <a:cubicBezTo>
                  <a:pt x="2325847" y="1171103"/>
                  <a:pt x="2329864" y="1163166"/>
                  <a:pt x="2336433" y="1158240"/>
                </a:cubicBezTo>
                <a:cubicBezTo>
                  <a:pt x="2353179" y="1145680"/>
                  <a:pt x="2371267" y="1135017"/>
                  <a:pt x="2388684" y="1123405"/>
                </a:cubicBezTo>
                <a:cubicBezTo>
                  <a:pt x="2406101" y="1111794"/>
                  <a:pt x="2420627" y="1093648"/>
                  <a:pt x="2440935" y="1088571"/>
                </a:cubicBezTo>
                <a:lnTo>
                  <a:pt x="2475770" y="1079862"/>
                </a:lnTo>
                <a:cubicBezTo>
                  <a:pt x="2502995" y="1061712"/>
                  <a:pt x="2513917" y="1053831"/>
                  <a:pt x="2545438" y="1036320"/>
                </a:cubicBezTo>
                <a:cubicBezTo>
                  <a:pt x="2556787" y="1030015"/>
                  <a:pt x="2569001" y="1025343"/>
                  <a:pt x="2580273" y="1018902"/>
                </a:cubicBezTo>
                <a:cubicBezTo>
                  <a:pt x="2627539" y="991892"/>
                  <a:pt x="2584625" y="1008742"/>
                  <a:pt x="2632524" y="992777"/>
                </a:cubicBezTo>
                <a:lnTo>
                  <a:pt x="2684775" y="957942"/>
                </a:lnTo>
                <a:cubicBezTo>
                  <a:pt x="2693484" y="952136"/>
                  <a:pt x="2701540" y="945206"/>
                  <a:pt x="2710901" y="940525"/>
                </a:cubicBezTo>
                <a:cubicBezTo>
                  <a:pt x="2722512" y="934719"/>
                  <a:pt x="2734387" y="929413"/>
                  <a:pt x="2745735" y="923108"/>
                </a:cubicBezTo>
                <a:cubicBezTo>
                  <a:pt x="2760531" y="914888"/>
                  <a:pt x="2774138" y="904552"/>
                  <a:pt x="2789278" y="896982"/>
                </a:cubicBezTo>
                <a:cubicBezTo>
                  <a:pt x="2803260" y="889991"/>
                  <a:pt x="2819097" y="887051"/>
                  <a:pt x="2832821" y="879565"/>
                </a:cubicBezTo>
                <a:cubicBezTo>
                  <a:pt x="2851198" y="869541"/>
                  <a:pt x="2867656" y="856342"/>
                  <a:pt x="2885073" y="844731"/>
                </a:cubicBezTo>
                <a:cubicBezTo>
                  <a:pt x="2893781" y="838925"/>
                  <a:pt x="2901269" y="830624"/>
                  <a:pt x="2911198" y="827314"/>
                </a:cubicBezTo>
                <a:cubicBezTo>
                  <a:pt x="2976869" y="805423"/>
                  <a:pt x="2895919" y="834953"/>
                  <a:pt x="2963450" y="801188"/>
                </a:cubicBezTo>
                <a:cubicBezTo>
                  <a:pt x="2977432" y="794197"/>
                  <a:pt x="2993328" y="791363"/>
                  <a:pt x="3006993" y="783771"/>
                </a:cubicBezTo>
                <a:cubicBezTo>
                  <a:pt x="3019681" y="776722"/>
                  <a:pt x="3029750" y="765696"/>
                  <a:pt x="3041827" y="757645"/>
                </a:cubicBezTo>
                <a:cubicBezTo>
                  <a:pt x="3064613" y="742454"/>
                  <a:pt x="3088272" y="728616"/>
                  <a:pt x="3111495" y="714102"/>
                </a:cubicBezTo>
                <a:cubicBezTo>
                  <a:pt x="3122504" y="707221"/>
                  <a:pt x="3135058" y="703126"/>
                  <a:pt x="3146330" y="696685"/>
                </a:cubicBezTo>
                <a:cubicBezTo>
                  <a:pt x="3175722" y="679890"/>
                  <a:pt x="3204387" y="661851"/>
                  <a:pt x="3233415" y="644434"/>
                </a:cubicBezTo>
                <a:cubicBezTo>
                  <a:pt x="3245861" y="636966"/>
                  <a:pt x="3256439" y="626744"/>
                  <a:pt x="3268250" y="618308"/>
                </a:cubicBezTo>
                <a:cubicBezTo>
                  <a:pt x="3297084" y="597713"/>
                  <a:pt x="3324951" y="575579"/>
                  <a:pt x="3355335" y="557348"/>
                </a:cubicBezTo>
                <a:cubicBezTo>
                  <a:pt x="3476433" y="484689"/>
                  <a:pt x="3323917" y="573056"/>
                  <a:pt x="3442421" y="513805"/>
                </a:cubicBezTo>
                <a:cubicBezTo>
                  <a:pt x="3457560" y="506235"/>
                  <a:pt x="3471610" y="496651"/>
                  <a:pt x="3485964" y="487680"/>
                </a:cubicBezTo>
                <a:cubicBezTo>
                  <a:pt x="3494840" y="482133"/>
                  <a:pt x="3502728" y="474943"/>
                  <a:pt x="3512090" y="470262"/>
                </a:cubicBezTo>
                <a:cubicBezTo>
                  <a:pt x="3520300" y="466157"/>
                  <a:pt x="3529778" y="465170"/>
                  <a:pt x="3538215" y="461554"/>
                </a:cubicBezTo>
                <a:cubicBezTo>
                  <a:pt x="3612679" y="429642"/>
                  <a:pt x="3532873" y="460875"/>
                  <a:pt x="3607884" y="418011"/>
                </a:cubicBezTo>
                <a:cubicBezTo>
                  <a:pt x="3615854" y="413456"/>
                  <a:pt x="3625301" y="412205"/>
                  <a:pt x="3634010" y="409302"/>
                </a:cubicBezTo>
                <a:cubicBezTo>
                  <a:pt x="3673688" y="379544"/>
                  <a:pt x="3673934" y="378354"/>
                  <a:pt x="3721095" y="348342"/>
                </a:cubicBezTo>
                <a:cubicBezTo>
                  <a:pt x="3735375" y="339255"/>
                  <a:pt x="3749499" y="329787"/>
                  <a:pt x="3764638" y="322217"/>
                </a:cubicBezTo>
                <a:cubicBezTo>
                  <a:pt x="3816545" y="296264"/>
                  <a:pt x="3803548" y="311761"/>
                  <a:pt x="3860433" y="287382"/>
                </a:cubicBezTo>
                <a:cubicBezTo>
                  <a:pt x="3880753" y="278674"/>
                  <a:pt x="3901267" y="270405"/>
                  <a:pt x="3921393" y="261257"/>
                </a:cubicBezTo>
                <a:cubicBezTo>
                  <a:pt x="3933211" y="255885"/>
                  <a:pt x="3943911" y="247945"/>
                  <a:pt x="3956227" y="243840"/>
                </a:cubicBezTo>
                <a:cubicBezTo>
                  <a:pt x="3978936" y="236270"/>
                  <a:pt x="4002766" y="232590"/>
                  <a:pt x="4025895" y="226422"/>
                </a:cubicBezTo>
                <a:cubicBezTo>
                  <a:pt x="4046315" y="220977"/>
                  <a:pt x="4066613" y="215077"/>
                  <a:pt x="4086855" y="209005"/>
                </a:cubicBezTo>
                <a:cubicBezTo>
                  <a:pt x="4095648" y="206367"/>
                  <a:pt x="4104075" y="202523"/>
                  <a:pt x="4112981" y="200297"/>
                </a:cubicBezTo>
                <a:cubicBezTo>
                  <a:pt x="4127341" y="196707"/>
                  <a:pt x="4142164" y="195178"/>
                  <a:pt x="4156524" y="191588"/>
                </a:cubicBezTo>
                <a:cubicBezTo>
                  <a:pt x="4165430" y="189362"/>
                  <a:pt x="4173689" y="184871"/>
                  <a:pt x="4182650" y="182880"/>
                </a:cubicBezTo>
                <a:cubicBezTo>
                  <a:pt x="4221244" y="174304"/>
                  <a:pt x="4235030" y="177030"/>
                  <a:pt x="4269735" y="165462"/>
                </a:cubicBezTo>
                <a:cubicBezTo>
                  <a:pt x="4293264" y="157619"/>
                  <a:pt x="4315507" y="145975"/>
                  <a:pt x="4339404" y="139337"/>
                </a:cubicBezTo>
                <a:cubicBezTo>
                  <a:pt x="4367928" y="131414"/>
                  <a:pt x="4397591" y="128342"/>
                  <a:pt x="4426490" y="121920"/>
                </a:cubicBezTo>
                <a:cubicBezTo>
                  <a:pt x="4471533" y="111910"/>
                  <a:pt x="4496792" y="102395"/>
                  <a:pt x="4539701" y="95794"/>
                </a:cubicBezTo>
                <a:cubicBezTo>
                  <a:pt x="4562833" y="92235"/>
                  <a:pt x="4586322" y="91152"/>
                  <a:pt x="4609370" y="87085"/>
                </a:cubicBezTo>
                <a:cubicBezTo>
                  <a:pt x="4691878" y="72525"/>
                  <a:pt x="4665161" y="73720"/>
                  <a:pt x="4722581" y="60960"/>
                </a:cubicBezTo>
                <a:cubicBezTo>
                  <a:pt x="4737030" y="57749"/>
                  <a:pt x="4751764" y="55841"/>
                  <a:pt x="4766124" y="52251"/>
                </a:cubicBezTo>
                <a:cubicBezTo>
                  <a:pt x="4788107" y="46755"/>
                  <a:pt x="4803550" y="36644"/>
                  <a:pt x="4827084" y="34834"/>
                </a:cubicBezTo>
                <a:cubicBezTo>
                  <a:pt x="4890825" y="29931"/>
                  <a:pt x="4954810" y="29028"/>
                  <a:pt x="5018673" y="26125"/>
                </a:cubicBezTo>
                <a:cubicBezTo>
                  <a:pt x="5115680" y="9958"/>
                  <a:pt x="5032984" y="22274"/>
                  <a:pt x="5175427" y="8708"/>
                </a:cubicBezTo>
                <a:cubicBezTo>
                  <a:pt x="5201595" y="6216"/>
                  <a:pt x="5227519" y="248"/>
                  <a:pt x="5253804" y="0"/>
                </a:cubicBezTo>
                <a:lnTo>
                  <a:pt x="6098535" y="0"/>
                </a:lnTo>
              </a:path>
            </a:pathLst>
          </a:custGeom>
          <a:ln w="508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27" name="Line Callout 2 26"/>
          <p:cNvSpPr/>
          <p:nvPr/>
        </p:nvSpPr>
        <p:spPr>
          <a:xfrm>
            <a:off x="6553200" y="1371600"/>
            <a:ext cx="1752600" cy="533400"/>
          </a:xfrm>
          <a:prstGeom prst="borderCallout2">
            <a:avLst>
              <a:gd name="adj1" fmla="val 18750"/>
              <a:gd name="adj2" fmla="val -8333"/>
              <a:gd name="adj3" fmla="val 18750"/>
              <a:gd name="adj4" fmla="val -16667"/>
              <a:gd name="adj5" fmla="val 429235"/>
              <a:gd name="adj6" fmla="val -39214"/>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Реальное использование</a:t>
            </a:r>
            <a:endParaRPr lang="ru-RU" dirty="0">
              <a:solidFill>
                <a:schemeClr val="tx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pPr algn="l"/>
            <a:r>
              <a:rPr lang="ru-RU" sz="2800" b="1" kern="0" dirty="0" smtClean="0">
                <a:solidFill>
                  <a:srgbClr val="990000"/>
                </a:solidFill>
                <a:latin typeface="Calibri" pitchFamily="34" charset="0"/>
              </a:rPr>
              <a:t>Рост Интернет в первые годы (</a:t>
            </a:r>
            <a:r>
              <a:rPr lang="en-US" sz="2800" b="1" kern="0" dirty="0" err="1" smtClean="0">
                <a:solidFill>
                  <a:srgbClr val="990000"/>
                </a:solidFill>
                <a:latin typeface="Calibri" pitchFamily="34" charset="0"/>
              </a:rPr>
              <a:t>ARPAnet</a:t>
            </a:r>
            <a:r>
              <a:rPr lang="en-US" sz="2800" b="1" kern="0" dirty="0" smtClean="0">
                <a:solidFill>
                  <a:srgbClr val="990000"/>
                </a:solidFill>
                <a:latin typeface="Calibri" pitchFamily="34" charset="0"/>
              </a:rPr>
              <a:t>)</a:t>
            </a:r>
            <a:endParaRPr lang="ru-RU" sz="2800" b="1" kern="0" dirty="0" smtClean="0">
              <a:solidFill>
                <a:srgbClr val="990000"/>
              </a:solidFill>
              <a:latin typeface="Calibri" pitchFamily="34" charset="0"/>
            </a:endParaRPr>
          </a:p>
        </p:txBody>
      </p:sp>
      <p:pic>
        <p:nvPicPr>
          <p:cNvPr id="4" name="Picture 3" descr="fournode-2_lowres.jpg"/>
          <p:cNvPicPr>
            <a:picLocks noChangeAspect="1"/>
          </p:cNvPicPr>
          <p:nvPr/>
        </p:nvPicPr>
        <p:blipFill>
          <a:blip r:embed="rId3" cstate="print"/>
          <a:srcRect l="-5246" t="-5393" r="-5246" b="-5393"/>
          <a:stretch>
            <a:fillRect/>
          </a:stretch>
        </p:blipFill>
        <p:spPr>
          <a:xfrm>
            <a:off x="1447800" y="1676400"/>
            <a:ext cx="1852282" cy="1806467"/>
          </a:xfrm>
          <a:prstGeom prst="rect">
            <a:avLst/>
          </a:prstGeom>
          <a:ln>
            <a:solidFill>
              <a:schemeClr val="accent1"/>
            </a:solidFill>
          </a:ln>
        </p:spPr>
      </p:pic>
      <p:sp>
        <p:nvSpPr>
          <p:cNvPr id="5" name="TextBox 4"/>
          <p:cNvSpPr txBox="1"/>
          <p:nvPr/>
        </p:nvSpPr>
        <p:spPr>
          <a:xfrm>
            <a:off x="685800" y="2438400"/>
            <a:ext cx="652743" cy="369332"/>
          </a:xfrm>
          <a:prstGeom prst="rect">
            <a:avLst/>
          </a:prstGeom>
          <a:noFill/>
        </p:spPr>
        <p:txBody>
          <a:bodyPr wrap="none" rtlCol="0">
            <a:spAutoFit/>
          </a:bodyPr>
          <a:lstStyle/>
          <a:p>
            <a:r>
              <a:rPr lang="en-US" dirty="0" smtClean="0"/>
              <a:t>1968</a:t>
            </a:r>
            <a:endParaRPr lang="en-US" dirty="0"/>
          </a:p>
        </p:txBody>
      </p:sp>
      <p:sp>
        <p:nvSpPr>
          <p:cNvPr id="6" name="TextBox 5"/>
          <p:cNvSpPr txBox="1"/>
          <p:nvPr/>
        </p:nvSpPr>
        <p:spPr>
          <a:xfrm>
            <a:off x="4724400" y="3733800"/>
            <a:ext cx="652743" cy="369332"/>
          </a:xfrm>
          <a:prstGeom prst="rect">
            <a:avLst/>
          </a:prstGeom>
          <a:noFill/>
        </p:spPr>
        <p:txBody>
          <a:bodyPr wrap="none" rtlCol="0">
            <a:spAutoFit/>
          </a:bodyPr>
          <a:lstStyle/>
          <a:p>
            <a:r>
              <a:rPr lang="en-US" dirty="0" smtClean="0"/>
              <a:t>1971</a:t>
            </a:r>
            <a:endParaRPr lang="en-US" dirty="0"/>
          </a:p>
        </p:txBody>
      </p:sp>
      <p:pic>
        <p:nvPicPr>
          <p:cNvPr id="7" name="Picture 6" descr="net71-2_lowres.jpg"/>
          <p:cNvPicPr>
            <a:picLocks noChangeAspect="1"/>
          </p:cNvPicPr>
          <p:nvPr/>
        </p:nvPicPr>
        <p:blipFill>
          <a:blip r:embed="rId4" cstate="print"/>
          <a:srcRect l="-1822" t="-3009" r="-1822" b="-3009"/>
          <a:stretch>
            <a:fillRect/>
          </a:stretch>
        </p:blipFill>
        <p:spPr>
          <a:xfrm>
            <a:off x="5334000" y="1676400"/>
            <a:ext cx="3159046" cy="1956040"/>
          </a:xfrm>
          <a:prstGeom prst="rect">
            <a:avLst/>
          </a:prstGeom>
          <a:ln>
            <a:solidFill>
              <a:schemeClr val="accent1"/>
            </a:solidFill>
          </a:ln>
        </p:spPr>
      </p:pic>
      <p:pic>
        <p:nvPicPr>
          <p:cNvPr id="8" name="Picture 2" descr="http://personalpages.manchester.ac.uk/staff/m.dodge/cybergeography/atlas/arpanet3.gif"/>
          <p:cNvPicPr>
            <a:picLocks noChangeAspect="1" noChangeArrowheads="1"/>
          </p:cNvPicPr>
          <p:nvPr/>
        </p:nvPicPr>
        <p:blipFill>
          <a:blip r:embed="rId5" cstate="print"/>
          <a:srcRect/>
          <a:stretch>
            <a:fillRect/>
          </a:stretch>
        </p:blipFill>
        <p:spPr bwMode="auto">
          <a:xfrm>
            <a:off x="5181600" y="4038600"/>
            <a:ext cx="3214699" cy="2118561"/>
          </a:xfrm>
          <a:prstGeom prst="rect">
            <a:avLst/>
          </a:prstGeom>
          <a:noFill/>
        </p:spPr>
      </p:pic>
      <p:pic>
        <p:nvPicPr>
          <p:cNvPr id="9" name="Picture 2" descr="http://personalpages.manchester.ac.uk/staff/m.dodge/cybergeography/atlas/arpanet4.gif"/>
          <p:cNvPicPr>
            <a:picLocks noChangeAspect="1" noChangeArrowheads="1"/>
          </p:cNvPicPr>
          <p:nvPr/>
        </p:nvPicPr>
        <p:blipFill>
          <a:blip r:embed="rId6" cstate="print"/>
          <a:srcRect/>
          <a:stretch>
            <a:fillRect/>
          </a:stretch>
        </p:blipFill>
        <p:spPr bwMode="auto">
          <a:xfrm>
            <a:off x="990600" y="4191000"/>
            <a:ext cx="2998675" cy="2020513"/>
          </a:xfrm>
          <a:prstGeom prst="rect">
            <a:avLst/>
          </a:prstGeom>
          <a:noFill/>
        </p:spPr>
      </p:pic>
      <p:sp>
        <p:nvSpPr>
          <p:cNvPr id="10" name="Right Arrow 9"/>
          <p:cNvSpPr/>
          <p:nvPr/>
        </p:nvSpPr>
        <p:spPr>
          <a:xfrm>
            <a:off x="3810000" y="2209800"/>
            <a:ext cx="609600" cy="609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Down Arrow 10"/>
          <p:cNvSpPr/>
          <p:nvPr/>
        </p:nvSpPr>
        <p:spPr>
          <a:xfrm>
            <a:off x="6629400" y="3810000"/>
            <a:ext cx="6858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Left Arrow 11"/>
          <p:cNvSpPr/>
          <p:nvPr/>
        </p:nvSpPr>
        <p:spPr>
          <a:xfrm>
            <a:off x="4114800" y="4495800"/>
            <a:ext cx="609600" cy="609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12"/>
          <p:cNvSpPr/>
          <p:nvPr/>
        </p:nvSpPr>
        <p:spPr>
          <a:xfrm>
            <a:off x="762000" y="3962400"/>
            <a:ext cx="652743" cy="369332"/>
          </a:xfrm>
          <a:prstGeom prst="rect">
            <a:avLst/>
          </a:prstGeom>
        </p:spPr>
        <p:txBody>
          <a:bodyPr wrap="none">
            <a:spAutoFit/>
          </a:bodyPr>
          <a:lstStyle/>
          <a:p>
            <a:r>
              <a:rPr lang="en-US" dirty="0" smtClean="0"/>
              <a:t>1980</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pPr algn="l"/>
            <a:r>
              <a:rPr lang="ru-RU" sz="2800" b="1" kern="0" dirty="0" smtClean="0">
                <a:solidFill>
                  <a:srgbClr val="990000"/>
                </a:solidFill>
                <a:latin typeface="Calibri" pitchFamily="34" charset="0"/>
              </a:rPr>
              <a:t>Интернет сейчас</a:t>
            </a:r>
          </a:p>
        </p:txBody>
      </p:sp>
      <p:pic>
        <p:nvPicPr>
          <p:cNvPr id="4" name="Picture 2" descr="http://r1.3crowd.com/blyon/opte/maps/static/1069646562.LGL.2D.4096x4096.png"/>
          <p:cNvPicPr>
            <a:picLocks noChangeAspect="1" noChangeArrowheads="1"/>
          </p:cNvPicPr>
          <p:nvPr/>
        </p:nvPicPr>
        <p:blipFill>
          <a:blip r:embed="rId3" cstate="print"/>
          <a:srcRect/>
          <a:stretch>
            <a:fillRect/>
          </a:stretch>
        </p:blipFill>
        <p:spPr bwMode="auto">
          <a:xfrm>
            <a:off x="685800" y="1053548"/>
            <a:ext cx="4191000" cy="4008782"/>
          </a:xfrm>
          <a:prstGeom prst="rect">
            <a:avLst/>
          </a:prstGeom>
          <a:noFill/>
        </p:spPr>
      </p:pic>
      <p:sp>
        <p:nvSpPr>
          <p:cNvPr id="5" name="TextBox 4"/>
          <p:cNvSpPr txBox="1"/>
          <p:nvPr/>
        </p:nvSpPr>
        <p:spPr>
          <a:xfrm>
            <a:off x="685801" y="5105400"/>
            <a:ext cx="1295400" cy="457200"/>
          </a:xfrm>
          <a:prstGeom prst="rect">
            <a:avLst/>
          </a:prstGeom>
          <a:noFill/>
        </p:spPr>
        <p:txBody>
          <a:bodyPr wrap="square" rtlCol="0">
            <a:spAutoFit/>
          </a:bodyPr>
          <a:lstStyle/>
          <a:p>
            <a:r>
              <a:rPr lang="en-US" sz="800" dirty="0" smtClean="0"/>
              <a:t>Images CCL – Barrett Lyon, The </a:t>
            </a:r>
            <a:r>
              <a:rPr lang="en-US" sz="800" dirty="0" err="1" smtClean="0"/>
              <a:t>Opte</a:t>
            </a:r>
            <a:r>
              <a:rPr lang="en-US" sz="800" dirty="0" smtClean="0"/>
              <a:t> Project (http://www.opte.org)</a:t>
            </a:r>
            <a:endParaRPr lang="en-US" sz="800" dirty="0"/>
          </a:p>
        </p:txBody>
      </p:sp>
      <p:sp>
        <p:nvSpPr>
          <p:cNvPr id="6" name="TextBox 5"/>
          <p:cNvSpPr txBox="1"/>
          <p:nvPr/>
        </p:nvSpPr>
        <p:spPr>
          <a:xfrm>
            <a:off x="5181600" y="1066800"/>
            <a:ext cx="3733800" cy="3970318"/>
          </a:xfrm>
          <a:prstGeom prst="rect">
            <a:avLst/>
          </a:prstGeom>
          <a:noFill/>
          <a:ln>
            <a:solidFill>
              <a:schemeClr val="accent1"/>
            </a:solidFill>
          </a:ln>
        </p:spPr>
        <p:txBody>
          <a:bodyPr wrap="square" rtlCol="0">
            <a:spAutoFit/>
          </a:bodyPr>
          <a:lstStyle/>
          <a:p>
            <a:r>
              <a:rPr lang="ru-RU" sz="2800" dirty="0" smtClean="0"/>
              <a:t>К </a:t>
            </a:r>
            <a:r>
              <a:rPr lang="en-US" sz="2800" dirty="0" smtClean="0"/>
              <a:t>2020 </a:t>
            </a:r>
            <a:r>
              <a:rPr lang="ru-RU" sz="2800" dirty="0" smtClean="0"/>
              <a:t>году:</a:t>
            </a:r>
            <a:endParaRPr lang="en-US" sz="2800" dirty="0" smtClean="0"/>
          </a:p>
          <a:p>
            <a:r>
              <a:rPr lang="en-US" sz="2800" b="1" dirty="0" smtClean="0">
                <a:solidFill>
                  <a:srgbClr val="FF0000"/>
                </a:solidFill>
              </a:rPr>
              <a:t>7+ </a:t>
            </a:r>
            <a:r>
              <a:rPr lang="ru-RU" sz="2800" dirty="0" smtClean="0"/>
              <a:t>миллиардов жителей</a:t>
            </a:r>
            <a:endParaRPr lang="en-US" sz="2800" dirty="0" smtClean="0"/>
          </a:p>
          <a:p>
            <a:endParaRPr lang="en-US" sz="2800" dirty="0" smtClean="0"/>
          </a:p>
          <a:p>
            <a:r>
              <a:rPr lang="en-US" sz="2800" b="1" dirty="0" smtClean="0">
                <a:solidFill>
                  <a:srgbClr val="FF0000"/>
                </a:solidFill>
              </a:rPr>
              <a:t>6+ </a:t>
            </a:r>
            <a:r>
              <a:rPr lang="ru-RU" sz="2800" dirty="0" smtClean="0"/>
              <a:t>миллиардов Интернет пользователей</a:t>
            </a:r>
            <a:endParaRPr lang="en-US" sz="2800" dirty="0" smtClean="0"/>
          </a:p>
          <a:p>
            <a:endParaRPr lang="en-US" sz="2800" dirty="0" smtClean="0"/>
          </a:p>
          <a:p>
            <a:r>
              <a:rPr lang="ru-RU" sz="2800" b="1" dirty="0" smtClean="0">
                <a:solidFill>
                  <a:srgbClr val="FF0000"/>
                </a:solidFill>
              </a:rPr>
              <a:t>30-</a:t>
            </a:r>
            <a:r>
              <a:rPr lang="en-US" sz="2800" b="1" dirty="0" smtClean="0">
                <a:solidFill>
                  <a:srgbClr val="FF0000"/>
                </a:solidFill>
              </a:rPr>
              <a:t>50</a:t>
            </a:r>
            <a:r>
              <a:rPr lang="en-US" sz="2800" dirty="0" smtClean="0"/>
              <a:t> </a:t>
            </a:r>
            <a:r>
              <a:rPr lang="ru-RU" sz="2800" dirty="0" smtClean="0"/>
              <a:t>млрд. устройств</a:t>
            </a:r>
            <a:endParaRPr lang="en-US"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pPr algn="l"/>
            <a:r>
              <a:rPr lang="ru-RU" sz="2800" b="1" kern="0" dirty="0" smtClean="0">
                <a:solidFill>
                  <a:srgbClr val="990000"/>
                </a:solidFill>
                <a:latin typeface="Calibri" pitchFamily="34" charset="0"/>
              </a:rPr>
              <a:t>От Интернета людей к Интернету вещей </a:t>
            </a:r>
            <a:r>
              <a:rPr lang="en-US" sz="2800" b="1" kern="0" dirty="0" smtClean="0">
                <a:solidFill>
                  <a:srgbClr val="990000"/>
                </a:solidFill>
                <a:latin typeface="Calibri" pitchFamily="34" charset="0"/>
              </a:rPr>
              <a:t>(</a:t>
            </a:r>
            <a:r>
              <a:rPr lang="en-US" sz="2800" b="1" kern="0" dirty="0" err="1" smtClean="0">
                <a:solidFill>
                  <a:srgbClr val="990000"/>
                </a:solidFill>
                <a:latin typeface="Calibri" pitchFamily="34" charset="0"/>
              </a:rPr>
              <a:t>IoT</a:t>
            </a:r>
            <a:r>
              <a:rPr lang="en-US" sz="2800" b="1" kern="0" dirty="0" smtClean="0">
                <a:solidFill>
                  <a:srgbClr val="990000"/>
                </a:solidFill>
                <a:latin typeface="Calibri" pitchFamily="34" charset="0"/>
              </a:rPr>
              <a:t>)</a:t>
            </a:r>
            <a:endParaRPr lang="ru-RU" sz="2800" b="1" kern="0" dirty="0" smtClean="0">
              <a:solidFill>
                <a:srgbClr val="990000"/>
              </a:solidFill>
              <a:latin typeface="Calibri" pitchFamily="34" charset="0"/>
            </a:endParaRPr>
          </a:p>
        </p:txBody>
      </p:sp>
      <p:grpSp>
        <p:nvGrpSpPr>
          <p:cNvPr id="5" name="Group 4"/>
          <p:cNvGrpSpPr/>
          <p:nvPr/>
        </p:nvGrpSpPr>
        <p:grpSpPr>
          <a:xfrm>
            <a:off x="530498" y="1066800"/>
            <a:ext cx="8156302" cy="4621410"/>
            <a:chOff x="386990" y="716797"/>
            <a:chExt cx="8613502" cy="5169713"/>
          </a:xfrm>
        </p:grpSpPr>
        <p:graphicFrame>
          <p:nvGraphicFramePr>
            <p:cNvPr id="6" name="Diagram 5"/>
            <p:cNvGraphicFramePr/>
            <p:nvPr/>
          </p:nvGraphicFramePr>
          <p:xfrm>
            <a:off x="470526" y="716797"/>
            <a:ext cx="84582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p:cNvSpPr/>
            <p:nvPr/>
          </p:nvSpPr>
          <p:spPr>
            <a:xfrm>
              <a:off x="386990" y="4114800"/>
              <a:ext cx="1090363" cy="400110"/>
            </a:xfrm>
            <a:prstGeom prst="rect">
              <a:avLst/>
            </a:prstGeom>
            <a:noFill/>
          </p:spPr>
          <p:txBody>
            <a:bodyPr wrap="none" lIns="91440" tIns="45720" rIns="91440" bIns="4572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ru-RU" sz="20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Десятки</a:t>
              </a:r>
              <a:endParaRPr lang="en-US" sz="20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8" name="Rectangle 7"/>
            <p:cNvSpPr/>
            <p:nvPr/>
          </p:nvSpPr>
          <p:spPr>
            <a:xfrm>
              <a:off x="1180492" y="4419600"/>
              <a:ext cx="839140" cy="400110"/>
            </a:xfrm>
            <a:prstGeom prst="rect">
              <a:avLst/>
            </a:prstGeom>
            <a:noFill/>
          </p:spPr>
          <p:txBody>
            <a:bodyPr wrap="none" lIns="91440" tIns="45720" rIns="91440" bIns="4572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ru-RU" sz="20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Сотни</a:t>
              </a:r>
              <a:endParaRPr lang="en-US" sz="20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9" name="Rectangle 8"/>
            <p:cNvSpPr/>
            <p:nvPr/>
          </p:nvSpPr>
          <p:spPr>
            <a:xfrm>
              <a:off x="2307879" y="4724400"/>
              <a:ext cx="983860" cy="400110"/>
            </a:xfrm>
            <a:prstGeom prst="rect">
              <a:avLst/>
            </a:prstGeom>
            <a:noFill/>
          </p:spPr>
          <p:txBody>
            <a:bodyPr wrap="none" lIns="91440" tIns="45720" rIns="91440" bIns="4572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ru-RU" sz="20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Тысячи</a:t>
              </a:r>
              <a:endParaRPr lang="en-US" sz="20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10" name="Rectangle 9"/>
            <p:cNvSpPr/>
            <p:nvPr/>
          </p:nvSpPr>
          <p:spPr>
            <a:xfrm>
              <a:off x="3923928" y="4869160"/>
              <a:ext cx="1423788" cy="400110"/>
            </a:xfrm>
            <a:prstGeom prst="rect">
              <a:avLst/>
            </a:prstGeom>
            <a:noFill/>
          </p:spPr>
          <p:txBody>
            <a:bodyPr wrap="none" lIns="91440" tIns="45720" rIns="91440" bIns="4572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ru-RU" sz="20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Миллионы</a:t>
              </a:r>
              <a:endParaRPr lang="en-US" sz="20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11" name="Rectangle 10"/>
            <p:cNvSpPr/>
            <p:nvPr/>
          </p:nvSpPr>
          <p:spPr>
            <a:xfrm>
              <a:off x="5652120" y="5013176"/>
              <a:ext cx="1555939" cy="400110"/>
            </a:xfrm>
            <a:prstGeom prst="rect">
              <a:avLst/>
            </a:prstGeom>
            <a:noFill/>
          </p:spPr>
          <p:txBody>
            <a:bodyPr wrap="none" lIns="91440" tIns="45720" rIns="91440" bIns="4572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ru-RU" sz="20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Миллиарды</a:t>
              </a:r>
              <a:endParaRPr lang="en-US" sz="20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12" name="Rectangle 11"/>
            <p:cNvSpPr/>
            <p:nvPr/>
          </p:nvSpPr>
          <p:spPr>
            <a:xfrm>
              <a:off x="7391400" y="5486400"/>
              <a:ext cx="540533" cy="400110"/>
            </a:xfrm>
            <a:prstGeom prst="rect">
              <a:avLst/>
            </a:prstGeom>
            <a:noFill/>
          </p:spPr>
          <p:txBody>
            <a:bodyPr wrap="none" lIns="91440" tIns="45720" rIns="91440" bIns="4572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a:t>
              </a:r>
              <a:endParaRPr lang="en-US" sz="20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13" name="Right Arrow 12"/>
            <p:cNvSpPr/>
            <p:nvPr/>
          </p:nvSpPr>
          <p:spPr bwMode="auto">
            <a:xfrm>
              <a:off x="6241268" y="1143000"/>
              <a:ext cx="2759224" cy="773832"/>
            </a:xfrm>
            <a:prstGeom prst="rightArrow">
              <a:avLst/>
            </a:prstGeom>
            <a:solidFill>
              <a:schemeClr val="tx2">
                <a:lumMod val="60000"/>
                <a:lumOff val="40000"/>
              </a:schemeClr>
            </a:solidFill>
            <a:ln w="9525" cap="flat" cmpd="sng" algn="ctr">
              <a:solidFill>
                <a:schemeClr val="tx1"/>
              </a:solidFill>
              <a:prstDash val="solid"/>
              <a:round/>
              <a:headEnd type="none" w="med" len="med"/>
              <a:tailEnd type="none" w="med" len="med"/>
            </a:ln>
            <a:effectLst/>
            <a:extLst>
              <a:ext uri="{AF507438-7753-43E0-B8FC-AC1667EBCBE1}">
                <a14:hiddenEffects xmlns:arto="http://schemas.microsoft.com/office/word/2006/arto" xmlns:o="urn:schemas-microsoft-com:office:office" xmlns:v="urn:schemas-microsoft-com:vml" xmlns:w10="urn:schemas-microsoft-com:office:word" xmlns:w="http://schemas.openxmlformats.org/wordprocessingml/2006/main" xmlns:a14="http://schemas.microsoft.com/office/drawing/2010/main" xmlns="" xmlns:wne="http://schemas.microsoft.com/office/word/2006/wordml" xmlns:wp="http://schemas.openxmlformats.org/drawingml/2006/wordprocessingDrawing" xmlns:m="http://schemas.openxmlformats.org/officeDocument/2006/math" xmlns:ve="http://schemas.openxmlformats.org/markup-compatibility/2006" xmlns:lc="http://schemas.openxmlformats.org/drawingml/2006/lockedCanva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charset="0"/>
                  <a:ea typeface="黑体" pitchFamily="2" charset="-122"/>
                </a:rPr>
                <a:t>Internet of Things</a:t>
              </a:r>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pPr algn="l"/>
            <a:r>
              <a:rPr lang="ru-RU" sz="2800" b="1" kern="0" dirty="0" smtClean="0">
                <a:solidFill>
                  <a:srgbClr val="990000"/>
                </a:solidFill>
                <a:latin typeface="Calibri" pitchFamily="34" charset="0"/>
              </a:rPr>
              <a:t>Рост числа </a:t>
            </a:r>
            <a:r>
              <a:rPr lang="ru-RU" sz="2800" b="1" kern="0" dirty="0" err="1" smtClean="0">
                <a:solidFill>
                  <a:srgbClr val="990000"/>
                </a:solidFill>
                <a:latin typeface="Calibri" pitchFamily="34" charset="0"/>
              </a:rPr>
              <a:t>Интернет-хостов</a:t>
            </a:r>
            <a:r>
              <a:rPr lang="ru-RU" sz="2800" b="1" kern="0" dirty="0" smtClean="0">
                <a:solidFill>
                  <a:srgbClr val="990000"/>
                </a:solidFill>
                <a:latin typeface="Calibri" pitchFamily="34" charset="0"/>
              </a:rPr>
              <a:t> за последние 30 лет</a:t>
            </a:r>
          </a:p>
        </p:txBody>
      </p:sp>
      <p:sp>
        <p:nvSpPr>
          <p:cNvPr id="5" name="Rectangle 4"/>
          <p:cNvSpPr/>
          <p:nvPr/>
        </p:nvSpPr>
        <p:spPr>
          <a:xfrm>
            <a:off x="5029200" y="3048000"/>
            <a:ext cx="2999539" cy="369332"/>
          </a:xfrm>
          <a:prstGeom prst="rect">
            <a:avLst/>
          </a:prstGeom>
        </p:spPr>
        <p:txBody>
          <a:bodyPr wrap="none">
            <a:spAutoFit/>
          </a:bodyPr>
          <a:lstStyle/>
          <a:p>
            <a:r>
              <a:rPr lang="ru-RU" dirty="0" smtClean="0"/>
              <a:t>Источник: http://www.isc.org</a:t>
            </a:r>
            <a:endParaRPr lang="ru-RU" dirty="0"/>
          </a:p>
        </p:txBody>
      </p:sp>
      <p:sp>
        <p:nvSpPr>
          <p:cNvPr id="6" name="Content Placeholder 5"/>
          <p:cNvSpPr>
            <a:spLocks noGrp="1"/>
          </p:cNvSpPr>
          <p:nvPr>
            <p:ph idx="1"/>
          </p:nvPr>
        </p:nvSpPr>
        <p:spPr>
          <a:xfrm>
            <a:off x="457200" y="1828800"/>
            <a:ext cx="8229600" cy="4525963"/>
          </a:xfrm>
        </p:spPr>
        <p:txBody>
          <a:bodyPr/>
          <a:lstStyle/>
          <a:p>
            <a:endParaRPr lang="ru-RU" dirty="0"/>
          </a:p>
        </p:txBody>
      </p:sp>
      <p:grpSp>
        <p:nvGrpSpPr>
          <p:cNvPr id="7" name="Group 6"/>
          <p:cNvGrpSpPr/>
          <p:nvPr/>
        </p:nvGrpSpPr>
        <p:grpSpPr>
          <a:xfrm>
            <a:off x="533400" y="990600"/>
            <a:ext cx="7930024" cy="4800600"/>
            <a:chOff x="533400" y="1253487"/>
            <a:chExt cx="7930024" cy="4724400"/>
          </a:xfrm>
        </p:grpSpPr>
        <p:pic>
          <p:nvPicPr>
            <p:cNvPr id="8" name="Picture 2" descr="http://upload.wikimedia.org/wikipedia/commons/0/0b/WIntHosts1981-July2011.jpg"/>
            <p:cNvPicPr>
              <a:picLocks noChangeAspect="1" noChangeArrowheads="1"/>
            </p:cNvPicPr>
            <p:nvPr/>
          </p:nvPicPr>
          <p:blipFill>
            <a:blip r:embed="rId3" cstate="print"/>
            <a:srcRect l="1147" t="1048" r="1147" b="2096"/>
            <a:stretch>
              <a:fillRect/>
            </a:stretch>
          </p:blipFill>
          <p:spPr bwMode="auto">
            <a:xfrm>
              <a:off x="533400" y="1371600"/>
              <a:ext cx="7930024" cy="4606287"/>
            </a:xfrm>
            <a:prstGeom prst="rect">
              <a:avLst/>
            </a:prstGeom>
            <a:noFill/>
          </p:spPr>
        </p:pic>
        <p:sp>
          <p:nvSpPr>
            <p:cNvPr id="9" name="Flowchart: Process 8"/>
            <p:cNvSpPr/>
            <p:nvPr/>
          </p:nvSpPr>
          <p:spPr>
            <a:xfrm>
              <a:off x="2639838" y="1329687"/>
              <a:ext cx="4724400" cy="381000"/>
            </a:xfrm>
            <a:prstGeom prst="flowChart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2944638" y="1253487"/>
              <a:ext cx="3925562" cy="369332"/>
            </a:xfrm>
            <a:prstGeom prst="rect">
              <a:avLst/>
            </a:prstGeom>
            <a:noFill/>
          </p:spPr>
          <p:txBody>
            <a:bodyPr wrap="none" rtlCol="0">
              <a:spAutoFit/>
            </a:bodyPr>
            <a:lstStyle/>
            <a:p>
              <a:r>
                <a:rPr lang="en-US" b="1" dirty="0" smtClean="0"/>
                <a:t>World Internet Hosts:  1981 – July 2011</a:t>
              </a:r>
              <a:endParaRPr lang="en-US" b="1" dirty="0"/>
            </a:p>
          </p:txBody>
        </p:sp>
      </p:grpSp>
      <p:sp>
        <p:nvSpPr>
          <p:cNvPr id="11" name="TextBox 10"/>
          <p:cNvSpPr txBox="1"/>
          <p:nvPr/>
        </p:nvSpPr>
        <p:spPr>
          <a:xfrm>
            <a:off x="609600" y="5791200"/>
            <a:ext cx="3256020" cy="246221"/>
          </a:xfrm>
          <a:prstGeom prst="rect">
            <a:avLst/>
          </a:prstGeom>
          <a:noFill/>
        </p:spPr>
        <p:txBody>
          <a:bodyPr wrap="none" rtlCol="0">
            <a:spAutoFit/>
          </a:bodyPr>
          <a:lstStyle/>
          <a:p>
            <a:r>
              <a:rPr lang="en-US" sz="1000" dirty="0" smtClean="0"/>
              <a:t>Source:  Internet Systems Consortium (http://www.isc.org)</a:t>
            </a:r>
            <a:endParaRPr lang="en-US" sz="1000" dirty="0"/>
          </a:p>
        </p:txBody>
      </p:sp>
      <p:grpSp>
        <p:nvGrpSpPr>
          <p:cNvPr id="13" name="Group 9"/>
          <p:cNvGrpSpPr/>
          <p:nvPr/>
        </p:nvGrpSpPr>
        <p:grpSpPr>
          <a:xfrm>
            <a:off x="2209800" y="1676400"/>
            <a:ext cx="4572000" cy="2057400"/>
            <a:chOff x="2209800" y="1600200"/>
            <a:chExt cx="4572000" cy="2057400"/>
          </a:xfrm>
        </p:grpSpPr>
        <p:sp>
          <p:nvSpPr>
            <p:cNvPr id="14" name="Rounded Rectangle 13"/>
            <p:cNvSpPr/>
            <p:nvPr/>
          </p:nvSpPr>
          <p:spPr>
            <a:xfrm>
              <a:off x="2209800" y="1600200"/>
              <a:ext cx="4572000" cy="2057400"/>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ru-RU" b="1" dirty="0" smtClean="0"/>
                <a:t>Фактор роста</a:t>
              </a:r>
              <a:r>
                <a:rPr lang="en-US" b="1" dirty="0" smtClean="0"/>
                <a:t>:</a:t>
              </a:r>
            </a:p>
            <a:p>
              <a:pPr algn="l"/>
              <a:r>
                <a:rPr lang="ru-RU" dirty="0" smtClean="0"/>
                <a:t>Линейный?</a:t>
              </a:r>
            </a:p>
            <a:p>
              <a:pPr algn="l"/>
              <a:r>
                <a:rPr lang="ru-RU" dirty="0" err="1" smtClean="0"/>
                <a:t>Экспонециальный</a:t>
              </a:r>
              <a:r>
                <a:rPr lang="en-US" dirty="0" smtClean="0"/>
                <a:t>?</a:t>
              </a:r>
            </a:p>
            <a:p>
              <a:pPr algn="l"/>
              <a:r>
                <a:rPr lang="ru-RU" dirty="0" err="1" smtClean="0"/>
                <a:t>ПоказАтельный</a:t>
              </a:r>
              <a:r>
                <a:rPr lang="en-US" dirty="0" smtClean="0"/>
                <a:t>?</a:t>
              </a:r>
              <a:endParaRPr lang="en-US" dirty="0"/>
            </a:p>
          </p:txBody>
        </p:sp>
        <p:pic>
          <p:nvPicPr>
            <p:cNvPr id="15" name="Picture 2" descr="File:Exponential.svg">
              <a:hlinkClick r:id="rId4"/>
            </p:cNvPr>
            <p:cNvPicPr>
              <a:picLocks noChangeAspect="1" noChangeArrowheads="1"/>
            </p:cNvPicPr>
            <p:nvPr/>
          </p:nvPicPr>
          <p:blipFill>
            <a:blip r:embed="rId5" cstate="print"/>
            <a:srcRect/>
            <a:stretch>
              <a:fillRect/>
            </a:stretch>
          </p:blipFill>
          <p:spPr bwMode="auto">
            <a:xfrm>
              <a:off x="4572000" y="1905000"/>
              <a:ext cx="1981807" cy="1647825"/>
            </a:xfrm>
            <a:prstGeom prst="rect">
              <a:avLst/>
            </a:prstGeom>
            <a:noFill/>
          </p:spPr>
        </p:pic>
      </p:grpSp>
      <p:sp>
        <p:nvSpPr>
          <p:cNvPr id="16" name="Rounded Rectangle 15"/>
          <p:cNvSpPr/>
          <p:nvPr/>
        </p:nvSpPr>
        <p:spPr>
          <a:xfrm>
            <a:off x="2286000" y="1676400"/>
            <a:ext cx="4572000" cy="2057400"/>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ru-RU" b="1" dirty="0" smtClean="0"/>
              <a:t>НА основе числа </a:t>
            </a:r>
          </a:p>
          <a:p>
            <a:pPr algn="l"/>
            <a:r>
              <a:rPr lang="ru-RU" b="1" dirty="0" smtClean="0"/>
              <a:t>пользователей</a:t>
            </a:r>
            <a:r>
              <a:rPr lang="en-US" b="1" dirty="0" smtClean="0"/>
              <a:t>:</a:t>
            </a:r>
          </a:p>
          <a:p>
            <a:pPr algn="l"/>
            <a:r>
              <a:rPr lang="ru-RU" dirty="0" smtClean="0"/>
              <a:t>Кривая сигмоида?</a:t>
            </a:r>
            <a:endParaRPr lang="en-US" dirty="0" smtClean="0"/>
          </a:p>
          <a:p>
            <a:pPr algn="l"/>
            <a:r>
              <a:rPr lang="ru-RU" dirty="0" smtClean="0"/>
              <a:t>Логическая точка </a:t>
            </a:r>
          </a:p>
          <a:p>
            <a:pPr algn="l"/>
            <a:r>
              <a:rPr lang="ru-RU" dirty="0" smtClean="0"/>
              <a:t>насыщения</a:t>
            </a:r>
            <a:r>
              <a:rPr lang="en-US" dirty="0" smtClean="0"/>
              <a:t>!</a:t>
            </a:r>
            <a:endParaRPr lang="en-US" dirty="0"/>
          </a:p>
        </p:txBody>
      </p:sp>
      <p:sp>
        <p:nvSpPr>
          <p:cNvPr id="17" name="Rectangle 16"/>
          <p:cNvSpPr/>
          <p:nvPr/>
        </p:nvSpPr>
        <p:spPr>
          <a:xfrm>
            <a:off x="4572000" y="1905000"/>
            <a:ext cx="2133600" cy="1524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File:Logistic-curve.svg">
            <a:hlinkClick r:id="rId6"/>
          </p:cNvPr>
          <p:cNvPicPr>
            <a:picLocks noChangeAspect="1" noChangeArrowheads="1"/>
          </p:cNvPicPr>
          <p:nvPr/>
        </p:nvPicPr>
        <p:blipFill>
          <a:blip r:embed="rId7" cstate="print"/>
          <a:srcRect/>
          <a:stretch>
            <a:fillRect/>
          </a:stretch>
        </p:blipFill>
        <p:spPr bwMode="auto">
          <a:xfrm>
            <a:off x="4724400" y="2133600"/>
            <a:ext cx="1828800" cy="1219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dissolve">
                                      <p:cBhvr>
                                        <p:cTn id="15" dur="500"/>
                                        <p:tgtEl>
                                          <p:spTgt spid="17"/>
                                        </p:tgtEl>
                                      </p:cBhvr>
                                    </p:animEffect>
                                  </p:childTnLst>
                                </p:cTn>
                              </p:par>
                              <p:par>
                                <p:cTn id="16" presetID="9" presetClass="entr" presetSubtype="0"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dissolve">
                                      <p:cBhvr>
                                        <p:cTn id="1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01_Enterprise\Conferences\2013\Самара Росляков\15years.JPG"/>
          <p:cNvPicPr>
            <a:picLocks noGrp="1"/>
          </p:cNvPicPr>
          <p:nvPr>
            <p:ph idx="1"/>
          </p:nvPr>
        </p:nvPicPr>
        <p:blipFill>
          <a:blip r:embed="rId3" cstate="print"/>
          <a:srcRect/>
          <a:stretch>
            <a:fillRect/>
          </a:stretch>
        </p:blipFill>
        <p:spPr bwMode="auto">
          <a:xfrm>
            <a:off x="838200" y="1219200"/>
            <a:ext cx="7473250" cy="4525963"/>
          </a:xfrm>
          <a:prstGeom prst="rect">
            <a:avLst/>
          </a:prstGeom>
          <a:noFill/>
          <a:ln w="9525">
            <a:noFill/>
            <a:miter lim="800000"/>
            <a:headEnd/>
            <a:tailEnd/>
          </a:ln>
        </p:spPr>
      </p:pic>
      <p:sp>
        <p:nvSpPr>
          <p:cNvPr id="5" name="Title 1"/>
          <p:cNvSpPr>
            <a:spLocks noGrp="1"/>
          </p:cNvSpPr>
          <p:nvPr>
            <p:ph type="title"/>
          </p:nvPr>
        </p:nvSpPr>
        <p:spPr>
          <a:xfrm>
            <a:off x="457200" y="0"/>
            <a:ext cx="8686800" cy="1143000"/>
          </a:xfrm>
        </p:spPr>
        <p:txBody>
          <a:bodyPr>
            <a:normAutofit/>
          </a:bodyPr>
          <a:lstStyle/>
          <a:p>
            <a:pPr algn="l"/>
            <a:r>
              <a:rPr lang="ru-RU" sz="2800" b="1" kern="0" dirty="0" smtClean="0">
                <a:solidFill>
                  <a:srgbClr val="990000"/>
                </a:solidFill>
                <a:latin typeface="Calibri" pitchFamily="34" charset="0"/>
              </a:rPr>
              <a:t>Прогноз роста числа </a:t>
            </a:r>
            <a:r>
              <a:rPr lang="ru-RU" sz="2800" b="1" kern="0" dirty="0" err="1" smtClean="0">
                <a:solidFill>
                  <a:srgbClr val="990000"/>
                </a:solidFill>
                <a:latin typeface="Calibri" pitchFamily="34" charset="0"/>
              </a:rPr>
              <a:t>Интернет-хостов</a:t>
            </a:r>
            <a:r>
              <a:rPr lang="ru-RU" sz="2800" b="1" kern="0" dirty="0" smtClean="0">
                <a:solidFill>
                  <a:srgbClr val="990000"/>
                </a:solidFill>
                <a:latin typeface="Calibri" pitchFamily="34" charset="0"/>
              </a:rPr>
              <a:t> на следующие 15 лет</a:t>
            </a:r>
          </a:p>
        </p:txBody>
      </p:sp>
      <p:sp>
        <p:nvSpPr>
          <p:cNvPr id="6" name="Rectangle 5"/>
          <p:cNvSpPr/>
          <p:nvPr/>
        </p:nvSpPr>
        <p:spPr>
          <a:xfrm>
            <a:off x="1066800" y="5715000"/>
            <a:ext cx="7543800" cy="923330"/>
          </a:xfrm>
          <a:prstGeom prst="rect">
            <a:avLst/>
          </a:prstGeom>
        </p:spPr>
        <p:txBody>
          <a:bodyPr wrap="square">
            <a:spAutoFit/>
          </a:bodyPr>
          <a:lstStyle/>
          <a:p>
            <a:r>
              <a:rPr lang="ru-RU" dirty="0" smtClean="0"/>
              <a:t>Экстраполируя развитие </a:t>
            </a:r>
            <a:r>
              <a:rPr lang="ru-RU" dirty="0" err="1" smtClean="0"/>
              <a:t>Интернет-аудитории</a:t>
            </a:r>
            <a:r>
              <a:rPr lang="ru-RU" dirty="0" smtClean="0"/>
              <a:t> на следующие 15 лет, исходя из ограниченности числа населения Земли, можно получить типичный </a:t>
            </a:r>
            <a:r>
              <a:rPr lang="ru-RU" dirty="0" err="1" smtClean="0"/>
              <a:t>сигмоид</a:t>
            </a:r>
            <a:r>
              <a:rPr lang="ru-RU" dirty="0" smtClean="0"/>
              <a:t>.</a:t>
            </a:r>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pPr algn="l"/>
            <a:r>
              <a:rPr lang="ru-RU" sz="2800" b="1" kern="0" dirty="0" smtClean="0">
                <a:solidFill>
                  <a:srgbClr val="990000"/>
                </a:solidFill>
                <a:latin typeface="Calibri" pitchFamily="34" charset="0"/>
              </a:rPr>
              <a:t>Стек сигмоидов</a:t>
            </a:r>
          </a:p>
        </p:txBody>
      </p:sp>
      <p:pic>
        <p:nvPicPr>
          <p:cNvPr id="4" name="Content Placeholder 3" descr="D:\01_Enterprise\Conferences\2013\Самара Росляков\Stack.JPG"/>
          <p:cNvPicPr>
            <a:picLocks noGrp="1"/>
          </p:cNvPicPr>
          <p:nvPr>
            <p:ph idx="1"/>
          </p:nvPr>
        </p:nvPicPr>
        <p:blipFill>
          <a:blip r:embed="rId3" cstate="print"/>
          <a:srcRect/>
          <a:stretch>
            <a:fillRect/>
          </a:stretch>
        </p:blipFill>
        <p:spPr bwMode="auto">
          <a:xfrm>
            <a:off x="457200" y="990600"/>
            <a:ext cx="7620000" cy="4038600"/>
          </a:xfrm>
          <a:prstGeom prst="rect">
            <a:avLst/>
          </a:prstGeom>
          <a:noFill/>
          <a:ln w="9525">
            <a:noFill/>
            <a:miter lim="800000"/>
            <a:headEnd/>
            <a:tailEnd/>
          </a:ln>
        </p:spPr>
      </p:pic>
      <p:sp>
        <p:nvSpPr>
          <p:cNvPr id="5" name="TextBox 4"/>
          <p:cNvSpPr txBox="1"/>
          <p:nvPr/>
        </p:nvSpPr>
        <p:spPr>
          <a:xfrm>
            <a:off x="457200" y="4953000"/>
            <a:ext cx="8077200" cy="1846659"/>
          </a:xfrm>
          <a:prstGeom prst="rect">
            <a:avLst/>
          </a:prstGeom>
          <a:noFill/>
        </p:spPr>
        <p:txBody>
          <a:bodyPr wrap="square" rtlCol="0">
            <a:spAutoFit/>
          </a:bodyPr>
          <a:lstStyle/>
          <a:p>
            <a:r>
              <a:rPr lang="ru-RU" sz="1600" dirty="0" smtClean="0"/>
              <a:t>В настоящее время происходит переход от «Интернета людей», «Интернета бизнес- и социальных сетей», к Интернету Вещей (</a:t>
            </a:r>
            <a:r>
              <a:rPr lang="ru-RU" sz="1600" dirty="0" err="1" smtClean="0"/>
              <a:t>Internet</a:t>
            </a:r>
            <a:r>
              <a:rPr lang="ru-RU" sz="1600" dirty="0" smtClean="0"/>
              <a:t> of </a:t>
            </a:r>
            <a:r>
              <a:rPr lang="ru-RU" sz="1600" dirty="0" err="1" smtClean="0"/>
              <a:t>Things</a:t>
            </a:r>
            <a:r>
              <a:rPr lang="ru-RU" sz="1600" dirty="0" smtClean="0"/>
              <a:t>) и следующим этапом будет «Интернет Знаний» (</a:t>
            </a:r>
            <a:r>
              <a:rPr lang="ru-RU" sz="1600" dirty="0" err="1" smtClean="0"/>
              <a:t>Internet</a:t>
            </a:r>
            <a:r>
              <a:rPr lang="ru-RU" sz="1600" dirty="0" smtClean="0"/>
              <a:t> of </a:t>
            </a:r>
            <a:r>
              <a:rPr lang="ru-RU" sz="1600" dirty="0" err="1" smtClean="0"/>
              <a:t>Knowledge</a:t>
            </a:r>
            <a:r>
              <a:rPr lang="ru-RU" sz="1600" dirty="0" smtClean="0"/>
              <a:t>).</a:t>
            </a:r>
          </a:p>
          <a:p>
            <a:r>
              <a:rPr lang="ru-RU" sz="1600" dirty="0" smtClean="0"/>
              <a:t>Исходя из объема накопленной информации, данный стек сигмоидов выглядит, как нижняя часть еще большей сигмоидной кривой. </a:t>
            </a:r>
          </a:p>
          <a:p>
            <a:r>
              <a:rPr lang="ru-RU" b="1" dirty="0" smtClean="0">
                <a:solidFill>
                  <a:srgbClr val="FF0000"/>
                </a:solidFill>
              </a:rPr>
              <a:t>Что придет за «Интернетом Знаний», пока еще никто не знает…</a:t>
            </a:r>
          </a:p>
          <a:p>
            <a:endParaRPr lang="ru-RU" sz="1600" dirty="0"/>
          </a:p>
        </p:txBody>
      </p:sp>
      <p:sp>
        <p:nvSpPr>
          <p:cNvPr id="6" name="Oval 5"/>
          <p:cNvSpPr/>
          <p:nvPr/>
        </p:nvSpPr>
        <p:spPr>
          <a:xfrm>
            <a:off x="5486400" y="1600200"/>
            <a:ext cx="3048000" cy="1066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pPr algn="l"/>
            <a:r>
              <a:rPr lang="ru-RU" b="1" kern="0" dirty="0" smtClean="0">
                <a:solidFill>
                  <a:srgbClr val="990000"/>
                </a:solidFill>
                <a:latin typeface="Calibri" pitchFamily="34" charset="0"/>
              </a:rPr>
              <a:t>Интернет вещей </a:t>
            </a:r>
            <a:r>
              <a:rPr lang="en-US" b="1" kern="0" dirty="0" err="1" smtClean="0">
                <a:solidFill>
                  <a:srgbClr val="990000"/>
                </a:solidFill>
                <a:latin typeface="Calibri" pitchFamily="34" charset="0"/>
              </a:rPr>
              <a:t>IoT</a:t>
            </a:r>
            <a:endParaRPr lang="ru-RU" b="1" kern="0" dirty="0" smtClean="0">
              <a:solidFill>
                <a:srgbClr val="990000"/>
              </a:solidFill>
              <a:latin typeface="Calibri" pitchFamily="34" charset="0"/>
            </a:endParaRPr>
          </a:p>
        </p:txBody>
      </p:sp>
      <p:pic>
        <p:nvPicPr>
          <p:cNvPr id="99330" name="Picture 2"/>
          <p:cNvPicPr>
            <a:picLocks noChangeAspect="1" noChangeArrowheads="1"/>
          </p:cNvPicPr>
          <p:nvPr/>
        </p:nvPicPr>
        <p:blipFill>
          <a:blip r:embed="rId2" cstate="print"/>
          <a:srcRect/>
          <a:stretch>
            <a:fillRect/>
          </a:stretch>
        </p:blipFill>
        <p:spPr bwMode="auto">
          <a:xfrm>
            <a:off x="1447800" y="1143000"/>
            <a:ext cx="7176673" cy="3438525"/>
          </a:xfrm>
          <a:prstGeom prst="rect">
            <a:avLst/>
          </a:prstGeom>
          <a:noFill/>
          <a:ln w="9525">
            <a:noFill/>
            <a:miter lim="800000"/>
            <a:headEnd/>
            <a:tailEnd/>
          </a:ln>
        </p:spPr>
      </p:pic>
      <p:pic>
        <p:nvPicPr>
          <p:cNvPr id="99331" name="Picture 3"/>
          <p:cNvPicPr>
            <a:picLocks noChangeAspect="1" noChangeArrowheads="1"/>
          </p:cNvPicPr>
          <p:nvPr/>
        </p:nvPicPr>
        <p:blipFill>
          <a:blip r:embed="rId3" cstate="print"/>
          <a:srcRect/>
          <a:stretch>
            <a:fillRect/>
          </a:stretch>
        </p:blipFill>
        <p:spPr bwMode="auto">
          <a:xfrm>
            <a:off x="685800" y="4191000"/>
            <a:ext cx="3941030" cy="2247900"/>
          </a:xfrm>
          <a:prstGeom prst="rect">
            <a:avLst/>
          </a:prstGeom>
          <a:noFill/>
          <a:ln w="9525">
            <a:noFill/>
            <a:miter lim="800000"/>
            <a:headEnd/>
            <a:tailEnd/>
          </a:ln>
        </p:spPr>
      </p:pic>
      <p:sp>
        <p:nvSpPr>
          <p:cNvPr id="6" name="TextBox 5"/>
          <p:cNvSpPr txBox="1"/>
          <p:nvPr/>
        </p:nvSpPr>
        <p:spPr>
          <a:xfrm>
            <a:off x="4876800" y="5562600"/>
            <a:ext cx="3809889" cy="369332"/>
          </a:xfrm>
          <a:prstGeom prst="rect">
            <a:avLst/>
          </a:prstGeom>
          <a:noFill/>
        </p:spPr>
        <p:txBody>
          <a:bodyPr wrap="none" rtlCol="0">
            <a:spAutoFit/>
          </a:bodyPr>
          <a:lstStyle/>
          <a:p>
            <a:r>
              <a:rPr lang="en-US" dirty="0" smtClean="0"/>
              <a:t>https://jawbone.com/up/international</a:t>
            </a:r>
            <a:endParaRPr lang="ru-RU"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lgn="l"/>
            <a:r>
              <a:rPr lang="ru-RU" b="1" kern="0" dirty="0" smtClean="0">
                <a:solidFill>
                  <a:srgbClr val="990000"/>
                </a:solidFill>
                <a:latin typeface="Calibri" pitchFamily="34" charset="0"/>
              </a:rPr>
              <a:t>Интернет вещей </a:t>
            </a:r>
            <a:r>
              <a:rPr lang="en-US" b="1" kern="0" dirty="0" err="1" smtClean="0">
                <a:solidFill>
                  <a:srgbClr val="990000"/>
                </a:solidFill>
                <a:latin typeface="Calibri" pitchFamily="34" charset="0"/>
              </a:rPr>
              <a:t>IoT</a:t>
            </a:r>
            <a:endParaRPr lang="ru-RU" dirty="0"/>
          </a:p>
        </p:txBody>
      </p:sp>
      <p:pic>
        <p:nvPicPr>
          <p:cNvPr id="100354" name="Picture 2"/>
          <p:cNvPicPr>
            <a:picLocks noChangeAspect="1" noChangeArrowheads="1"/>
          </p:cNvPicPr>
          <p:nvPr/>
        </p:nvPicPr>
        <p:blipFill>
          <a:blip r:embed="rId2" cstate="print"/>
          <a:srcRect/>
          <a:stretch>
            <a:fillRect/>
          </a:stretch>
        </p:blipFill>
        <p:spPr bwMode="auto">
          <a:xfrm>
            <a:off x="3048000" y="1524000"/>
            <a:ext cx="4967555" cy="2886630"/>
          </a:xfrm>
          <a:prstGeom prst="rect">
            <a:avLst/>
          </a:prstGeom>
          <a:noFill/>
          <a:ln w="9525">
            <a:noFill/>
            <a:miter lim="800000"/>
            <a:headEnd/>
            <a:tailEnd/>
          </a:ln>
        </p:spPr>
      </p:pic>
      <p:pic>
        <p:nvPicPr>
          <p:cNvPr id="100355" name="Picture 3"/>
          <p:cNvPicPr>
            <a:picLocks noChangeAspect="1" noChangeArrowheads="1"/>
          </p:cNvPicPr>
          <p:nvPr/>
        </p:nvPicPr>
        <p:blipFill>
          <a:blip r:embed="rId3" cstate="print"/>
          <a:srcRect/>
          <a:stretch>
            <a:fillRect/>
          </a:stretch>
        </p:blipFill>
        <p:spPr bwMode="auto">
          <a:xfrm>
            <a:off x="1219200" y="4038600"/>
            <a:ext cx="4648200" cy="2216834"/>
          </a:xfrm>
          <a:prstGeom prst="rect">
            <a:avLst/>
          </a:prstGeom>
          <a:noFill/>
          <a:ln w="9525">
            <a:noFill/>
            <a:miter lim="800000"/>
            <a:headEnd/>
            <a:tailEnd/>
          </a:ln>
        </p:spPr>
      </p:pic>
      <p:sp>
        <p:nvSpPr>
          <p:cNvPr id="6" name="TextBox 5"/>
          <p:cNvSpPr txBox="1"/>
          <p:nvPr/>
        </p:nvSpPr>
        <p:spPr>
          <a:xfrm>
            <a:off x="4419600" y="6096000"/>
            <a:ext cx="3895041" cy="369332"/>
          </a:xfrm>
          <a:prstGeom prst="rect">
            <a:avLst/>
          </a:prstGeom>
          <a:noFill/>
        </p:spPr>
        <p:txBody>
          <a:bodyPr wrap="none" rtlCol="0">
            <a:spAutoFit/>
          </a:bodyPr>
          <a:lstStyle/>
          <a:p>
            <a:r>
              <a:rPr lang="en-US" dirty="0" smtClean="0"/>
              <a:t>http://www.motorolasolutions.com/RU</a:t>
            </a:r>
            <a:endParaRPr lang="ru-RU"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lgn="l"/>
            <a:r>
              <a:rPr lang="ru-RU" b="1" kern="0" dirty="0" smtClean="0">
                <a:solidFill>
                  <a:srgbClr val="990000"/>
                </a:solidFill>
                <a:latin typeface="Calibri" pitchFamily="34" charset="0"/>
              </a:rPr>
              <a:t>Интернет вещей </a:t>
            </a:r>
            <a:r>
              <a:rPr lang="en-US" b="1" kern="0" dirty="0" err="1" smtClean="0">
                <a:solidFill>
                  <a:srgbClr val="990000"/>
                </a:solidFill>
                <a:latin typeface="Calibri" pitchFamily="34" charset="0"/>
              </a:rPr>
              <a:t>IoT</a:t>
            </a:r>
            <a:endParaRPr lang="ru-RU" dirty="0"/>
          </a:p>
        </p:txBody>
      </p:sp>
      <p:pic>
        <p:nvPicPr>
          <p:cNvPr id="101378" name="Picture 2"/>
          <p:cNvPicPr>
            <a:picLocks noChangeAspect="1" noChangeArrowheads="1"/>
          </p:cNvPicPr>
          <p:nvPr/>
        </p:nvPicPr>
        <p:blipFill>
          <a:blip r:embed="rId2" cstate="print"/>
          <a:srcRect/>
          <a:stretch>
            <a:fillRect/>
          </a:stretch>
        </p:blipFill>
        <p:spPr bwMode="auto">
          <a:xfrm>
            <a:off x="609600" y="1828800"/>
            <a:ext cx="3076575" cy="2257425"/>
          </a:xfrm>
          <a:prstGeom prst="rect">
            <a:avLst/>
          </a:prstGeom>
          <a:noFill/>
          <a:ln w="9525">
            <a:noFill/>
            <a:miter lim="800000"/>
            <a:headEnd/>
            <a:tailEnd/>
          </a:ln>
        </p:spPr>
      </p:pic>
      <p:pic>
        <p:nvPicPr>
          <p:cNvPr id="101379" name="Picture 3"/>
          <p:cNvPicPr>
            <a:picLocks noChangeAspect="1" noChangeArrowheads="1"/>
          </p:cNvPicPr>
          <p:nvPr/>
        </p:nvPicPr>
        <p:blipFill>
          <a:blip r:embed="rId3" cstate="print"/>
          <a:srcRect/>
          <a:stretch>
            <a:fillRect/>
          </a:stretch>
        </p:blipFill>
        <p:spPr bwMode="auto">
          <a:xfrm>
            <a:off x="4191000" y="1828800"/>
            <a:ext cx="3581400" cy="2248222"/>
          </a:xfrm>
          <a:prstGeom prst="rect">
            <a:avLst/>
          </a:prstGeom>
          <a:noFill/>
          <a:ln w="9525">
            <a:noFill/>
            <a:miter lim="800000"/>
            <a:headEnd/>
            <a:tailEnd/>
          </a:ln>
        </p:spPr>
      </p:pic>
      <p:pic>
        <p:nvPicPr>
          <p:cNvPr id="101380" name="Picture 4"/>
          <p:cNvPicPr>
            <a:picLocks noChangeAspect="1" noChangeArrowheads="1"/>
          </p:cNvPicPr>
          <p:nvPr/>
        </p:nvPicPr>
        <p:blipFill>
          <a:blip r:embed="rId4" cstate="print"/>
          <a:srcRect/>
          <a:stretch>
            <a:fillRect/>
          </a:stretch>
        </p:blipFill>
        <p:spPr bwMode="auto">
          <a:xfrm>
            <a:off x="838200" y="4191000"/>
            <a:ext cx="2862904" cy="1791202"/>
          </a:xfrm>
          <a:prstGeom prst="rect">
            <a:avLst/>
          </a:prstGeom>
          <a:noFill/>
          <a:ln w="9525">
            <a:noFill/>
            <a:miter lim="800000"/>
            <a:headEnd/>
            <a:tailEnd/>
          </a:ln>
        </p:spPr>
      </p:pic>
      <p:pic>
        <p:nvPicPr>
          <p:cNvPr id="101381" name="Picture 5"/>
          <p:cNvPicPr>
            <a:picLocks noChangeAspect="1" noChangeArrowheads="1"/>
          </p:cNvPicPr>
          <p:nvPr/>
        </p:nvPicPr>
        <p:blipFill>
          <a:blip r:embed="rId5" cstate="print"/>
          <a:srcRect/>
          <a:stretch>
            <a:fillRect/>
          </a:stretch>
        </p:blipFill>
        <p:spPr bwMode="auto">
          <a:xfrm>
            <a:off x="4191000" y="4191000"/>
            <a:ext cx="3352800" cy="1931932"/>
          </a:xfrm>
          <a:prstGeom prst="rect">
            <a:avLst/>
          </a:prstGeom>
          <a:noFill/>
          <a:ln w="9525">
            <a:noFill/>
            <a:miter lim="800000"/>
            <a:headEnd/>
            <a:tailEnd/>
          </a:ln>
        </p:spPr>
      </p:pic>
      <p:sp>
        <p:nvSpPr>
          <p:cNvPr id="8" name="TextBox 7"/>
          <p:cNvSpPr txBox="1"/>
          <p:nvPr/>
        </p:nvSpPr>
        <p:spPr>
          <a:xfrm>
            <a:off x="5562600" y="6096000"/>
            <a:ext cx="2506327" cy="369332"/>
          </a:xfrm>
          <a:prstGeom prst="rect">
            <a:avLst/>
          </a:prstGeom>
          <a:noFill/>
        </p:spPr>
        <p:txBody>
          <a:bodyPr wrap="none" rtlCol="0">
            <a:spAutoFit/>
          </a:bodyPr>
          <a:lstStyle/>
          <a:p>
            <a:r>
              <a:rPr lang="en-US" dirty="0" smtClean="0"/>
              <a:t>http://getnarrative.com</a:t>
            </a:r>
            <a:endParaRPr lang="ru-RU" dirty="0"/>
          </a:p>
        </p:txBody>
      </p:sp>
      <p:sp>
        <p:nvSpPr>
          <p:cNvPr id="9" name="TextBox 8"/>
          <p:cNvSpPr txBox="1"/>
          <p:nvPr/>
        </p:nvSpPr>
        <p:spPr>
          <a:xfrm>
            <a:off x="533400" y="1143000"/>
            <a:ext cx="8305800" cy="646331"/>
          </a:xfrm>
          <a:prstGeom prst="rect">
            <a:avLst/>
          </a:prstGeom>
          <a:noFill/>
        </p:spPr>
        <p:txBody>
          <a:bodyPr wrap="square" rtlCol="0">
            <a:spAutoFit/>
          </a:bodyPr>
          <a:lstStyle/>
          <a:p>
            <a:r>
              <a:rPr lang="ru-RU" dirty="0" err="1" smtClean="0"/>
              <a:t>Фотокамера-клипса</a:t>
            </a:r>
            <a:r>
              <a:rPr lang="ru-RU" dirty="0" smtClean="0"/>
              <a:t>, которая ведет «</a:t>
            </a:r>
            <a:r>
              <a:rPr lang="ru-RU" dirty="0" err="1" smtClean="0"/>
              <a:t>блог</a:t>
            </a:r>
            <a:r>
              <a:rPr lang="ru-RU" dirty="0" smtClean="0"/>
              <a:t> жизни», посылая фото в «облако» каждые 30 секунд (</a:t>
            </a:r>
            <a:r>
              <a:rPr lang="en-US" dirty="0" smtClean="0"/>
              <a:t>Life-logging Camera)</a:t>
            </a:r>
            <a:endParaRPr lang="ru-RU"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143000"/>
          </a:xfrm>
        </p:spPr>
        <p:txBody>
          <a:bodyPr>
            <a:normAutofit/>
          </a:bodyPr>
          <a:lstStyle/>
          <a:p>
            <a:pPr algn="l"/>
            <a:r>
              <a:rPr lang="ru-RU" sz="2400" b="1" kern="0" dirty="0" smtClean="0">
                <a:solidFill>
                  <a:srgbClr val="990000"/>
                </a:solidFill>
                <a:latin typeface="Calibri" pitchFamily="34" charset="0"/>
              </a:rPr>
              <a:t>Интернет вещей </a:t>
            </a:r>
            <a:r>
              <a:rPr lang="en-US" sz="2400" b="1" kern="0" dirty="0" err="1" smtClean="0">
                <a:solidFill>
                  <a:srgbClr val="990000"/>
                </a:solidFill>
                <a:latin typeface="Calibri" pitchFamily="34" charset="0"/>
              </a:rPr>
              <a:t>IoT</a:t>
            </a:r>
            <a:r>
              <a:rPr lang="en-US" sz="2400" b="1" kern="0" dirty="0" smtClean="0">
                <a:solidFill>
                  <a:srgbClr val="990000"/>
                </a:solidFill>
                <a:latin typeface="Calibri" pitchFamily="34" charset="0"/>
              </a:rPr>
              <a:t> </a:t>
            </a:r>
            <a:r>
              <a:rPr lang="ru-RU" sz="2400" b="1" kern="0" dirty="0" smtClean="0">
                <a:solidFill>
                  <a:srgbClr val="990000"/>
                </a:solidFill>
                <a:latin typeface="Calibri" pitchFamily="34" charset="0"/>
              </a:rPr>
              <a:t>становится Интернетом знаний </a:t>
            </a:r>
            <a:r>
              <a:rPr lang="en-US" sz="2400" b="1" kern="0" dirty="0" err="1" smtClean="0">
                <a:solidFill>
                  <a:srgbClr val="990000"/>
                </a:solidFill>
                <a:latin typeface="Calibri" pitchFamily="34" charset="0"/>
              </a:rPr>
              <a:t>IoK</a:t>
            </a:r>
            <a:endParaRPr lang="en-US" sz="2400" b="1" kern="0" dirty="0">
              <a:solidFill>
                <a:srgbClr val="990000"/>
              </a:solidFill>
              <a:latin typeface="Calibri" pitchFamily="34" charset="0"/>
            </a:endParaRPr>
          </a:p>
        </p:txBody>
      </p:sp>
      <p:sp>
        <p:nvSpPr>
          <p:cNvPr id="4" name="TextBox 3"/>
          <p:cNvSpPr txBox="1"/>
          <p:nvPr/>
        </p:nvSpPr>
        <p:spPr>
          <a:xfrm>
            <a:off x="2667000" y="1143000"/>
            <a:ext cx="4004558" cy="369332"/>
          </a:xfrm>
          <a:prstGeom prst="rect">
            <a:avLst/>
          </a:prstGeom>
          <a:solidFill>
            <a:schemeClr val="accent1">
              <a:lumMod val="75000"/>
            </a:schemeClr>
          </a:solidFill>
        </p:spPr>
        <p:txBody>
          <a:bodyPr wrap="none" rtlCol="0">
            <a:spAutoFit/>
          </a:bodyPr>
          <a:lstStyle/>
          <a:p>
            <a:r>
              <a:rPr lang="en-US" b="1" dirty="0" smtClean="0">
                <a:solidFill>
                  <a:schemeClr val="bg1"/>
                </a:solidFill>
              </a:rPr>
              <a:t>Smart World == Smart City + Knowledge</a:t>
            </a:r>
            <a:endParaRPr lang="en-US" b="1" dirty="0">
              <a:solidFill>
                <a:schemeClr val="bg1"/>
              </a:solidFill>
            </a:endParaRPr>
          </a:p>
        </p:txBody>
      </p:sp>
      <p:pic>
        <p:nvPicPr>
          <p:cNvPr id="1026" name="Picture 2" descr="C:\Users\w00185797\AppData\Local\Microsoft\Windows\Temporary Internet Files\Content.IE5\KXN62MO1\MP900433015[1].jpg"/>
          <p:cNvPicPr>
            <a:picLocks noChangeAspect="1" noChangeArrowheads="1"/>
          </p:cNvPicPr>
          <p:nvPr/>
        </p:nvPicPr>
        <p:blipFill>
          <a:blip r:embed="rId2" cstate="print"/>
          <a:srcRect/>
          <a:stretch>
            <a:fillRect/>
          </a:stretch>
        </p:blipFill>
        <p:spPr bwMode="auto">
          <a:xfrm>
            <a:off x="1600200" y="1676400"/>
            <a:ext cx="6400800" cy="4267200"/>
          </a:xfrm>
          <a:prstGeom prst="rect">
            <a:avLst/>
          </a:prstGeom>
          <a:noFill/>
        </p:spPr>
      </p:pic>
      <p:sp>
        <p:nvSpPr>
          <p:cNvPr id="6" name="TextBox 5"/>
          <p:cNvSpPr txBox="1"/>
          <p:nvPr/>
        </p:nvSpPr>
        <p:spPr>
          <a:xfrm>
            <a:off x="3362418" y="2362200"/>
            <a:ext cx="609269" cy="369332"/>
          </a:xfrm>
          <a:prstGeom prst="rect">
            <a:avLst/>
          </a:prstGeom>
          <a:solidFill>
            <a:schemeClr val="accent1">
              <a:lumMod val="60000"/>
              <a:lumOff val="40000"/>
            </a:schemeClr>
          </a:solidFill>
          <a:ln>
            <a:solidFill>
              <a:schemeClr val="accent1">
                <a:lumMod val="50000"/>
              </a:schemeClr>
            </a:solidFill>
          </a:ln>
        </p:spPr>
        <p:txBody>
          <a:bodyPr wrap="none" rtlCol="0">
            <a:spAutoFit/>
          </a:bodyPr>
          <a:lstStyle/>
          <a:p>
            <a:r>
              <a:rPr lang="ru-RU" dirty="0" smtClean="0"/>
              <a:t>Дом</a:t>
            </a:r>
            <a:endParaRPr lang="en-US" dirty="0"/>
          </a:p>
        </p:txBody>
      </p:sp>
      <p:sp>
        <p:nvSpPr>
          <p:cNvPr id="7" name="TextBox 6"/>
          <p:cNvSpPr txBox="1"/>
          <p:nvPr/>
        </p:nvSpPr>
        <p:spPr>
          <a:xfrm>
            <a:off x="7174759" y="2819400"/>
            <a:ext cx="857864" cy="369332"/>
          </a:xfrm>
          <a:prstGeom prst="rect">
            <a:avLst/>
          </a:prstGeom>
          <a:solidFill>
            <a:schemeClr val="accent1">
              <a:lumMod val="60000"/>
              <a:lumOff val="40000"/>
            </a:schemeClr>
          </a:solidFill>
          <a:ln>
            <a:solidFill>
              <a:schemeClr val="accent1">
                <a:lumMod val="50000"/>
              </a:schemeClr>
            </a:solidFill>
          </a:ln>
        </p:spPr>
        <p:txBody>
          <a:bodyPr wrap="none" rtlCol="0">
            <a:spAutoFit/>
          </a:bodyPr>
          <a:lstStyle/>
          <a:p>
            <a:r>
              <a:rPr lang="ru-RU" dirty="0" smtClean="0"/>
              <a:t>Работа</a:t>
            </a:r>
            <a:endParaRPr lang="en-US" dirty="0"/>
          </a:p>
        </p:txBody>
      </p:sp>
      <p:cxnSp>
        <p:nvCxnSpPr>
          <p:cNvPr id="11" name="Straight Arrow Connector 10"/>
          <p:cNvCxnSpPr>
            <a:endCxn id="17" idx="1"/>
          </p:cNvCxnSpPr>
          <p:nvPr/>
        </p:nvCxnSpPr>
        <p:spPr>
          <a:xfrm>
            <a:off x="4093708" y="2700754"/>
            <a:ext cx="435570" cy="456924"/>
          </a:xfrm>
          <a:prstGeom prst="straightConnector1">
            <a:avLst/>
          </a:prstGeom>
          <a:ln w="38100">
            <a:solidFill>
              <a:schemeClr val="accent1">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6629400" y="3157954"/>
            <a:ext cx="545359" cy="880646"/>
          </a:xfrm>
          <a:prstGeom prst="straightConnector1">
            <a:avLst/>
          </a:prstGeom>
          <a:ln w="38100">
            <a:solidFill>
              <a:schemeClr val="accent1">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6477000" y="3962400"/>
            <a:ext cx="228600" cy="228600"/>
          </a:xfrm>
          <a:prstGeom prst="ellipse">
            <a:avLst/>
          </a:prstGeom>
          <a:solidFill>
            <a:schemeClr val="bg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495800" y="3124200"/>
            <a:ext cx="228600" cy="228600"/>
          </a:xfrm>
          <a:prstGeom prst="ellipse">
            <a:avLst/>
          </a:prstGeom>
          <a:solidFill>
            <a:schemeClr val="bg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descr="iPhone Screenshot 2"/>
          <p:cNvPicPr>
            <a:picLocks noChangeAspect="1" noChangeArrowheads="1"/>
          </p:cNvPicPr>
          <p:nvPr/>
        </p:nvPicPr>
        <p:blipFill>
          <a:blip r:embed="rId3" cstate="print"/>
          <a:srcRect/>
          <a:stretch>
            <a:fillRect/>
          </a:stretch>
        </p:blipFill>
        <p:spPr bwMode="auto">
          <a:xfrm>
            <a:off x="2590800" y="3200400"/>
            <a:ext cx="1676400" cy="2514600"/>
          </a:xfrm>
          <a:prstGeom prst="rect">
            <a:avLst/>
          </a:prstGeom>
          <a:noFill/>
        </p:spPr>
      </p:pic>
      <p:sp>
        <p:nvSpPr>
          <p:cNvPr id="21" name="TextBox 20"/>
          <p:cNvSpPr txBox="1"/>
          <p:nvPr/>
        </p:nvSpPr>
        <p:spPr>
          <a:xfrm>
            <a:off x="1905000" y="1143000"/>
            <a:ext cx="5257800" cy="369332"/>
          </a:xfrm>
          <a:prstGeom prst="rect">
            <a:avLst/>
          </a:prstGeom>
          <a:solidFill>
            <a:schemeClr val="accent1">
              <a:lumMod val="75000"/>
            </a:schemeClr>
          </a:solidFill>
        </p:spPr>
        <p:txBody>
          <a:bodyPr wrap="none" rtlCol="0">
            <a:noAutofit/>
          </a:bodyPr>
          <a:lstStyle/>
          <a:p>
            <a:pPr algn="ctr"/>
            <a:r>
              <a:rPr lang="ru-RU" b="1" dirty="0" smtClean="0">
                <a:solidFill>
                  <a:schemeClr val="bg1"/>
                </a:solidFill>
              </a:rPr>
              <a:t>Пользователи уже используют знания совместно!</a:t>
            </a:r>
            <a:endParaRPr lang="en-US" b="1" dirty="0">
              <a:solidFill>
                <a:schemeClr val="bg1"/>
              </a:solidFill>
            </a:endParaRPr>
          </a:p>
        </p:txBody>
      </p:sp>
      <p:pic>
        <p:nvPicPr>
          <p:cNvPr id="1030" name="Picture 6" descr="iPhone Screenshot 1"/>
          <p:cNvPicPr>
            <a:picLocks noChangeAspect="1" noChangeArrowheads="1"/>
          </p:cNvPicPr>
          <p:nvPr/>
        </p:nvPicPr>
        <p:blipFill>
          <a:blip r:embed="rId4" cstate="print"/>
          <a:srcRect/>
          <a:stretch>
            <a:fillRect/>
          </a:stretch>
        </p:blipFill>
        <p:spPr bwMode="auto">
          <a:xfrm>
            <a:off x="685800" y="3200400"/>
            <a:ext cx="1676400" cy="2514600"/>
          </a:xfrm>
          <a:prstGeom prst="rect">
            <a:avLst/>
          </a:prstGeom>
          <a:noFill/>
        </p:spPr>
      </p:pic>
      <p:pic>
        <p:nvPicPr>
          <p:cNvPr id="1032" name="Picture 8" descr="Colors of Traffic in Google Maps">
            <a:hlinkClick r:id="rId5" tooltip="Colors of Traffic in Google Maps by rustybrick, on Flickr"/>
          </p:cNvPr>
          <p:cNvPicPr>
            <a:picLocks noChangeAspect="1" noChangeArrowheads="1"/>
          </p:cNvPicPr>
          <p:nvPr/>
        </p:nvPicPr>
        <p:blipFill>
          <a:blip r:embed="rId6" cstate="print"/>
          <a:srcRect/>
          <a:stretch>
            <a:fillRect/>
          </a:stretch>
        </p:blipFill>
        <p:spPr bwMode="auto">
          <a:xfrm>
            <a:off x="609600" y="3352800"/>
            <a:ext cx="3810000" cy="2392681"/>
          </a:xfrm>
          <a:prstGeom prst="rect">
            <a:avLst/>
          </a:prstGeom>
          <a:noFill/>
        </p:spPr>
      </p:pic>
      <p:sp>
        <p:nvSpPr>
          <p:cNvPr id="25" name="TextBox 24"/>
          <p:cNvSpPr txBox="1"/>
          <p:nvPr/>
        </p:nvSpPr>
        <p:spPr>
          <a:xfrm>
            <a:off x="1905000" y="1143000"/>
            <a:ext cx="5257800" cy="369332"/>
          </a:xfrm>
          <a:prstGeom prst="rect">
            <a:avLst/>
          </a:prstGeom>
          <a:solidFill>
            <a:schemeClr val="accent1">
              <a:lumMod val="75000"/>
            </a:schemeClr>
          </a:solidFill>
        </p:spPr>
        <p:txBody>
          <a:bodyPr wrap="none" rtlCol="0">
            <a:noAutofit/>
          </a:bodyPr>
          <a:lstStyle/>
          <a:p>
            <a:pPr algn="ctr"/>
            <a:r>
              <a:rPr lang="en-US" b="1" dirty="0" smtClean="0">
                <a:solidFill>
                  <a:schemeClr val="bg1"/>
                </a:solidFill>
              </a:rPr>
              <a:t>Google, </a:t>
            </a:r>
            <a:r>
              <a:rPr lang="en-US" b="1" dirty="0" err="1" smtClean="0">
                <a:solidFill>
                  <a:schemeClr val="bg1"/>
                </a:solidFill>
              </a:rPr>
              <a:t>Yandex</a:t>
            </a:r>
            <a:r>
              <a:rPr lang="en-US" b="1" dirty="0" smtClean="0">
                <a:solidFill>
                  <a:schemeClr val="bg1"/>
                </a:solidFill>
              </a:rPr>
              <a:t>, </a:t>
            </a:r>
            <a:r>
              <a:rPr lang="en-US" b="1" dirty="0" err="1" smtClean="0">
                <a:solidFill>
                  <a:schemeClr val="bg1"/>
                </a:solidFill>
              </a:rPr>
              <a:t>TomTom</a:t>
            </a:r>
            <a:r>
              <a:rPr lang="en-US" b="1" dirty="0" smtClean="0">
                <a:solidFill>
                  <a:schemeClr val="bg1"/>
                </a:solidFill>
              </a:rPr>
              <a:t>, </a:t>
            </a:r>
            <a:r>
              <a:rPr lang="en-US" b="1" dirty="0" err="1" smtClean="0">
                <a:solidFill>
                  <a:schemeClr val="bg1"/>
                </a:solidFill>
              </a:rPr>
              <a:t>Waze</a:t>
            </a:r>
            <a:r>
              <a:rPr lang="en-US" b="1" dirty="0" smtClean="0">
                <a:solidFill>
                  <a:schemeClr val="bg1"/>
                </a:solidFill>
              </a:rPr>
              <a:t>, …</a:t>
            </a:r>
            <a:endParaRPr lang="en-US"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1030"/>
                                        </p:tgtEl>
                                        <p:attrNameLst>
                                          <p:attrName>style.visibility</p:attrName>
                                        </p:attrNameLst>
                                      </p:cBhvr>
                                      <p:to>
                                        <p:strVal val="visible"/>
                                      </p:to>
                                    </p:set>
                                    <p:animEffect transition="in" filter="fade">
                                      <p:cBhvr>
                                        <p:cTn id="10" dur="1000"/>
                                        <p:tgtEl>
                                          <p:spTgt spid="10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2000"/>
                                        <p:tgtEl>
                                          <p:spTgt spid="21"/>
                                        </p:tgtEl>
                                      </p:cBhvr>
                                    </p:animEffect>
                                  </p:childTnLst>
                                </p:cTn>
                              </p:par>
                            </p:childTnLst>
                          </p:cTn>
                        </p:par>
                        <p:par>
                          <p:cTn id="14" fill="hold">
                            <p:stCondLst>
                              <p:cond delay="2000"/>
                            </p:stCondLst>
                            <p:childTnLst>
                              <p:par>
                                <p:cTn id="15" presetID="26" presetClass="emph" presetSubtype="0" fill="hold" grpId="1" nodeType="afterEffect">
                                  <p:stCondLst>
                                    <p:cond delay="0"/>
                                  </p:stCondLst>
                                  <p:childTnLst>
                                    <p:animEffect transition="out" filter="fade">
                                      <p:cBhvr>
                                        <p:cTn id="16" dur="500" tmFilter="0, 0; .2, .5; .8, .5; 1, 0"/>
                                        <p:tgtEl>
                                          <p:spTgt spid="21"/>
                                        </p:tgtEl>
                                      </p:cBhvr>
                                    </p:animEffect>
                                    <p:animScale>
                                      <p:cBhvr>
                                        <p:cTn id="17" dur="250" autoRev="1" fill="hold"/>
                                        <p:tgtEl>
                                          <p:spTgt spid="21"/>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20"/>
                                        </p:tgtEl>
                                      </p:cBhvr>
                                    </p:animEffect>
                                    <p:set>
                                      <p:cBhvr>
                                        <p:cTn id="22" dur="1" fill="hold">
                                          <p:stCondLst>
                                            <p:cond delay="499"/>
                                          </p:stCondLst>
                                        </p:cTn>
                                        <p:tgtEl>
                                          <p:spTgt spid="20"/>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1030"/>
                                        </p:tgtEl>
                                      </p:cBhvr>
                                    </p:animEffect>
                                    <p:set>
                                      <p:cBhvr>
                                        <p:cTn id="25" dur="1" fill="hold">
                                          <p:stCondLst>
                                            <p:cond delay="499"/>
                                          </p:stCondLst>
                                        </p:cTn>
                                        <p:tgtEl>
                                          <p:spTgt spid="1030"/>
                                        </p:tgtEl>
                                        <p:attrNameLst>
                                          <p:attrName>style.visibility</p:attrName>
                                        </p:attrNameLst>
                                      </p:cBhvr>
                                      <p:to>
                                        <p:strVal val="hidden"/>
                                      </p:to>
                                    </p:se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1032"/>
                                        </p:tgtEl>
                                        <p:attrNameLst>
                                          <p:attrName>style.visibility</p:attrName>
                                        </p:attrNameLst>
                                      </p:cBhvr>
                                      <p:to>
                                        <p:strVal val="visible"/>
                                      </p:to>
                                    </p:set>
                                    <p:animEffect transition="in" filter="fade">
                                      <p:cBhvr>
                                        <p:cTn id="29" dur="500"/>
                                        <p:tgtEl>
                                          <p:spTgt spid="103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b="1" kern="0" dirty="0" smtClean="0">
                <a:solidFill>
                  <a:srgbClr val="990000"/>
                </a:solidFill>
                <a:latin typeface="Calibri" pitchFamily="34" charset="0"/>
              </a:rPr>
              <a:t>От </a:t>
            </a:r>
            <a:r>
              <a:rPr lang="en-US" b="1" kern="0" dirty="0" err="1" smtClean="0">
                <a:solidFill>
                  <a:srgbClr val="990000"/>
                </a:solidFill>
                <a:latin typeface="Calibri" pitchFamily="34" charset="0"/>
              </a:rPr>
              <a:t>IoT</a:t>
            </a:r>
            <a:r>
              <a:rPr lang="en-US" b="1" kern="0" dirty="0" smtClean="0">
                <a:solidFill>
                  <a:srgbClr val="990000"/>
                </a:solidFill>
                <a:latin typeface="Calibri" pitchFamily="34" charset="0"/>
              </a:rPr>
              <a:t> </a:t>
            </a:r>
            <a:r>
              <a:rPr lang="ru-RU" b="1" kern="0" dirty="0" smtClean="0">
                <a:solidFill>
                  <a:srgbClr val="990000"/>
                </a:solidFill>
                <a:latin typeface="Calibri" pitchFamily="34" charset="0"/>
              </a:rPr>
              <a:t>к </a:t>
            </a:r>
            <a:r>
              <a:rPr lang="en-US" b="1" kern="0" dirty="0" err="1" smtClean="0">
                <a:solidFill>
                  <a:srgbClr val="990000"/>
                </a:solidFill>
                <a:latin typeface="Calibri" pitchFamily="34" charset="0"/>
              </a:rPr>
              <a:t>IoK</a:t>
            </a:r>
            <a:endParaRPr lang="ru-RU" dirty="0"/>
          </a:p>
        </p:txBody>
      </p:sp>
      <p:pic>
        <p:nvPicPr>
          <p:cNvPr id="70658" name="Picture 2"/>
          <p:cNvPicPr>
            <a:picLocks noChangeAspect="1" noChangeArrowheads="1"/>
          </p:cNvPicPr>
          <p:nvPr/>
        </p:nvPicPr>
        <p:blipFill>
          <a:blip r:embed="rId2" cstate="print"/>
          <a:srcRect/>
          <a:stretch>
            <a:fillRect/>
          </a:stretch>
        </p:blipFill>
        <p:spPr bwMode="auto">
          <a:xfrm>
            <a:off x="990600" y="1295400"/>
            <a:ext cx="2928937" cy="5206999"/>
          </a:xfrm>
          <a:prstGeom prst="rect">
            <a:avLst/>
          </a:prstGeom>
          <a:noFill/>
          <a:ln w="9525">
            <a:noFill/>
            <a:miter lim="800000"/>
            <a:headEnd/>
            <a:tailEnd/>
          </a:ln>
          <a:effectLst/>
        </p:spPr>
      </p:pic>
      <p:sp>
        <p:nvSpPr>
          <p:cNvPr id="5" name="TextBox 4"/>
          <p:cNvSpPr txBox="1"/>
          <p:nvPr/>
        </p:nvSpPr>
        <p:spPr>
          <a:xfrm>
            <a:off x="4876800" y="1447800"/>
            <a:ext cx="3962400" cy="2585323"/>
          </a:xfrm>
          <a:prstGeom prst="rect">
            <a:avLst/>
          </a:prstGeom>
          <a:noFill/>
        </p:spPr>
        <p:txBody>
          <a:bodyPr wrap="square" rtlCol="0">
            <a:spAutoFit/>
          </a:bodyPr>
          <a:lstStyle/>
          <a:p>
            <a:r>
              <a:rPr lang="ru-RU" dirty="0" smtClean="0"/>
              <a:t>Облачный сервис «</a:t>
            </a:r>
            <a:r>
              <a:rPr lang="ru-RU" dirty="0" err="1" smtClean="0"/>
              <a:t>Яндекс-пробки</a:t>
            </a:r>
            <a:r>
              <a:rPr lang="ru-RU" dirty="0" smtClean="0"/>
              <a:t>» автоматически определяет скорость машин, в которых есть смартфоны со включенным приложением и </a:t>
            </a:r>
            <a:r>
              <a:rPr lang="en-US" dirty="0" smtClean="0"/>
              <a:t>GPS</a:t>
            </a:r>
            <a:r>
              <a:rPr lang="ru-RU" dirty="0" smtClean="0"/>
              <a:t>.</a:t>
            </a:r>
          </a:p>
          <a:p>
            <a:endParaRPr lang="ru-RU" dirty="0" smtClean="0"/>
          </a:p>
          <a:p>
            <a:r>
              <a:rPr lang="ru-RU" dirty="0" smtClean="0"/>
              <a:t>Возможно добавление информации о перекрытиях, ДТП, дорожных работах и ввод комментариев самими водителями. </a:t>
            </a:r>
            <a:endParaRPr lang="ru-RU" dirty="0"/>
          </a:p>
        </p:txBody>
      </p:sp>
      <p:sp>
        <p:nvSpPr>
          <p:cNvPr id="6" name="Left Arrow 5"/>
          <p:cNvSpPr/>
          <p:nvPr/>
        </p:nvSpPr>
        <p:spPr>
          <a:xfrm>
            <a:off x="4419600" y="1905000"/>
            <a:ext cx="381000" cy="381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b="1" kern="0" dirty="0" smtClean="0">
                <a:solidFill>
                  <a:srgbClr val="990000"/>
                </a:solidFill>
                <a:latin typeface="Calibri" pitchFamily="34" charset="0"/>
              </a:rPr>
              <a:t>От </a:t>
            </a:r>
            <a:r>
              <a:rPr lang="en-US" b="1" kern="0" dirty="0" err="1" smtClean="0">
                <a:solidFill>
                  <a:srgbClr val="990000"/>
                </a:solidFill>
                <a:latin typeface="Calibri" pitchFamily="34" charset="0"/>
              </a:rPr>
              <a:t>IoT</a:t>
            </a:r>
            <a:r>
              <a:rPr lang="en-US" b="1" kern="0" dirty="0" smtClean="0">
                <a:solidFill>
                  <a:srgbClr val="990000"/>
                </a:solidFill>
                <a:latin typeface="Calibri" pitchFamily="34" charset="0"/>
              </a:rPr>
              <a:t> </a:t>
            </a:r>
            <a:r>
              <a:rPr lang="ru-RU" b="1" kern="0" dirty="0" smtClean="0">
                <a:solidFill>
                  <a:srgbClr val="990000"/>
                </a:solidFill>
                <a:latin typeface="Calibri" pitchFamily="34" charset="0"/>
              </a:rPr>
              <a:t>к </a:t>
            </a:r>
            <a:r>
              <a:rPr lang="en-US" b="1" kern="0" dirty="0" err="1" smtClean="0">
                <a:solidFill>
                  <a:srgbClr val="990000"/>
                </a:solidFill>
                <a:latin typeface="Calibri" pitchFamily="34" charset="0"/>
              </a:rPr>
              <a:t>IoK</a:t>
            </a:r>
            <a:endParaRPr lang="ru-RU" dirty="0"/>
          </a:p>
        </p:txBody>
      </p:sp>
      <p:pic>
        <p:nvPicPr>
          <p:cNvPr id="23554" name="Picture 2"/>
          <p:cNvPicPr>
            <a:picLocks noChangeAspect="1" noChangeArrowheads="1"/>
          </p:cNvPicPr>
          <p:nvPr/>
        </p:nvPicPr>
        <p:blipFill>
          <a:blip r:embed="rId2" cstate="print"/>
          <a:srcRect/>
          <a:stretch>
            <a:fillRect/>
          </a:stretch>
        </p:blipFill>
        <p:spPr bwMode="auto">
          <a:xfrm>
            <a:off x="838200" y="1905000"/>
            <a:ext cx="2435212" cy="4334958"/>
          </a:xfrm>
          <a:prstGeom prst="rect">
            <a:avLst/>
          </a:prstGeom>
          <a:noFill/>
          <a:ln w="9525">
            <a:noFill/>
            <a:miter lim="800000"/>
            <a:headEnd/>
            <a:tailEnd/>
          </a:ln>
        </p:spPr>
      </p:pic>
      <p:pic>
        <p:nvPicPr>
          <p:cNvPr id="23555" name="Picture 3"/>
          <p:cNvPicPr>
            <a:picLocks noChangeAspect="1" noChangeArrowheads="1"/>
          </p:cNvPicPr>
          <p:nvPr/>
        </p:nvPicPr>
        <p:blipFill>
          <a:blip r:embed="rId3" cstate="print"/>
          <a:srcRect/>
          <a:stretch>
            <a:fillRect/>
          </a:stretch>
        </p:blipFill>
        <p:spPr bwMode="auto">
          <a:xfrm>
            <a:off x="5867400" y="1905000"/>
            <a:ext cx="2704813" cy="4804534"/>
          </a:xfrm>
          <a:prstGeom prst="rect">
            <a:avLst/>
          </a:prstGeom>
          <a:noFill/>
          <a:ln w="9525">
            <a:noFill/>
            <a:miter lim="800000"/>
            <a:headEnd/>
            <a:tailEnd/>
          </a:ln>
        </p:spPr>
      </p:pic>
      <p:sp>
        <p:nvSpPr>
          <p:cNvPr id="6" name="TextBox 5"/>
          <p:cNvSpPr txBox="1"/>
          <p:nvPr/>
        </p:nvSpPr>
        <p:spPr>
          <a:xfrm>
            <a:off x="762000" y="1371600"/>
            <a:ext cx="6375976" cy="369332"/>
          </a:xfrm>
          <a:prstGeom prst="rect">
            <a:avLst/>
          </a:prstGeom>
          <a:noFill/>
        </p:spPr>
        <p:txBody>
          <a:bodyPr wrap="none" rtlCol="0">
            <a:spAutoFit/>
          </a:bodyPr>
          <a:lstStyle/>
          <a:p>
            <a:r>
              <a:rPr lang="ru-RU" dirty="0" smtClean="0"/>
              <a:t>Контекстные подсказки из облака </a:t>
            </a:r>
            <a:r>
              <a:rPr lang="en-US" dirty="0" smtClean="0"/>
              <a:t>Google</a:t>
            </a:r>
            <a:r>
              <a:rPr lang="ru-RU" dirty="0" smtClean="0"/>
              <a:t> на экране смартфона </a:t>
            </a:r>
            <a:endParaRPr lang="ru-RU" dirty="0"/>
          </a:p>
        </p:txBody>
      </p:sp>
      <p:sp>
        <p:nvSpPr>
          <p:cNvPr id="7" name="TextBox 6"/>
          <p:cNvSpPr txBox="1"/>
          <p:nvPr/>
        </p:nvSpPr>
        <p:spPr>
          <a:xfrm>
            <a:off x="3581400" y="2286000"/>
            <a:ext cx="2209800" cy="3139321"/>
          </a:xfrm>
          <a:prstGeom prst="rect">
            <a:avLst/>
          </a:prstGeom>
          <a:noFill/>
        </p:spPr>
        <p:txBody>
          <a:bodyPr wrap="square" rtlCol="0">
            <a:spAutoFit/>
          </a:bodyPr>
          <a:lstStyle/>
          <a:p>
            <a:r>
              <a:rPr lang="ru-RU" dirty="0" smtClean="0"/>
              <a:t>В конце рабочего дня смартфон подсказывает оптимальный маршрут домой и </a:t>
            </a:r>
          </a:p>
          <a:p>
            <a:r>
              <a:rPr lang="ru-RU" dirty="0" smtClean="0"/>
              <a:t>ориентировочную продолжительность поездки</a:t>
            </a:r>
          </a:p>
          <a:p>
            <a:endParaRPr lang="ru-RU" dirty="0" smtClean="0"/>
          </a:p>
          <a:p>
            <a:endParaRPr lang="ru-RU" dirty="0" smtClean="0"/>
          </a:p>
          <a:p>
            <a:r>
              <a:rPr lang="ru-RU" dirty="0" smtClean="0"/>
              <a:t>Другие подсказки</a:t>
            </a:r>
            <a:endParaRPr lang="ru-RU" dirty="0"/>
          </a:p>
        </p:txBody>
      </p:sp>
      <p:sp>
        <p:nvSpPr>
          <p:cNvPr id="8" name="Left Arrow 7"/>
          <p:cNvSpPr/>
          <p:nvPr/>
        </p:nvSpPr>
        <p:spPr>
          <a:xfrm>
            <a:off x="3200400" y="2667000"/>
            <a:ext cx="381000" cy="381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Right Arrow 8"/>
          <p:cNvSpPr/>
          <p:nvPr/>
        </p:nvSpPr>
        <p:spPr>
          <a:xfrm>
            <a:off x="5562600" y="5029200"/>
            <a:ext cx="381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b="1" kern="0" dirty="0" smtClean="0">
                <a:solidFill>
                  <a:srgbClr val="990000"/>
                </a:solidFill>
                <a:latin typeface="Calibri" pitchFamily="34" charset="0"/>
              </a:rPr>
              <a:t>От </a:t>
            </a:r>
            <a:r>
              <a:rPr lang="en-US" b="1" kern="0" dirty="0" err="1" smtClean="0">
                <a:solidFill>
                  <a:srgbClr val="990000"/>
                </a:solidFill>
                <a:latin typeface="Calibri" pitchFamily="34" charset="0"/>
              </a:rPr>
              <a:t>IoT</a:t>
            </a:r>
            <a:r>
              <a:rPr lang="en-US" b="1" kern="0" dirty="0" smtClean="0">
                <a:solidFill>
                  <a:srgbClr val="990000"/>
                </a:solidFill>
                <a:latin typeface="Calibri" pitchFamily="34" charset="0"/>
              </a:rPr>
              <a:t> </a:t>
            </a:r>
            <a:r>
              <a:rPr lang="ru-RU" b="1" kern="0" dirty="0" smtClean="0">
                <a:solidFill>
                  <a:srgbClr val="990000"/>
                </a:solidFill>
                <a:latin typeface="Calibri" pitchFamily="34" charset="0"/>
              </a:rPr>
              <a:t>к </a:t>
            </a:r>
            <a:r>
              <a:rPr lang="en-US" b="1" kern="0" dirty="0" err="1" smtClean="0">
                <a:solidFill>
                  <a:srgbClr val="990000"/>
                </a:solidFill>
                <a:latin typeface="Calibri" pitchFamily="34" charset="0"/>
              </a:rPr>
              <a:t>IoK</a:t>
            </a:r>
            <a:endParaRPr lang="ru-RU" dirty="0"/>
          </a:p>
        </p:txBody>
      </p:sp>
      <p:sp>
        <p:nvSpPr>
          <p:cNvPr id="5" name="TextBox 4"/>
          <p:cNvSpPr txBox="1"/>
          <p:nvPr/>
        </p:nvSpPr>
        <p:spPr>
          <a:xfrm>
            <a:off x="1981200" y="1219200"/>
            <a:ext cx="4472250" cy="369332"/>
          </a:xfrm>
          <a:prstGeom prst="rect">
            <a:avLst/>
          </a:prstGeom>
          <a:noFill/>
        </p:spPr>
        <p:txBody>
          <a:bodyPr wrap="none" rtlCol="0">
            <a:spAutoFit/>
          </a:bodyPr>
          <a:lstStyle/>
          <a:p>
            <a:r>
              <a:rPr lang="ru-RU" dirty="0" smtClean="0"/>
              <a:t>Автоматическая сортировка почты в </a:t>
            </a:r>
            <a:r>
              <a:rPr lang="en-US" dirty="0" smtClean="0"/>
              <a:t>Google</a:t>
            </a:r>
            <a:endParaRPr lang="ru-RU" dirty="0"/>
          </a:p>
        </p:txBody>
      </p:sp>
      <p:pic>
        <p:nvPicPr>
          <p:cNvPr id="56321" name="Picture 1"/>
          <p:cNvPicPr>
            <a:picLocks noChangeAspect="1" noChangeArrowheads="1"/>
          </p:cNvPicPr>
          <p:nvPr/>
        </p:nvPicPr>
        <p:blipFill>
          <a:blip r:embed="rId2" cstate="print"/>
          <a:srcRect/>
          <a:stretch>
            <a:fillRect/>
          </a:stretch>
        </p:blipFill>
        <p:spPr bwMode="auto">
          <a:xfrm>
            <a:off x="3124200" y="1676399"/>
            <a:ext cx="2743200" cy="48767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u-RU" b="1" kern="0" dirty="0" smtClean="0">
                <a:solidFill>
                  <a:srgbClr val="990000"/>
                </a:solidFill>
                <a:latin typeface="Calibri" pitchFamily="34" charset="0"/>
              </a:rPr>
              <a:t>От </a:t>
            </a:r>
            <a:r>
              <a:rPr lang="en-US" b="1" kern="0" dirty="0" err="1" smtClean="0">
                <a:solidFill>
                  <a:srgbClr val="990000"/>
                </a:solidFill>
                <a:latin typeface="Calibri" pitchFamily="34" charset="0"/>
              </a:rPr>
              <a:t>IoT</a:t>
            </a:r>
            <a:r>
              <a:rPr lang="en-US" b="1" kern="0" dirty="0" smtClean="0">
                <a:solidFill>
                  <a:srgbClr val="990000"/>
                </a:solidFill>
                <a:latin typeface="Calibri" pitchFamily="34" charset="0"/>
              </a:rPr>
              <a:t> </a:t>
            </a:r>
            <a:r>
              <a:rPr lang="ru-RU" b="1" kern="0" dirty="0" smtClean="0">
                <a:solidFill>
                  <a:srgbClr val="990000"/>
                </a:solidFill>
                <a:latin typeface="Calibri" pitchFamily="34" charset="0"/>
              </a:rPr>
              <a:t>к </a:t>
            </a:r>
            <a:r>
              <a:rPr lang="en-US" b="1" kern="0" dirty="0" err="1" smtClean="0">
                <a:solidFill>
                  <a:srgbClr val="990000"/>
                </a:solidFill>
                <a:latin typeface="Calibri" pitchFamily="34" charset="0"/>
              </a:rPr>
              <a:t>IoK</a:t>
            </a:r>
            <a:endParaRPr lang="ru-RU" dirty="0"/>
          </a:p>
        </p:txBody>
      </p:sp>
      <p:pic>
        <p:nvPicPr>
          <p:cNvPr id="20482" name="Picture 2"/>
          <p:cNvPicPr>
            <a:picLocks noGrp="1" noChangeAspect="1" noChangeArrowheads="1"/>
          </p:cNvPicPr>
          <p:nvPr>
            <p:ph idx="1"/>
          </p:nvPr>
        </p:nvPicPr>
        <p:blipFill>
          <a:blip r:embed="rId2" cstate="print"/>
          <a:srcRect/>
          <a:stretch>
            <a:fillRect/>
          </a:stretch>
        </p:blipFill>
        <p:spPr bwMode="auto">
          <a:xfrm>
            <a:off x="3962400" y="1219200"/>
            <a:ext cx="5032516" cy="2817597"/>
          </a:xfrm>
          <a:prstGeom prst="rect">
            <a:avLst/>
          </a:prstGeom>
          <a:noFill/>
          <a:ln w="9525">
            <a:noFill/>
            <a:miter lim="800000"/>
            <a:headEnd/>
            <a:tailEnd/>
          </a:ln>
        </p:spPr>
      </p:pic>
      <p:sp>
        <p:nvSpPr>
          <p:cNvPr id="5" name="TextBox 4"/>
          <p:cNvSpPr txBox="1"/>
          <p:nvPr/>
        </p:nvSpPr>
        <p:spPr>
          <a:xfrm>
            <a:off x="1219200" y="1371600"/>
            <a:ext cx="2072812" cy="369332"/>
          </a:xfrm>
          <a:prstGeom prst="rect">
            <a:avLst/>
          </a:prstGeom>
          <a:noFill/>
        </p:spPr>
        <p:txBody>
          <a:bodyPr wrap="none" rtlCol="0">
            <a:spAutoFit/>
          </a:bodyPr>
          <a:lstStyle/>
          <a:p>
            <a:r>
              <a:rPr lang="ru-RU" dirty="0" smtClean="0"/>
              <a:t>Фото со смартфона</a:t>
            </a:r>
            <a:endParaRPr lang="ru-RU" dirty="0"/>
          </a:p>
        </p:txBody>
      </p:sp>
      <p:sp>
        <p:nvSpPr>
          <p:cNvPr id="7" name="Right Arrow 6"/>
          <p:cNvSpPr/>
          <p:nvPr/>
        </p:nvSpPr>
        <p:spPr>
          <a:xfrm>
            <a:off x="3200400" y="1447800"/>
            <a:ext cx="4572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2" name="Group 11"/>
          <p:cNvGrpSpPr/>
          <p:nvPr/>
        </p:nvGrpSpPr>
        <p:grpSpPr>
          <a:xfrm>
            <a:off x="152400" y="3082396"/>
            <a:ext cx="8695682" cy="3166005"/>
            <a:chOff x="152400" y="3082396"/>
            <a:chExt cx="8695682" cy="3166005"/>
          </a:xfrm>
        </p:grpSpPr>
        <p:pic>
          <p:nvPicPr>
            <p:cNvPr id="6" name="Picture 2"/>
            <p:cNvPicPr>
              <a:picLocks noChangeAspect="1" noChangeArrowheads="1"/>
            </p:cNvPicPr>
            <p:nvPr/>
          </p:nvPicPr>
          <p:blipFill>
            <a:blip r:embed="rId3" cstate="print"/>
            <a:srcRect/>
            <a:stretch>
              <a:fillRect/>
            </a:stretch>
          </p:blipFill>
          <p:spPr bwMode="auto">
            <a:xfrm>
              <a:off x="152400" y="3082396"/>
              <a:ext cx="5638800" cy="3166005"/>
            </a:xfrm>
            <a:prstGeom prst="rect">
              <a:avLst/>
            </a:prstGeom>
            <a:noFill/>
            <a:ln w="9525">
              <a:noFill/>
              <a:miter lim="800000"/>
              <a:headEnd/>
              <a:tailEnd/>
            </a:ln>
          </p:spPr>
        </p:pic>
        <p:grpSp>
          <p:nvGrpSpPr>
            <p:cNvPr id="11" name="Group 10"/>
            <p:cNvGrpSpPr/>
            <p:nvPr/>
          </p:nvGrpSpPr>
          <p:grpSpPr>
            <a:xfrm>
              <a:off x="6019800" y="4267200"/>
              <a:ext cx="2828282" cy="1477328"/>
              <a:chOff x="6019800" y="4267200"/>
              <a:chExt cx="2828282" cy="1477328"/>
            </a:xfrm>
          </p:grpSpPr>
          <p:sp>
            <p:nvSpPr>
              <p:cNvPr id="8" name="TextBox 7"/>
              <p:cNvSpPr txBox="1"/>
              <p:nvPr/>
            </p:nvSpPr>
            <p:spPr>
              <a:xfrm>
                <a:off x="6400800" y="4267200"/>
                <a:ext cx="2447282" cy="1477328"/>
              </a:xfrm>
              <a:prstGeom prst="rect">
                <a:avLst/>
              </a:prstGeom>
              <a:noFill/>
            </p:spPr>
            <p:txBody>
              <a:bodyPr wrap="square" rtlCol="0">
                <a:spAutoFit/>
              </a:bodyPr>
              <a:lstStyle/>
              <a:p>
                <a:r>
                  <a:rPr lang="ru-RU" dirty="0" smtClean="0"/>
                  <a:t>Фото после автоматической загрузки и </a:t>
                </a:r>
                <a:r>
                  <a:rPr lang="ru-RU" dirty="0" err="1" smtClean="0"/>
                  <a:t>автокоррекции</a:t>
                </a:r>
                <a:r>
                  <a:rPr lang="ru-RU" dirty="0" smtClean="0"/>
                  <a:t> в облаке </a:t>
                </a:r>
                <a:r>
                  <a:rPr lang="en-US" dirty="0" smtClean="0"/>
                  <a:t>Google+</a:t>
                </a:r>
                <a:endParaRPr lang="ru-RU" dirty="0"/>
              </a:p>
            </p:txBody>
          </p:sp>
          <p:sp>
            <p:nvSpPr>
              <p:cNvPr id="9" name="Left Arrow 8"/>
              <p:cNvSpPr/>
              <p:nvPr/>
            </p:nvSpPr>
            <p:spPr>
              <a:xfrm>
                <a:off x="6019800" y="4800600"/>
                <a:ext cx="304800" cy="3048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pPr algn="l"/>
            <a:r>
              <a:rPr lang="ru-RU" sz="2800" b="1" kern="0" dirty="0" smtClean="0">
                <a:solidFill>
                  <a:srgbClr val="990000"/>
                </a:solidFill>
                <a:latin typeface="Calibri" pitchFamily="34" charset="0"/>
              </a:rPr>
              <a:t>Немного шизофрении</a:t>
            </a:r>
          </a:p>
        </p:txBody>
      </p:sp>
      <p:pic>
        <p:nvPicPr>
          <p:cNvPr id="20484" name="Picture 4" descr="http://t3.gstatic.com/images?q=tbn:ANd9GcR_S36tkxcw5NTy49kVDxloWTSYheOtk4v1Q4tpK9nR18TC0QdH&amp;t=1"/>
          <p:cNvPicPr>
            <a:picLocks noChangeAspect="1" noChangeArrowheads="1"/>
          </p:cNvPicPr>
          <p:nvPr/>
        </p:nvPicPr>
        <p:blipFill>
          <a:blip r:embed="rId3" cstate="print"/>
          <a:srcRect/>
          <a:stretch>
            <a:fillRect/>
          </a:stretch>
        </p:blipFill>
        <p:spPr bwMode="auto">
          <a:xfrm>
            <a:off x="1219200" y="1295400"/>
            <a:ext cx="4891134" cy="3967910"/>
          </a:xfrm>
          <a:prstGeom prst="rect">
            <a:avLst/>
          </a:prstGeom>
          <a:noFill/>
        </p:spPr>
      </p:pic>
      <p:sp>
        <p:nvSpPr>
          <p:cNvPr id="6" name="TextBox 5"/>
          <p:cNvSpPr txBox="1"/>
          <p:nvPr/>
        </p:nvSpPr>
        <p:spPr>
          <a:xfrm>
            <a:off x="1143000" y="5715000"/>
            <a:ext cx="5257800" cy="646331"/>
          </a:xfrm>
          <a:prstGeom prst="rect">
            <a:avLst/>
          </a:prstGeom>
          <a:noFill/>
        </p:spPr>
        <p:txBody>
          <a:bodyPr wrap="square" rtlCol="0">
            <a:spAutoFit/>
          </a:bodyPr>
          <a:lstStyle/>
          <a:p>
            <a:r>
              <a:rPr lang="ru-RU" dirty="0" smtClean="0"/>
              <a:t>Почему мировые религии часто изображают Бога в виде облака или в виде человека на облаке?</a:t>
            </a:r>
            <a:endParaRPr lang="ru-RU" dirty="0"/>
          </a:p>
        </p:txBody>
      </p:sp>
      <p:sp>
        <p:nvSpPr>
          <p:cNvPr id="8" name="TextBox 7"/>
          <p:cNvSpPr txBox="1"/>
          <p:nvPr/>
        </p:nvSpPr>
        <p:spPr>
          <a:xfrm>
            <a:off x="5867400" y="5257800"/>
            <a:ext cx="3041217" cy="523220"/>
          </a:xfrm>
          <a:prstGeom prst="rect">
            <a:avLst/>
          </a:prstGeom>
          <a:noFill/>
        </p:spPr>
        <p:txBody>
          <a:bodyPr wrap="none" rtlCol="0">
            <a:spAutoFit/>
          </a:bodyPr>
          <a:lstStyle/>
          <a:p>
            <a:r>
              <a:rPr lang="en-US" sz="2800" dirty="0" smtClean="0"/>
              <a:t>Cloud Computing ? </a:t>
            </a:r>
            <a:endParaRPr lang="ru-RU" sz="2800" dirty="0"/>
          </a:p>
        </p:txBody>
      </p:sp>
      <p:sp>
        <p:nvSpPr>
          <p:cNvPr id="7" name="TextBox 6"/>
          <p:cNvSpPr txBox="1"/>
          <p:nvPr/>
        </p:nvSpPr>
        <p:spPr>
          <a:xfrm>
            <a:off x="1447800" y="990600"/>
            <a:ext cx="2900153" cy="369332"/>
          </a:xfrm>
          <a:prstGeom prst="rect">
            <a:avLst/>
          </a:prstGeom>
          <a:noFill/>
        </p:spPr>
        <p:txBody>
          <a:bodyPr wrap="none" rtlCol="0">
            <a:spAutoFit/>
          </a:bodyPr>
          <a:lstStyle/>
          <a:p>
            <a:r>
              <a:rPr lang="ru-RU" b="1" kern="0" dirty="0" smtClean="0">
                <a:solidFill>
                  <a:srgbClr val="990000"/>
                </a:solidFill>
                <a:latin typeface="Calibri" pitchFamily="34" charset="0"/>
              </a:rPr>
              <a:t>Что есть Бог? Что есть мы? </a:t>
            </a:r>
            <a:endParaRPr lang="ru-RU"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normAutofit/>
          </a:bodyPr>
          <a:lstStyle/>
          <a:p>
            <a:pPr algn="l"/>
            <a:r>
              <a:rPr lang="ru-RU" sz="2800" b="1" kern="0" dirty="0" smtClean="0">
                <a:solidFill>
                  <a:srgbClr val="990000"/>
                </a:solidFill>
                <a:latin typeface="Calibri" pitchFamily="34" charset="0"/>
              </a:rPr>
              <a:t>Круговорот воды в природе</a:t>
            </a:r>
          </a:p>
        </p:txBody>
      </p:sp>
      <p:sp>
        <p:nvSpPr>
          <p:cNvPr id="32770" name="AutoShape 2" descr="http://www.h-flow.ru/wp-content/uploads/s_73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2772" name="AutoShape 4" descr="http://www.h-flow.ru/wp-content/uploads/s_73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2774" name="AutoShape 6" descr="Круговорот воды в природ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32775" name="Picture 7"/>
          <p:cNvPicPr>
            <a:picLocks noChangeAspect="1" noChangeArrowheads="1"/>
          </p:cNvPicPr>
          <p:nvPr/>
        </p:nvPicPr>
        <p:blipFill>
          <a:blip r:embed="rId2" cstate="print"/>
          <a:srcRect/>
          <a:stretch>
            <a:fillRect/>
          </a:stretch>
        </p:blipFill>
        <p:spPr bwMode="auto">
          <a:xfrm>
            <a:off x="533400" y="1219200"/>
            <a:ext cx="8282609"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pPr algn="l"/>
            <a:r>
              <a:rPr lang="ru-RU" sz="2800" b="1" kern="0" dirty="0" smtClean="0">
                <a:solidFill>
                  <a:srgbClr val="990000"/>
                </a:solidFill>
                <a:latin typeface="Calibri" pitchFamily="34" charset="0"/>
              </a:rPr>
              <a:t>Круговорот знаний (информации)</a:t>
            </a:r>
          </a:p>
        </p:txBody>
      </p:sp>
      <p:pic>
        <p:nvPicPr>
          <p:cNvPr id="11" name="Picture 9"/>
          <p:cNvPicPr>
            <a:picLocks noChangeAspect="1" noChangeArrowheads="1"/>
          </p:cNvPicPr>
          <p:nvPr/>
        </p:nvPicPr>
        <p:blipFill>
          <a:blip r:embed="rId2" cstate="print"/>
          <a:srcRect/>
          <a:stretch>
            <a:fillRect/>
          </a:stretch>
        </p:blipFill>
        <p:spPr bwMode="auto">
          <a:xfrm>
            <a:off x="762000" y="1447800"/>
            <a:ext cx="7772400" cy="3852524"/>
          </a:xfrm>
          <a:prstGeom prst="rect">
            <a:avLst/>
          </a:prstGeom>
          <a:noFill/>
          <a:ln w="9525">
            <a:noFill/>
            <a:miter lim="800000"/>
            <a:headEnd/>
            <a:tailEnd/>
          </a:ln>
        </p:spPr>
      </p:pic>
      <p:sp>
        <p:nvSpPr>
          <p:cNvPr id="12" name="TextBox 11"/>
          <p:cNvSpPr txBox="1"/>
          <p:nvPr/>
        </p:nvSpPr>
        <p:spPr>
          <a:xfrm>
            <a:off x="685800" y="2514600"/>
            <a:ext cx="2667000" cy="369332"/>
          </a:xfrm>
          <a:prstGeom prst="rect">
            <a:avLst/>
          </a:prstGeom>
          <a:solidFill>
            <a:schemeClr val="bg1"/>
          </a:solidFill>
        </p:spPr>
        <p:txBody>
          <a:bodyPr wrap="square" rtlCol="0">
            <a:spAutoFit/>
          </a:bodyPr>
          <a:lstStyle/>
          <a:p>
            <a:pPr algn="ctr"/>
            <a:r>
              <a:rPr lang="ru-RU" dirty="0" smtClean="0"/>
              <a:t>Мы</a:t>
            </a:r>
            <a:endParaRPr lang="ru-RU" dirty="0"/>
          </a:p>
        </p:txBody>
      </p:sp>
      <p:sp>
        <p:nvSpPr>
          <p:cNvPr id="14" name="TextBox 13"/>
          <p:cNvSpPr txBox="1"/>
          <p:nvPr/>
        </p:nvSpPr>
        <p:spPr>
          <a:xfrm>
            <a:off x="1524000" y="2057400"/>
            <a:ext cx="1404552" cy="369332"/>
          </a:xfrm>
          <a:prstGeom prst="rect">
            <a:avLst/>
          </a:prstGeom>
          <a:noFill/>
        </p:spPr>
        <p:txBody>
          <a:bodyPr wrap="none" rtlCol="0">
            <a:spAutoFit/>
          </a:bodyPr>
          <a:lstStyle/>
          <a:p>
            <a:r>
              <a:rPr lang="ru-RU" dirty="0" smtClean="0"/>
              <a:t>Бог (Знания)</a:t>
            </a:r>
            <a:endParaRPr lang="ru-RU" dirty="0"/>
          </a:p>
        </p:txBody>
      </p:sp>
      <p:sp>
        <p:nvSpPr>
          <p:cNvPr id="16" name="TextBox 15"/>
          <p:cNvSpPr txBox="1"/>
          <p:nvPr/>
        </p:nvSpPr>
        <p:spPr>
          <a:xfrm>
            <a:off x="4495800" y="1524000"/>
            <a:ext cx="2438400" cy="369332"/>
          </a:xfrm>
          <a:prstGeom prst="rect">
            <a:avLst/>
          </a:prstGeom>
          <a:solidFill>
            <a:schemeClr val="bg1"/>
          </a:solidFill>
        </p:spPr>
        <p:txBody>
          <a:bodyPr wrap="square" rtlCol="0">
            <a:spAutoFit/>
          </a:bodyPr>
          <a:lstStyle/>
          <a:p>
            <a:pPr algn="ctr"/>
            <a:r>
              <a:rPr lang="ru-RU" dirty="0" smtClean="0"/>
              <a:t>Энергия Космоса</a:t>
            </a:r>
            <a:endParaRPr lang="ru-RU" dirty="0"/>
          </a:p>
        </p:txBody>
      </p:sp>
      <p:sp>
        <p:nvSpPr>
          <p:cNvPr id="17" name="TextBox 16"/>
          <p:cNvSpPr txBox="1"/>
          <p:nvPr/>
        </p:nvSpPr>
        <p:spPr>
          <a:xfrm>
            <a:off x="4038600" y="4114800"/>
            <a:ext cx="914400" cy="461665"/>
          </a:xfrm>
          <a:prstGeom prst="rect">
            <a:avLst/>
          </a:prstGeom>
          <a:solidFill>
            <a:schemeClr val="bg1"/>
          </a:solidFill>
        </p:spPr>
        <p:txBody>
          <a:bodyPr wrap="square" rtlCol="0">
            <a:spAutoFit/>
          </a:bodyPr>
          <a:lstStyle/>
          <a:p>
            <a:pPr algn="ctr"/>
            <a:r>
              <a:rPr lang="ru-RU" sz="1200" dirty="0" smtClean="0"/>
              <a:t>Начальное </a:t>
            </a:r>
          </a:p>
          <a:p>
            <a:pPr algn="ctr"/>
            <a:r>
              <a:rPr lang="ru-RU" sz="1200" dirty="0" smtClean="0"/>
              <a:t>знание</a:t>
            </a:r>
            <a:endParaRPr lang="ru-RU" sz="1200" dirty="0"/>
          </a:p>
        </p:txBody>
      </p:sp>
      <p:sp>
        <p:nvSpPr>
          <p:cNvPr id="18" name="TextBox 17"/>
          <p:cNvSpPr txBox="1"/>
          <p:nvPr/>
        </p:nvSpPr>
        <p:spPr>
          <a:xfrm>
            <a:off x="4495800" y="3124200"/>
            <a:ext cx="1905000" cy="338554"/>
          </a:xfrm>
          <a:prstGeom prst="rect">
            <a:avLst/>
          </a:prstGeom>
          <a:solidFill>
            <a:schemeClr val="bg1"/>
          </a:solidFill>
        </p:spPr>
        <p:txBody>
          <a:bodyPr wrap="square" rtlCol="0">
            <a:spAutoFit/>
          </a:bodyPr>
          <a:lstStyle/>
          <a:p>
            <a:pPr algn="ctr"/>
            <a:r>
              <a:rPr lang="ru-RU" sz="1600" dirty="0" smtClean="0"/>
              <a:t>Сбор информации</a:t>
            </a:r>
            <a:endParaRPr lang="ru-RU" sz="1600" dirty="0"/>
          </a:p>
        </p:txBody>
      </p:sp>
      <p:sp>
        <p:nvSpPr>
          <p:cNvPr id="19" name="TextBox 18"/>
          <p:cNvSpPr txBox="1"/>
          <p:nvPr/>
        </p:nvSpPr>
        <p:spPr>
          <a:xfrm>
            <a:off x="6934200" y="4495800"/>
            <a:ext cx="1676400" cy="276999"/>
          </a:xfrm>
          <a:prstGeom prst="rect">
            <a:avLst/>
          </a:prstGeom>
          <a:solidFill>
            <a:schemeClr val="bg1"/>
          </a:solidFill>
        </p:spPr>
        <p:txBody>
          <a:bodyPr wrap="square" rtlCol="0">
            <a:spAutoFit/>
          </a:bodyPr>
          <a:lstStyle/>
          <a:p>
            <a:pPr algn="ctr"/>
            <a:r>
              <a:rPr lang="ru-RU" sz="1200" dirty="0" smtClean="0"/>
              <a:t>Зрелое знание</a:t>
            </a:r>
            <a:endParaRPr lang="ru-RU" sz="1200" dirty="0"/>
          </a:p>
        </p:txBody>
      </p:sp>
      <p:sp>
        <p:nvSpPr>
          <p:cNvPr id="20" name="TextBox 19"/>
          <p:cNvSpPr txBox="1"/>
          <p:nvPr/>
        </p:nvSpPr>
        <p:spPr>
          <a:xfrm>
            <a:off x="5943600" y="4267200"/>
            <a:ext cx="914400" cy="276999"/>
          </a:xfrm>
          <a:prstGeom prst="rect">
            <a:avLst/>
          </a:prstGeom>
          <a:solidFill>
            <a:schemeClr val="bg1"/>
          </a:solidFill>
        </p:spPr>
        <p:txBody>
          <a:bodyPr wrap="square" rtlCol="0">
            <a:spAutoFit/>
          </a:bodyPr>
          <a:lstStyle/>
          <a:p>
            <a:pPr algn="ctr"/>
            <a:endParaRPr lang="ru-RU" sz="1200" dirty="0"/>
          </a:p>
        </p:txBody>
      </p:sp>
      <p:sp>
        <p:nvSpPr>
          <p:cNvPr id="21" name="TextBox 20"/>
          <p:cNvSpPr txBox="1"/>
          <p:nvPr/>
        </p:nvSpPr>
        <p:spPr>
          <a:xfrm>
            <a:off x="838200" y="5562600"/>
            <a:ext cx="7543800" cy="646331"/>
          </a:xfrm>
          <a:prstGeom prst="rect">
            <a:avLst/>
          </a:prstGeom>
          <a:noFill/>
        </p:spPr>
        <p:txBody>
          <a:bodyPr wrap="square" rtlCol="0">
            <a:spAutoFit/>
          </a:bodyPr>
          <a:lstStyle/>
          <a:p>
            <a:r>
              <a:rPr lang="ru-RU" dirty="0" smtClean="0"/>
              <a:t>Мы приходим в это мир для того, чтобы собирать информацию (знание) для Бога, который есть концентрированное знание в виде общего облака </a:t>
            </a:r>
            <a:endParaRPr lang="ru-RU" dirty="0"/>
          </a:p>
        </p:txBody>
      </p:sp>
      <p:sp>
        <p:nvSpPr>
          <p:cNvPr id="22" name="TextBox 21"/>
          <p:cNvSpPr txBox="1"/>
          <p:nvPr/>
        </p:nvSpPr>
        <p:spPr>
          <a:xfrm>
            <a:off x="5715000" y="3962400"/>
            <a:ext cx="1143000" cy="646331"/>
          </a:xfrm>
          <a:prstGeom prst="rect">
            <a:avLst/>
          </a:prstGeom>
          <a:noFill/>
        </p:spPr>
        <p:txBody>
          <a:bodyPr wrap="square" rtlCol="0">
            <a:spAutoFit/>
          </a:bodyPr>
          <a:lstStyle/>
          <a:p>
            <a:r>
              <a:rPr lang="ru-RU" sz="1200" dirty="0" smtClean="0"/>
              <a:t>Другие источники информации</a:t>
            </a:r>
          </a:p>
        </p:txBody>
      </p:sp>
      <p:sp>
        <p:nvSpPr>
          <p:cNvPr id="24" name="TextBox 23"/>
          <p:cNvSpPr txBox="1"/>
          <p:nvPr/>
        </p:nvSpPr>
        <p:spPr>
          <a:xfrm rot="1142273">
            <a:off x="756803" y="3858759"/>
            <a:ext cx="2209072" cy="246221"/>
          </a:xfrm>
          <a:prstGeom prst="rect">
            <a:avLst/>
          </a:prstGeom>
          <a:solidFill>
            <a:schemeClr val="bg1">
              <a:lumMod val="50000"/>
            </a:schemeClr>
          </a:solidFill>
        </p:spPr>
        <p:txBody>
          <a:bodyPr wrap="square" lIns="0" tIns="0" rIns="0" bIns="0" rtlCol="0">
            <a:spAutoFit/>
          </a:bodyPr>
          <a:lstStyle/>
          <a:p>
            <a:pPr algn="ctr"/>
            <a:r>
              <a:rPr lang="ru-RU" sz="1600" dirty="0" smtClean="0"/>
              <a:t>Углубленное познание</a:t>
            </a:r>
            <a:endParaRPr lang="ru-RU" sz="1600" dirty="0"/>
          </a:p>
        </p:txBody>
      </p:sp>
      <p:sp>
        <p:nvSpPr>
          <p:cNvPr id="25" name="TextBox 24"/>
          <p:cNvSpPr txBox="1"/>
          <p:nvPr/>
        </p:nvSpPr>
        <p:spPr>
          <a:xfrm>
            <a:off x="838200" y="4648200"/>
            <a:ext cx="3124200" cy="646331"/>
          </a:xfrm>
          <a:prstGeom prst="rect">
            <a:avLst/>
          </a:prstGeom>
          <a:solidFill>
            <a:schemeClr val="bg1">
              <a:lumMod val="50000"/>
            </a:schemeClr>
          </a:solidFill>
        </p:spPr>
        <p:txBody>
          <a:bodyPr wrap="square" rtlCol="0">
            <a:spAutoFit/>
          </a:bodyPr>
          <a:lstStyle/>
          <a:p>
            <a:pPr algn="ctr"/>
            <a:r>
              <a:rPr lang="ru-RU" b="1" dirty="0" smtClean="0">
                <a:solidFill>
                  <a:schemeClr val="bg1"/>
                </a:solidFill>
              </a:rPr>
              <a:t>Глубинное познание (мудрость)</a:t>
            </a:r>
            <a:endParaRPr lang="ru-RU" b="1" dirty="0">
              <a:solidFill>
                <a:schemeClr val="bg1"/>
              </a:solidFill>
            </a:endParaRPr>
          </a:p>
        </p:txBody>
      </p:sp>
      <p:pic>
        <p:nvPicPr>
          <p:cNvPr id="33796" name="Picture 4"/>
          <p:cNvPicPr>
            <a:picLocks noChangeAspect="1" noChangeArrowheads="1"/>
          </p:cNvPicPr>
          <p:nvPr/>
        </p:nvPicPr>
        <p:blipFill>
          <a:blip r:embed="rId3" cstate="print"/>
          <a:srcRect/>
          <a:stretch>
            <a:fillRect/>
          </a:stretch>
        </p:blipFill>
        <p:spPr bwMode="auto">
          <a:xfrm>
            <a:off x="1524000" y="1115914"/>
            <a:ext cx="1143000" cy="1002517"/>
          </a:xfrm>
          <a:prstGeom prst="rect">
            <a:avLst/>
          </a:prstGeom>
          <a:noFill/>
          <a:ln w="9525">
            <a:noFill/>
            <a:miter lim="800000"/>
            <a:headEnd/>
            <a:tailEnd/>
          </a:ln>
        </p:spPr>
      </p:pic>
      <p:pic>
        <p:nvPicPr>
          <p:cNvPr id="24578" name="Picture 2"/>
          <p:cNvPicPr>
            <a:picLocks noChangeAspect="1" noChangeArrowheads="1"/>
          </p:cNvPicPr>
          <p:nvPr/>
        </p:nvPicPr>
        <p:blipFill>
          <a:blip r:embed="rId4" cstate="print"/>
          <a:srcRect/>
          <a:stretch>
            <a:fillRect/>
          </a:stretch>
        </p:blipFill>
        <p:spPr bwMode="auto">
          <a:xfrm rot="1204491">
            <a:off x="1405019" y="2686708"/>
            <a:ext cx="412426" cy="711723"/>
          </a:xfrm>
          <a:prstGeom prst="rect">
            <a:avLst/>
          </a:prstGeom>
          <a:noFill/>
          <a:ln w="9525">
            <a:noFill/>
            <a:miter lim="800000"/>
            <a:headEnd/>
            <a:tailEnd/>
          </a:ln>
        </p:spPr>
      </p:pic>
      <p:pic>
        <p:nvPicPr>
          <p:cNvPr id="23" name="Picture 2"/>
          <p:cNvPicPr>
            <a:picLocks noChangeAspect="1" noChangeArrowheads="1"/>
          </p:cNvPicPr>
          <p:nvPr/>
        </p:nvPicPr>
        <p:blipFill>
          <a:blip r:embed="rId5" cstate="print"/>
          <a:srcRect/>
          <a:stretch>
            <a:fillRect/>
          </a:stretch>
        </p:blipFill>
        <p:spPr bwMode="auto">
          <a:xfrm rot="1204491">
            <a:off x="2398698" y="2622573"/>
            <a:ext cx="311112" cy="711723"/>
          </a:xfrm>
          <a:prstGeom prst="rect">
            <a:avLst/>
          </a:prstGeom>
          <a:noFill/>
          <a:ln w="9525">
            <a:noFill/>
            <a:miter lim="800000"/>
            <a:headEnd/>
            <a:tailEnd/>
          </a:ln>
        </p:spPr>
      </p:pic>
      <p:pic>
        <p:nvPicPr>
          <p:cNvPr id="26" name="Picture 2"/>
          <p:cNvPicPr>
            <a:picLocks noChangeAspect="1" noChangeArrowheads="1"/>
          </p:cNvPicPr>
          <p:nvPr/>
        </p:nvPicPr>
        <p:blipFill>
          <a:blip r:embed="rId5" cstate="print"/>
          <a:srcRect/>
          <a:stretch>
            <a:fillRect/>
          </a:stretch>
        </p:blipFill>
        <p:spPr bwMode="auto">
          <a:xfrm rot="1204491">
            <a:off x="2779698" y="2774974"/>
            <a:ext cx="311112" cy="711723"/>
          </a:xfrm>
          <a:prstGeom prst="rect">
            <a:avLst/>
          </a:prstGeom>
          <a:noFill/>
          <a:ln w="9525">
            <a:noFill/>
            <a:miter lim="800000"/>
            <a:headEnd/>
            <a:tailEnd/>
          </a:ln>
        </p:spPr>
      </p:pic>
      <p:sp>
        <p:nvSpPr>
          <p:cNvPr id="13" name="TextBox 12"/>
          <p:cNvSpPr txBox="1"/>
          <p:nvPr/>
        </p:nvSpPr>
        <p:spPr>
          <a:xfrm rot="1347346">
            <a:off x="1743028" y="3529485"/>
            <a:ext cx="2467628" cy="369332"/>
          </a:xfrm>
          <a:prstGeom prst="rect">
            <a:avLst/>
          </a:prstGeom>
          <a:solidFill>
            <a:schemeClr val="bg1"/>
          </a:solidFill>
        </p:spPr>
        <p:txBody>
          <a:bodyPr wrap="square" rtlCol="0">
            <a:spAutoFit/>
          </a:bodyPr>
          <a:lstStyle/>
          <a:p>
            <a:pPr algn="ctr"/>
            <a:r>
              <a:rPr lang="ru-RU" dirty="0" smtClean="0"/>
              <a:t>Жизненный путь</a:t>
            </a:r>
            <a:endParaRPr lang="ru-RU" dirty="0"/>
          </a:p>
        </p:txBody>
      </p:sp>
      <p:pic>
        <p:nvPicPr>
          <p:cNvPr id="28" name="Picture 2"/>
          <p:cNvPicPr>
            <a:picLocks noChangeAspect="1" noChangeArrowheads="1"/>
          </p:cNvPicPr>
          <p:nvPr/>
        </p:nvPicPr>
        <p:blipFill>
          <a:blip r:embed="rId6" cstate="print"/>
          <a:srcRect/>
          <a:stretch>
            <a:fillRect/>
          </a:stretch>
        </p:blipFill>
        <p:spPr bwMode="auto">
          <a:xfrm rot="1204491">
            <a:off x="1072263" y="2640323"/>
            <a:ext cx="384838" cy="543936"/>
          </a:xfrm>
          <a:prstGeom prst="rect">
            <a:avLst/>
          </a:prstGeom>
          <a:noFill/>
          <a:ln w="9525">
            <a:noFill/>
            <a:miter lim="800000"/>
            <a:headEnd/>
            <a:tailEnd/>
          </a:ln>
        </p:spPr>
      </p:pic>
      <p:pic>
        <p:nvPicPr>
          <p:cNvPr id="29" name="Picture 2"/>
          <p:cNvPicPr>
            <a:picLocks noChangeAspect="1" noChangeArrowheads="1"/>
          </p:cNvPicPr>
          <p:nvPr/>
        </p:nvPicPr>
        <p:blipFill>
          <a:blip r:embed="rId7" cstate="print"/>
          <a:srcRect/>
          <a:stretch>
            <a:fillRect/>
          </a:stretch>
        </p:blipFill>
        <p:spPr bwMode="auto">
          <a:xfrm rot="1204491">
            <a:off x="850641" y="2621686"/>
            <a:ext cx="240738" cy="343390"/>
          </a:xfrm>
          <a:prstGeom prst="rect">
            <a:avLst/>
          </a:prstGeom>
          <a:noFill/>
          <a:ln w="9525">
            <a:noFill/>
            <a:miter lim="800000"/>
            <a:headEnd/>
            <a:tailEnd/>
          </a:ln>
        </p:spPr>
      </p:pic>
      <p:pic>
        <p:nvPicPr>
          <p:cNvPr id="27" name="Picture 2"/>
          <p:cNvPicPr>
            <a:picLocks noChangeAspect="1" noChangeArrowheads="1"/>
          </p:cNvPicPr>
          <p:nvPr/>
        </p:nvPicPr>
        <p:blipFill>
          <a:blip r:embed="rId8" cstate="print"/>
          <a:srcRect/>
          <a:stretch>
            <a:fillRect/>
          </a:stretch>
        </p:blipFill>
        <p:spPr bwMode="auto">
          <a:xfrm rot="1204491">
            <a:off x="1813654" y="2842032"/>
            <a:ext cx="364374" cy="711723"/>
          </a:xfrm>
          <a:prstGeom prst="rect">
            <a:avLst/>
          </a:prstGeom>
          <a:noFill/>
          <a:ln w="9525">
            <a:noFill/>
            <a:miter lim="800000"/>
            <a:headEnd/>
            <a:tailEnd/>
          </a:ln>
        </p:spPr>
      </p:pic>
      <p:pic>
        <p:nvPicPr>
          <p:cNvPr id="30" name="Picture 2"/>
          <p:cNvPicPr>
            <a:picLocks noChangeAspect="1" noChangeArrowheads="1"/>
          </p:cNvPicPr>
          <p:nvPr/>
        </p:nvPicPr>
        <p:blipFill>
          <a:blip r:embed="rId9" cstate="print"/>
          <a:srcRect/>
          <a:stretch>
            <a:fillRect/>
          </a:stretch>
        </p:blipFill>
        <p:spPr bwMode="auto">
          <a:xfrm rot="1204491">
            <a:off x="2501683" y="3677372"/>
            <a:ext cx="198873" cy="28367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ru-RU" dirty="0" smtClean="0"/>
              <a:t>Третий глаз</a:t>
            </a:r>
            <a:endParaRPr lang="ru-RU" dirty="0"/>
          </a:p>
        </p:txBody>
      </p:sp>
      <p:pic>
        <p:nvPicPr>
          <p:cNvPr id="28674" name="Picture 2" descr="http://vzglyadzagran.ru/wp-content/uploads/2011/10/glaz.png"/>
          <p:cNvPicPr>
            <a:picLocks noChangeAspect="1" noChangeArrowheads="1"/>
          </p:cNvPicPr>
          <p:nvPr/>
        </p:nvPicPr>
        <p:blipFill>
          <a:blip r:embed="rId2" cstate="print"/>
          <a:srcRect/>
          <a:stretch>
            <a:fillRect/>
          </a:stretch>
        </p:blipFill>
        <p:spPr bwMode="auto">
          <a:xfrm>
            <a:off x="228600" y="1371600"/>
            <a:ext cx="3708895" cy="1895475"/>
          </a:xfrm>
          <a:prstGeom prst="rect">
            <a:avLst/>
          </a:prstGeom>
          <a:noFill/>
        </p:spPr>
      </p:pic>
      <p:sp>
        <p:nvSpPr>
          <p:cNvPr id="5" name="TextBox 4"/>
          <p:cNvSpPr txBox="1"/>
          <p:nvPr/>
        </p:nvSpPr>
        <p:spPr>
          <a:xfrm>
            <a:off x="4267200" y="914400"/>
            <a:ext cx="4800600" cy="2585323"/>
          </a:xfrm>
          <a:prstGeom prst="rect">
            <a:avLst/>
          </a:prstGeom>
          <a:noFill/>
        </p:spPr>
        <p:txBody>
          <a:bodyPr wrap="square" rtlCol="0">
            <a:spAutoFit/>
          </a:bodyPr>
          <a:lstStyle/>
          <a:p>
            <a:r>
              <a:rPr lang="ru-RU" dirty="0" smtClean="0"/>
              <a:t>Согласно легендам, люди и животные некогда обладали так называемым «третьим глазом», располагающимся не то на лбу, не то в районе затылка. Этот загадочный орган позволял нашим предкам видеть то, что происходит на огромных расстояниях, и читать чужие мысли. Как ни странно, существуют косвенные доказательства, подтверждающие эту мифическую гипотезу…</a:t>
            </a:r>
            <a:endParaRPr lang="ru-RU" dirty="0"/>
          </a:p>
        </p:txBody>
      </p:sp>
      <p:pic>
        <p:nvPicPr>
          <p:cNvPr id="28676" name="Picture 4" descr="Шишковидная железа (третий глаз)"/>
          <p:cNvPicPr>
            <a:picLocks noChangeAspect="1" noChangeArrowheads="1"/>
          </p:cNvPicPr>
          <p:nvPr/>
        </p:nvPicPr>
        <p:blipFill>
          <a:blip r:embed="rId3" cstate="print"/>
          <a:srcRect/>
          <a:stretch>
            <a:fillRect/>
          </a:stretch>
        </p:blipFill>
        <p:spPr bwMode="auto">
          <a:xfrm>
            <a:off x="4419601" y="3505200"/>
            <a:ext cx="3505200" cy="2478253"/>
          </a:xfrm>
          <a:prstGeom prst="rect">
            <a:avLst/>
          </a:prstGeom>
          <a:noFill/>
        </p:spPr>
      </p:pic>
      <p:sp>
        <p:nvSpPr>
          <p:cNvPr id="7" name="TextBox 6"/>
          <p:cNvSpPr txBox="1"/>
          <p:nvPr/>
        </p:nvSpPr>
        <p:spPr>
          <a:xfrm>
            <a:off x="304800" y="3429000"/>
            <a:ext cx="3962400" cy="3108543"/>
          </a:xfrm>
          <a:prstGeom prst="rect">
            <a:avLst/>
          </a:prstGeom>
          <a:noFill/>
        </p:spPr>
        <p:txBody>
          <a:bodyPr wrap="square" rtlCol="0">
            <a:spAutoFit/>
          </a:bodyPr>
          <a:lstStyle/>
          <a:p>
            <a:pPr fontAlgn="base"/>
            <a:r>
              <a:rPr lang="ru-RU" sz="1400" dirty="0" smtClean="0"/>
              <a:t>По-видимому, ранее «третий глаз» выступал в роли хранилища, в котором содержались все знания примитивных тварей о вещах и событиях окружающего их мира. Его можно было бы назвать «пятном сознания» или даже «физическим предшественником разума».</a:t>
            </a:r>
          </a:p>
          <a:p>
            <a:pPr fontAlgn="base"/>
            <a:r>
              <a:rPr lang="ru-RU" sz="1400" dirty="0" smtClean="0"/>
              <a:t>Таким образом, почему бы не предположить, что в условиях недостаточной информированности о мире и его законах древнейшие люди тоже пользовались «третьим глазом», дававшим им всю необходимую информацию, которую они не могли получить с помощью остальных пяти чувств? Но по мере развития разума орган ясновидения отмирал. </a:t>
            </a:r>
            <a:endParaRPr lang="ru-RU" sz="1400" dirty="0"/>
          </a:p>
        </p:txBody>
      </p:sp>
      <p:sp>
        <p:nvSpPr>
          <p:cNvPr id="8" name="TextBox 7"/>
          <p:cNvSpPr txBox="1"/>
          <p:nvPr/>
        </p:nvSpPr>
        <p:spPr>
          <a:xfrm>
            <a:off x="4267200" y="6019800"/>
            <a:ext cx="4678588" cy="461665"/>
          </a:xfrm>
          <a:prstGeom prst="rect">
            <a:avLst/>
          </a:prstGeom>
          <a:noFill/>
        </p:spPr>
        <p:txBody>
          <a:bodyPr wrap="none" rtlCol="0">
            <a:spAutoFit/>
          </a:bodyPr>
          <a:lstStyle/>
          <a:p>
            <a:r>
              <a:rPr lang="ru-RU" sz="1200" dirty="0" smtClean="0"/>
              <a:t>Источник:</a:t>
            </a:r>
          </a:p>
          <a:p>
            <a:r>
              <a:rPr lang="en-US" sz="1200" dirty="0" smtClean="0"/>
              <a:t>http://vzglyadzagran.ru/tajny-proshlogo/u-cheloveka-byl-tretij-glaz.html</a:t>
            </a:r>
            <a:endParaRPr lang="ru-RU" sz="12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cstate="print"/>
          <a:srcRect/>
          <a:stretch>
            <a:fillRect/>
          </a:stretch>
        </p:blipFill>
        <p:spPr bwMode="auto">
          <a:xfrm>
            <a:off x="1371600" y="228600"/>
            <a:ext cx="6248400" cy="5914207"/>
          </a:xfrm>
          <a:prstGeom prst="rect">
            <a:avLst/>
          </a:prstGeom>
          <a:noFill/>
          <a:ln w="9525">
            <a:noFill/>
            <a:miter lim="800000"/>
            <a:headEnd/>
            <a:tailEnd/>
          </a:ln>
        </p:spPr>
      </p:pic>
      <p:sp>
        <p:nvSpPr>
          <p:cNvPr id="5" name="TextBox 4"/>
          <p:cNvSpPr txBox="1"/>
          <p:nvPr/>
        </p:nvSpPr>
        <p:spPr>
          <a:xfrm>
            <a:off x="3810000" y="6096000"/>
            <a:ext cx="4878130" cy="369332"/>
          </a:xfrm>
          <a:prstGeom prst="rect">
            <a:avLst/>
          </a:prstGeom>
          <a:noFill/>
        </p:spPr>
        <p:txBody>
          <a:bodyPr wrap="none" rtlCol="0">
            <a:spAutoFit/>
          </a:bodyPr>
          <a:lstStyle/>
          <a:p>
            <a:r>
              <a:rPr lang="ru-RU" dirty="0" smtClean="0"/>
              <a:t>Источник: </a:t>
            </a:r>
            <a:r>
              <a:rPr lang="en-US" dirty="0" smtClean="0"/>
              <a:t>http://naturalworld.ru/key_atlanti.htm</a:t>
            </a:r>
            <a:endParaRPr lang="ru-RU" dirty="0"/>
          </a:p>
        </p:txBody>
      </p:sp>
      <p:sp>
        <p:nvSpPr>
          <p:cNvPr id="6" name="Rounded Rectangle 5"/>
          <p:cNvSpPr/>
          <p:nvPr/>
        </p:nvSpPr>
        <p:spPr>
          <a:xfrm>
            <a:off x="1676400" y="4419600"/>
            <a:ext cx="6019800" cy="9906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Title 1"/>
          <p:cNvSpPr>
            <a:spLocks noGrp="1"/>
          </p:cNvSpPr>
          <p:nvPr>
            <p:ph type="title"/>
          </p:nvPr>
        </p:nvSpPr>
        <p:spPr>
          <a:xfrm>
            <a:off x="457200" y="274638"/>
            <a:ext cx="8229600" cy="1143000"/>
          </a:xfrm>
        </p:spPr>
        <p:txBody>
          <a:bodyPr/>
          <a:lstStyle/>
          <a:p>
            <a:r>
              <a:rPr lang="ru-RU" dirty="0" smtClean="0"/>
              <a:t>Атланты</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Будды</a:t>
            </a:r>
            <a:endParaRPr lang="ru-RU" dirty="0"/>
          </a:p>
        </p:txBody>
      </p:sp>
      <p:pic>
        <p:nvPicPr>
          <p:cNvPr id="27650" name="Picture 2"/>
          <p:cNvPicPr>
            <a:picLocks noGrp="1" noChangeAspect="1" noChangeArrowheads="1"/>
          </p:cNvPicPr>
          <p:nvPr>
            <p:ph idx="1"/>
          </p:nvPr>
        </p:nvPicPr>
        <p:blipFill>
          <a:blip r:embed="rId2" cstate="print"/>
          <a:srcRect/>
          <a:stretch>
            <a:fillRect/>
          </a:stretch>
        </p:blipFill>
        <p:spPr bwMode="auto">
          <a:xfrm>
            <a:off x="2819400" y="1399905"/>
            <a:ext cx="3232801" cy="4543696"/>
          </a:xfrm>
          <a:prstGeom prst="rect">
            <a:avLst/>
          </a:prstGeom>
          <a:noFill/>
          <a:ln w="9525">
            <a:noFill/>
            <a:miter lim="800000"/>
            <a:headEnd/>
            <a:tailEnd/>
          </a:ln>
        </p:spPr>
      </p:pic>
      <p:sp>
        <p:nvSpPr>
          <p:cNvPr id="5" name="TextBox 4"/>
          <p:cNvSpPr txBox="1"/>
          <p:nvPr/>
        </p:nvSpPr>
        <p:spPr>
          <a:xfrm>
            <a:off x="4953000" y="6096000"/>
            <a:ext cx="3486595" cy="369332"/>
          </a:xfrm>
          <a:prstGeom prst="rect">
            <a:avLst/>
          </a:prstGeom>
          <a:noFill/>
        </p:spPr>
        <p:txBody>
          <a:bodyPr wrap="none" rtlCol="0">
            <a:spAutoFit/>
          </a:bodyPr>
          <a:lstStyle/>
          <a:p>
            <a:r>
              <a:rPr lang="en-US" dirty="0" smtClean="0"/>
              <a:t>http://ru.wikipedia.org/wiki/</a:t>
            </a:r>
            <a:r>
              <a:rPr lang="ru-RU" dirty="0" smtClean="0"/>
              <a:t>Будда</a:t>
            </a:r>
            <a:endParaRPr lang="ru-RU" dirty="0"/>
          </a:p>
        </p:txBody>
      </p:sp>
      <p:grpSp>
        <p:nvGrpSpPr>
          <p:cNvPr id="9" name="Group 8"/>
          <p:cNvGrpSpPr/>
          <p:nvPr/>
        </p:nvGrpSpPr>
        <p:grpSpPr>
          <a:xfrm>
            <a:off x="4038600" y="1828800"/>
            <a:ext cx="3810000" cy="685800"/>
            <a:chOff x="4038600" y="1828800"/>
            <a:chExt cx="3810000" cy="685800"/>
          </a:xfrm>
        </p:grpSpPr>
        <p:sp>
          <p:nvSpPr>
            <p:cNvPr id="7" name="Oval 6"/>
            <p:cNvSpPr/>
            <p:nvPr/>
          </p:nvSpPr>
          <p:spPr>
            <a:xfrm>
              <a:off x="4038600" y="2133600"/>
              <a:ext cx="6858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Line Callout 2 7"/>
            <p:cNvSpPr/>
            <p:nvPr/>
          </p:nvSpPr>
          <p:spPr>
            <a:xfrm>
              <a:off x="5867400" y="1828800"/>
              <a:ext cx="1981200" cy="381000"/>
            </a:xfrm>
            <a:prstGeom prst="borderCallout2">
              <a:avLst>
                <a:gd name="adj1" fmla="val 18750"/>
                <a:gd name="adj2" fmla="val -8333"/>
                <a:gd name="adj3" fmla="val 18750"/>
                <a:gd name="adj4" fmla="val -16667"/>
                <a:gd name="adj5" fmla="val 92500"/>
                <a:gd name="adj6" fmla="val -63334"/>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Третий глаз? </a:t>
              </a:r>
              <a:endParaRPr lang="ru-RU" dirty="0">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Циклопы</a:t>
            </a:r>
            <a:endParaRPr lang="ru-RU" dirty="0"/>
          </a:p>
        </p:txBody>
      </p:sp>
      <p:pic>
        <p:nvPicPr>
          <p:cNvPr id="44034" name="Picture 2"/>
          <p:cNvPicPr>
            <a:picLocks noGrp="1" noChangeAspect="1" noChangeArrowheads="1"/>
          </p:cNvPicPr>
          <p:nvPr>
            <p:ph idx="1"/>
          </p:nvPr>
        </p:nvPicPr>
        <p:blipFill>
          <a:blip r:embed="rId2" cstate="print"/>
          <a:srcRect/>
          <a:stretch>
            <a:fillRect/>
          </a:stretch>
        </p:blipFill>
        <p:spPr bwMode="auto">
          <a:xfrm>
            <a:off x="1371600" y="1524000"/>
            <a:ext cx="5988083" cy="4495800"/>
          </a:xfrm>
          <a:prstGeom prst="rect">
            <a:avLst/>
          </a:prstGeom>
          <a:noFill/>
          <a:ln w="9525">
            <a:noFill/>
            <a:miter lim="800000"/>
            <a:headEnd/>
            <a:tailEnd/>
          </a:ln>
        </p:spPr>
      </p:pic>
      <p:grpSp>
        <p:nvGrpSpPr>
          <p:cNvPr id="5" name="Group 4"/>
          <p:cNvGrpSpPr/>
          <p:nvPr/>
        </p:nvGrpSpPr>
        <p:grpSpPr>
          <a:xfrm>
            <a:off x="3429000" y="1066800"/>
            <a:ext cx="5248656" cy="1600200"/>
            <a:chOff x="4038600" y="1714500"/>
            <a:chExt cx="3803374" cy="800100"/>
          </a:xfrm>
        </p:grpSpPr>
        <p:sp>
          <p:nvSpPr>
            <p:cNvPr id="6" name="Oval 5"/>
            <p:cNvSpPr/>
            <p:nvPr/>
          </p:nvSpPr>
          <p:spPr>
            <a:xfrm>
              <a:off x="4038600" y="2324100"/>
              <a:ext cx="441739" cy="1905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Line Callout 2 6"/>
            <p:cNvSpPr/>
            <p:nvPr/>
          </p:nvSpPr>
          <p:spPr>
            <a:xfrm>
              <a:off x="5860774" y="1714500"/>
              <a:ext cx="1981200" cy="381000"/>
            </a:xfrm>
            <a:prstGeom prst="borderCallout2">
              <a:avLst>
                <a:gd name="adj1" fmla="val 18750"/>
                <a:gd name="adj2" fmla="val -8333"/>
                <a:gd name="adj3" fmla="val 18750"/>
                <a:gd name="adj4" fmla="val -16667"/>
                <a:gd name="adj5" fmla="val 169167"/>
                <a:gd name="adj6" fmla="val -7355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Третий глаз? </a:t>
              </a:r>
              <a:endParaRPr lang="ru-RU" dirty="0">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Одно и то же?</a:t>
            </a:r>
            <a:endParaRPr lang="ru-RU" dirty="0"/>
          </a:p>
        </p:txBody>
      </p:sp>
      <p:pic>
        <p:nvPicPr>
          <p:cNvPr id="71682" name="Picture 2"/>
          <p:cNvPicPr>
            <a:picLocks noChangeAspect="1" noChangeArrowheads="1"/>
          </p:cNvPicPr>
          <p:nvPr/>
        </p:nvPicPr>
        <p:blipFill>
          <a:blip r:embed="rId2" cstate="print"/>
          <a:srcRect/>
          <a:stretch>
            <a:fillRect/>
          </a:stretch>
        </p:blipFill>
        <p:spPr bwMode="auto">
          <a:xfrm>
            <a:off x="609600" y="1676400"/>
            <a:ext cx="1885950" cy="1876425"/>
          </a:xfrm>
          <a:prstGeom prst="rect">
            <a:avLst/>
          </a:prstGeom>
          <a:noFill/>
          <a:ln w="9525">
            <a:noFill/>
            <a:miter lim="800000"/>
            <a:headEnd/>
            <a:tailEnd/>
          </a:ln>
        </p:spPr>
      </p:pic>
      <p:pic>
        <p:nvPicPr>
          <p:cNvPr id="71683" name="Picture 3"/>
          <p:cNvPicPr>
            <a:picLocks noChangeAspect="1" noChangeArrowheads="1"/>
          </p:cNvPicPr>
          <p:nvPr/>
        </p:nvPicPr>
        <p:blipFill>
          <a:blip r:embed="rId3" cstate="print"/>
          <a:srcRect/>
          <a:stretch>
            <a:fillRect/>
          </a:stretch>
        </p:blipFill>
        <p:spPr bwMode="auto">
          <a:xfrm>
            <a:off x="3429000" y="1676400"/>
            <a:ext cx="1800225" cy="1849772"/>
          </a:xfrm>
          <a:prstGeom prst="rect">
            <a:avLst/>
          </a:prstGeom>
          <a:noFill/>
          <a:ln w="9525">
            <a:noFill/>
            <a:miter lim="800000"/>
            <a:headEnd/>
            <a:tailEnd/>
          </a:ln>
        </p:spPr>
      </p:pic>
      <p:pic>
        <p:nvPicPr>
          <p:cNvPr id="71684" name="Picture 4"/>
          <p:cNvPicPr>
            <a:picLocks noChangeAspect="1" noChangeArrowheads="1"/>
          </p:cNvPicPr>
          <p:nvPr/>
        </p:nvPicPr>
        <p:blipFill>
          <a:blip r:embed="rId4" cstate="print"/>
          <a:srcRect/>
          <a:stretch>
            <a:fillRect/>
          </a:stretch>
        </p:blipFill>
        <p:spPr bwMode="auto">
          <a:xfrm>
            <a:off x="6096000" y="1600200"/>
            <a:ext cx="2430814" cy="1905000"/>
          </a:xfrm>
          <a:prstGeom prst="rect">
            <a:avLst/>
          </a:prstGeom>
          <a:noFill/>
          <a:ln w="9525">
            <a:noFill/>
            <a:miter lim="800000"/>
            <a:headEnd/>
            <a:tailEnd/>
          </a:ln>
        </p:spPr>
      </p:pic>
      <p:sp>
        <p:nvSpPr>
          <p:cNvPr id="7" name="TextBox 6"/>
          <p:cNvSpPr txBox="1"/>
          <p:nvPr/>
        </p:nvSpPr>
        <p:spPr>
          <a:xfrm>
            <a:off x="2743200" y="1828800"/>
            <a:ext cx="696024" cy="1323439"/>
          </a:xfrm>
          <a:prstGeom prst="rect">
            <a:avLst/>
          </a:prstGeom>
          <a:noFill/>
        </p:spPr>
        <p:txBody>
          <a:bodyPr wrap="none" rtlCol="0">
            <a:spAutoFit/>
          </a:bodyPr>
          <a:lstStyle/>
          <a:p>
            <a:r>
              <a:rPr lang="ru-RU" sz="8000" dirty="0" smtClean="0"/>
              <a:t>=</a:t>
            </a:r>
            <a:endParaRPr lang="ru-RU" sz="8000" dirty="0"/>
          </a:p>
        </p:txBody>
      </p:sp>
      <p:sp>
        <p:nvSpPr>
          <p:cNvPr id="8" name="TextBox 7"/>
          <p:cNvSpPr txBox="1"/>
          <p:nvPr/>
        </p:nvSpPr>
        <p:spPr>
          <a:xfrm>
            <a:off x="5334000" y="1800761"/>
            <a:ext cx="696024" cy="1323439"/>
          </a:xfrm>
          <a:prstGeom prst="rect">
            <a:avLst/>
          </a:prstGeom>
          <a:noFill/>
        </p:spPr>
        <p:txBody>
          <a:bodyPr wrap="none" rtlCol="0">
            <a:spAutoFit/>
          </a:bodyPr>
          <a:lstStyle/>
          <a:p>
            <a:r>
              <a:rPr lang="ru-RU" sz="8000" dirty="0" smtClean="0"/>
              <a:t>=</a:t>
            </a:r>
            <a:endParaRPr lang="ru-RU" sz="8000" dirty="0"/>
          </a:p>
        </p:txBody>
      </p:sp>
      <p:sp>
        <p:nvSpPr>
          <p:cNvPr id="9" name="TextBox 8"/>
          <p:cNvSpPr txBox="1"/>
          <p:nvPr/>
        </p:nvSpPr>
        <p:spPr>
          <a:xfrm>
            <a:off x="8153400" y="1828800"/>
            <a:ext cx="660758" cy="1323439"/>
          </a:xfrm>
          <a:prstGeom prst="rect">
            <a:avLst/>
          </a:prstGeom>
          <a:noFill/>
        </p:spPr>
        <p:txBody>
          <a:bodyPr wrap="none" rtlCol="0">
            <a:spAutoFit/>
          </a:bodyPr>
          <a:lstStyle/>
          <a:p>
            <a:r>
              <a:rPr lang="ru-RU" sz="8000" dirty="0" smtClean="0"/>
              <a:t>?</a:t>
            </a:r>
            <a:endParaRPr lang="ru-RU" sz="8000" dirty="0"/>
          </a:p>
        </p:txBody>
      </p:sp>
      <p:sp>
        <p:nvSpPr>
          <p:cNvPr id="10" name="TextBox 9"/>
          <p:cNvSpPr txBox="1"/>
          <p:nvPr/>
        </p:nvSpPr>
        <p:spPr>
          <a:xfrm>
            <a:off x="685800" y="4572000"/>
            <a:ext cx="8077200" cy="646331"/>
          </a:xfrm>
          <a:prstGeom prst="rect">
            <a:avLst/>
          </a:prstGeom>
          <a:noFill/>
        </p:spPr>
        <p:txBody>
          <a:bodyPr wrap="square" rtlCol="0">
            <a:spAutoFit/>
          </a:bodyPr>
          <a:lstStyle/>
          <a:p>
            <a:r>
              <a:rPr lang="ru-RU" dirty="0" smtClean="0"/>
              <a:t>Возможно, что предыдущие расы обладали возможностью коммуникации посредством пока неизвестного науке информационного поля («третий глаз»). </a:t>
            </a:r>
            <a:endParaRPr lang="ru-RU"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А что, если…</a:t>
            </a:r>
            <a:endParaRPr lang="ru-RU" dirty="0"/>
          </a:p>
        </p:txBody>
      </p:sp>
      <p:pic>
        <p:nvPicPr>
          <p:cNvPr id="4" name="Content Placeholder 3"/>
          <p:cNvPicPr>
            <a:picLocks noGrp="1"/>
          </p:cNvPicPr>
          <p:nvPr>
            <p:ph idx="1"/>
          </p:nvPr>
        </p:nvPicPr>
        <p:blipFill>
          <a:blip r:embed="rId3" cstate="print"/>
          <a:srcRect/>
          <a:stretch>
            <a:fillRect/>
          </a:stretch>
        </p:blipFill>
        <p:spPr bwMode="auto">
          <a:xfrm>
            <a:off x="1997152" y="1600200"/>
            <a:ext cx="5149695" cy="4525963"/>
          </a:xfrm>
          <a:prstGeom prst="rect">
            <a:avLst/>
          </a:prstGeom>
          <a:noFill/>
          <a:ln w="9525">
            <a:noFill/>
            <a:miter lim="800000"/>
            <a:headEnd/>
            <a:tailEnd/>
          </a:ln>
        </p:spPr>
      </p:pic>
      <p:grpSp>
        <p:nvGrpSpPr>
          <p:cNvPr id="90" name="Group 89"/>
          <p:cNvGrpSpPr/>
          <p:nvPr/>
        </p:nvGrpSpPr>
        <p:grpSpPr>
          <a:xfrm>
            <a:off x="1981200" y="2133600"/>
            <a:ext cx="7162800" cy="2667000"/>
            <a:chOff x="2651539" y="1600200"/>
            <a:chExt cx="5190434" cy="1333500"/>
          </a:xfrm>
        </p:grpSpPr>
        <p:sp>
          <p:nvSpPr>
            <p:cNvPr id="91" name="Oval 90"/>
            <p:cNvSpPr/>
            <p:nvPr/>
          </p:nvSpPr>
          <p:spPr>
            <a:xfrm>
              <a:off x="2651539" y="1866900"/>
              <a:ext cx="3257826" cy="1066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2" name="Line Callout 2 91"/>
            <p:cNvSpPr/>
            <p:nvPr/>
          </p:nvSpPr>
          <p:spPr>
            <a:xfrm>
              <a:off x="5860773" y="1600200"/>
              <a:ext cx="1981200" cy="381000"/>
            </a:xfrm>
            <a:prstGeom prst="borderCallout2">
              <a:avLst>
                <a:gd name="adj1" fmla="val 18750"/>
                <a:gd name="adj2" fmla="val -8333"/>
                <a:gd name="adj3" fmla="val 18750"/>
                <a:gd name="adj4" fmla="val -16667"/>
                <a:gd name="adj5" fmla="val 84723"/>
                <a:gd name="adj6" fmla="val -4196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В древности эту функцию исполнял Третий глаз? </a:t>
              </a:r>
              <a:endParaRPr lang="ru-RU" dirty="0">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p:cTn id="7" dur="500" fill="hold"/>
                                        <p:tgtEl>
                                          <p:spTgt spid="90"/>
                                        </p:tgtEl>
                                        <p:attrNameLst>
                                          <p:attrName>ppt_w</p:attrName>
                                        </p:attrNameLst>
                                      </p:cBhvr>
                                      <p:tavLst>
                                        <p:tav tm="0">
                                          <p:val>
                                            <p:fltVal val="0"/>
                                          </p:val>
                                        </p:tav>
                                        <p:tav tm="100000">
                                          <p:val>
                                            <p:strVal val="#ppt_w"/>
                                          </p:val>
                                        </p:tav>
                                      </p:tavLst>
                                    </p:anim>
                                    <p:anim calcmode="lin" valueType="num">
                                      <p:cBhvr>
                                        <p:cTn id="8" dur="500" fill="hold"/>
                                        <p:tgtEl>
                                          <p:spTgt spid="9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2yGG67iyD0y9qtGPDQNhog"/>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Rxjrspz030u.eQg0ZTU28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vUqIo5la0UWdAHB5bL67T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TZsAqF9Ti0yBodmrwXzx9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RytLGHcQaUGvJwcfoq2k.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q.X7SiL5a0WQwqjX4PwdN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fXMgOyVV80ScwMsKoYV1P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czasO8lXsE24uswDJVwkG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Kz2fWivzTUONbg95n7vIw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3bQ4GpUjaU.59.9e4hJwE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a_435coD4UWrqbk4Jp2oE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_LYWT0Tv20.Z1smtlZKjw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LOXeUgjKl0iRWuU1hL2jt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VZgJCljMNkime1uqBb09E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Ty3oOvGkIk6Mkw470iFSx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43OUg8NrSki6hTZ2pQnRBw"/>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KrZS2Kvx_0.gbYdFhKOhB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JM6qVeH4bkyr_mVeM5pby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DrVfRP5YG0ikeZFG4gYeww"/>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rxeO3_Zs8kuD6tmzIG8NE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aFtvWotnV0WEP2NhrJcN2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hzM92QqDhkuHF88Y45kFcw"/>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10194</TotalTime>
  <Words>3147</Words>
  <Application>Microsoft Office PowerPoint</Application>
  <PresentationFormat>On-screen Show (4:3)</PresentationFormat>
  <Paragraphs>375</Paragraphs>
  <Slides>36</Slides>
  <Notes>20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36</vt:i4>
      </vt:variant>
    </vt:vector>
  </HeadingPairs>
  <TitlesOfParts>
    <vt:vector size="39" baseType="lpstr">
      <vt:lpstr>Office Theme</vt:lpstr>
      <vt:lpstr>图表</vt:lpstr>
      <vt:lpstr>Microsoft Office PowerPoint Slide</vt:lpstr>
      <vt:lpstr>Slide 1</vt:lpstr>
      <vt:lpstr>Тенденции развития бизнеса операторов связи</vt:lpstr>
      <vt:lpstr>Изменение структуры доходов операторов связи</vt:lpstr>
      <vt:lpstr>ИКТ – новое поле битвы за абонента</vt:lpstr>
      <vt:lpstr>IMS/FMC – NGN: первый этап FMC</vt:lpstr>
      <vt:lpstr>IMS/FMC – IMS: средство реализации FMC</vt:lpstr>
      <vt:lpstr>Финальная стадия развития конвергенции</vt:lpstr>
      <vt:lpstr>Cloud Computing Déjà vu… </vt:lpstr>
      <vt:lpstr>На какой стадии находится развитие облачных технологий</vt:lpstr>
      <vt:lpstr>Технологии, приведшие к Cloud Computing</vt:lpstr>
      <vt:lpstr>Прогноз развития Cloud Computing</vt:lpstr>
      <vt:lpstr>Развитие ИКТ можно описать функцией сигмоида</vt:lpstr>
      <vt:lpstr>Теория «цикла ожиданий» (Hype Cycle) компании Gartner </vt:lpstr>
      <vt:lpstr>Рост Интернет в первые годы (ARPAnet)</vt:lpstr>
      <vt:lpstr>Интернет сейчас</vt:lpstr>
      <vt:lpstr>От Интернета людей к Интернету вещей (IoT)</vt:lpstr>
      <vt:lpstr>Рост числа Интернет-хостов за последние 30 лет</vt:lpstr>
      <vt:lpstr>Прогноз роста числа Интернет-хостов на следующие 15 лет</vt:lpstr>
      <vt:lpstr>Стек сигмоидов</vt:lpstr>
      <vt:lpstr>Интернет вещей IoT</vt:lpstr>
      <vt:lpstr>Интернет вещей IoT</vt:lpstr>
      <vt:lpstr>Интернет вещей IoT</vt:lpstr>
      <vt:lpstr>Интернет вещей IoT становится Интернетом знаний IoK</vt:lpstr>
      <vt:lpstr>От IoT к IoK</vt:lpstr>
      <vt:lpstr>От IoT к IoK</vt:lpstr>
      <vt:lpstr>От IoT к IoK</vt:lpstr>
      <vt:lpstr>От IoT к IoK</vt:lpstr>
      <vt:lpstr>Немного шизофрении</vt:lpstr>
      <vt:lpstr>Круговорот воды в природе</vt:lpstr>
      <vt:lpstr>Круговорот знаний (информации)</vt:lpstr>
      <vt:lpstr>Третий глаз</vt:lpstr>
      <vt:lpstr>Атланты</vt:lpstr>
      <vt:lpstr>Будды</vt:lpstr>
      <vt:lpstr>Циклопы</vt:lpstr>
      <vt:lpstr>Одно и то же?</vt:lpstr>
      <vt:lpstr>А что, если…</vt:lpstr>
    </vt:vector>
  </TitlesOfParts>
  <Company>Huawei Technologies Co.,Ltd.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a80137</dc:creator>
  <cp:lastModifiedBy>a80137</cp:lastModifiedBy>
  <cp:revision>22</cp:revision>
  <dcterms:created xsi:type="dcterms:W3CDTF">2013-11-02T18:55:13Z</dcterms:created>
  <dcterms:modified xsi:type="dcterms:W3CDTF">2014-09-20T16:05:21Z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s_pID_725343">
    <vt:lpwstr>(3)BcTXehE5ZVAPYf4jFD0g2xR4Kgm81SeLTiQqVVdR5cdQ4MXA7vQzSvX1Eow7MiRKcYuO1Dm0_x000d_ uO8MNI1snNxEA2rlax+/YKqfEPtPXUDCzCtnXKcco/rrOg1mvTl+vwPjEqX2A/07IrsbCh7T_x000d_ vTJ8bWGvdF5ENMz3KvsEwcW7ND0GFRttPuTij6iYzPQjbEb6SE82LvTzlW8VQwXVOn0e9Lxm_x000d_ UZhEi4g6JJmf/JSaGm</vt:lpwstr>
  </property>
  <property fmtid="{D5CDD505-2E9C-101B-9397-08002B2CF9AE}" pid="3" name="_ms_pID_7253431">
    <vt:lpwstr>TaonhMHJk2tnYQmGzcuoz+Tzm4HG2bjOulyjxomjBDHknNBMAYQigA_x000d_ kEIpDSUV04pgNFRjBodCCqACgL+U6hB7oMlDp3YnT4H39RCjtE2MPRRn9n1ynZO2XlhdQkxq_x000d_ gWUKVg9OMOMe+DPG1TggISiG2rdipcz93JyDOVIbAbhofBmS/bCC9L1IGLtd12zzbBhfe/LI_x000d_ aZ1BXnn34iKru7D9npi4B6p+hXEn4dn38UY6</vt:lpwstr>
  </property>
  <property fmtid="{D5CDD505-2E9C-101B-9397-08002B2CF9AE}" pid="4" name="_ms_pID_7253432">
    <vt:lpwstr>hk6U3iSJgiICaR+pyPporc7DDiycDBdbnqU9_x000d_ Zv5dJegT</vt:lpwstr>
  </property>
  <property fmtid="{D5CDD505-2E9C-101B-9397-08002B2CF9AE}" pid="5" name="_new_ms_pID_72543">
    <vt:lpwstr>(3)QOEdoyxZuFoH0X5Dkno9Az6qzTJxFOy8mMiCZrVji32BpQSWcAVr6JRcU4efsv63bsF9nVca_x000d_
B9d+6v1izk0poSVzWKT/fgzfa4wPooh+xvn2egLDjO4/InkRV65nFwlWoPDxJX5/TGkDuAGV_x000d_
sXJnjjlvrEhL45QORJJrKRt7BBDX+7o/Hun9cg7jyldTlE+C7MnFzP+fiyPCDgGo8dch9jZU_x000d_
jX4YUH34vKYRwf9cz6</vt:lpwstr>
  </property>
  <property fmtid="{D5CDD505-2E9C-101B-9397-08002B2CF9AE}" pid="6" name="_new_ms_pID_725431">
    <vt:lpwstr>am2RFgXcaJZHQ2GYaIN2Ewl2vNb+zrgOJSy7i5fTXGmqpgAl9HbsCr_x000d_
XzI/d6TpN177XTAZnI9xk7aXqODY4CbFu1tToz1pj+VmOFAjIbnUWZ9p7WCQD5JCE9IIIq7y_x000d_
vvPNdAr6gqau9JwE86XMzn6CY/2EvpCsbeXzPxl4T+Lau4nj7hjITDH7vkjX6QrHOZ4I2Bvh_x000d_
RGOeNGPRczvRC/nuvUfGZi8pavQOYtDcUdwP</vt:lpwstr>
  </property>
  <property fmtid="{D5CDD505-2E9C-101B-9397-08002B2CF9AE}" pid="7" name="_new_ms_pID_725432">
    <vt:lpwstr>NGzbfC+ZyE2XLOmPTW9fJn6ZnkwjlbBBQlSR_x000d_
z3rRjTlPODyFbUOJ+P63NCNGzzYUZzo5hFWXUPSltBVaaCbLqstH7qmbxuwIOA4nMTAW77cc_x000d_
snG3Cj1gsH8w5nh+w50tFVwPUi5DECG2d/VzzX7elIiylyG0fk7UgE/JU5XDwACy</vt:lpwstr>
  </property>
  <property fmtid="{D5CDD505-2E9C-101B-9397-08002B2CF9AE}" pid="8" name="sflag">
    <vt:lpwstr>1411133747</vt:lpwstr>
  </property>
</Properties>
</file>