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9"/>
  </p:notesMasterIdLst>
  <p:sldIdLst>
    <p:sldId id="256" r:id="rId2"/>
    <p:sldId id="288" r:id="rId3"/>
    <p:sldId id="257" r:id="rId4"/>
    <p:sldId id="299" r:id="rId5"/>
    <p:sldId id="290" r:id="rId6"/>
    <p:sldId id="297" r:id="rId7"/>
    <p:sldId id="298" r:id="rId8"/>
    <p:sldId id="294" r:id="rId9"/>
    <p:sldId id="295" r:id="rId10"/>
    <p:sldId id="279" r:id="rId11"/>
    <p:sldId id="275" r:id="rId12"/>
    <p:sldId id="272" r:id="rId13"/>
    <p:sldId id="282" r:id="rId14"/>
    <p:sldId id="286" r:id="rId15"/>
    <p:sldId id="296" r:id="rId16"/>
    <p:sldId id="300" r:id="rId17"/>
    <p:sldId id="271" r:id="rId18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B7BD"/>
    <a:srgbClr val="020E1B"/>
    <a:srgbClr val="D54C09"/>
    <a:srgbClr val="593B22"/>
    <a:srgbClr val="505758"/>
    <a:srgbClr val="221B13"/>
    <a:srgbClr val="4B321B"/>
    <a:srgbClr val="51341C"/>
    <a:srgbClr val="684621"/>
    <a:srgbClr val="4E2E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72" autoAdjust="0"/>
    <p:restoredTop sz="45211" autoAdjust="0"/>
  </p:normalViewPr>
  <p:slideViewPr>
    <p:cSldViewPr snapToGrid="0">
      <p:cViewPr varScale="1">
        <p:scale>
          <a:sx n="38" d="100"/>
          <a:sy n="38" d="100"/>
        </p:scale>
        <p:origin x="2544" y="31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8428" cy="513509"/>
          </a:xfrm>
          <a:prstGeom prst="rect">
            <a:avLst/>
          </a:prstGeom>
        </p:spPr>
        <p:txBody>
          <a:bodyPr vert="horz" lIns="95735" tIns="47867" rIns="95735" bIns="4786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994" y="0"/>
            <a:ext cx="3078428" cy="513509"/>
          </a:xfrm>
          <a:prstGeom prst="rect">
            <a:avLst/>
          </a:prstGeom>
        </p:spPr>
        <p:txBody>
          <a:bodyPr vert="horz" lIns="95735" tIns="47867" rIns="95735" bIns="47867" rtlCol="0"/>
          <a:lstStyle>
            <a:lvl1pPr algn="r">
              <a:defRPr sz="1300"/>
            </a:lvl1pPr>
          </a:lstStyle>
          <a:p>
            <a:fld id="{AC47DF74-1664-4252-A408-008F79361530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35" tIns="47867" rIns="95735" bIns="47867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407" y="4925410"/>
            <a:ext cx="5683250" cy="4029879"/>
          </a:xfrm>
          <a:prstGeom prst="rect">
            <a:avLst/>
          </a:prstGeom>
        </p:spPr>
        <p:txBody>
          <a:bodyPr vert="horz" lIns="95735" tIns="47867" rIns="95735" bIns="4786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721107"/>
            <a:ext cx="3078428" cy="513508"/>
          </a:xfrm>
          <a:prstGeom prst="rect">
            <a:avLst/>
          </a:prstGeom>
        </p:spPr>
        <p:txBody>
          <a:bodyPr vert="horz" lIns="95735" tIns="47867" rIns="95735" bIns="4786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994" y="9721107"/>
            <a:ext cx="3078428" cy="513508"/>
          </a:xfrm>
          <a:prstGeom prst="rect">
            <a:avLst/>
          </a:prstGeom>
        </p:spPr>
        <p:txBody>
          <a:bodyPr vert="horz" lIns="95735" tIns="47867" rIns="95735" bIns="47867" rtlCol="0" anchor="b"/>
          <a:lstStyle>
            <a:lvl1pPr algn="r">
              <a:defRPr sz="1300"/>
            </a:lvl1pPr>
          </a:lstStyle>
          <a:p>
            <a:fld id="{2D97B8F4-DB42-4CE5-8DA3-6CA02B70F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412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20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46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7349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74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725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457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8395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01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Многие замечали, что </a:t>
            </a:r>
            <a:r>
              <a:rPr lang="en-US" dirty="0"/>
              <a:t>Google Translate </a:t>
            </a:r>
            <a:r>
              <a:rPr lang="ru-RU" dirty="0"/>
              <a:t>стал гораздо лучше переводить. </a:t>
            </a:r>
          </a:p>
          <a:p>
            <a:r>
              <a:rPr lang="ru-RU" dirty="0"/>
              <a:t>Это работают технологии машинного обучения (</a:t>
            </a:r>
            <a:r>
              <a:rPr lang="en-US" dirty="0"/>
              <a:t>machine learning/deep learning</a:t>
            </a:r>
            <a:r>
              <a:rPr lang="ru-RU" dirty="0"/>
              <a:t>). </a:t>
            </a:r>
          </a:p>
          <a:p>
            <a:r>
              <a:rPr lang="en-US" dirty="0"/>
              <a:t>Google AI </a:t>
            </a:r>
            <a:r>
              <a:rPr lang="ru-RU" dirty="0"/>
              <a:t>учится рисовать картины. В автомобилях без водителя используется </a:t>
            </a:r>
            <a:r>
              <a:rPr lang="en-US" dirty="0"/>
              <a:t>AI</a:t>
            </a:r>
            <a:r>
              <a:rPr lang="ru-RU" dirty="0"/>
              <a:t> с элементами машинного зрения. </a:t>
            </a:r>
          </a:p>
          <a:p>
            <a:r>
              <a:rPr lang="ru-RU" dirty="0"/>
              <a:t>Разработки в основном идут в направлении обучения компьютерных </a:t>
            </a:r>
            <a:r>
              <a:rPr lang="ru-RU" dirty="0" err="1"/>
              <a:t>автосистем</a:t>
            </a:r>
            <a:r>
              <a:rPr lang="ru-RU" dirty="0"/>
              <a:t> распознавать знаки, дорожную разметку, погодные условия и т.п. Машина идентифицирует объект и поступает так, как ее «научили». Однако, в случае с автомобилем – это пока автономный искусственный интеллект, поскольку сети еще не достигли того уровня, когда все автомобили смогут использовать интеллект из облака.</a:t>
            </a:r>
          </a:p>
          <a:p>
            <a:r>
              <a:rPr lang="ru-RU" dirty="0"/>
              <a:t>На </a:t>
            </a:r>
            <a:r>
              <a:rPr lang="ru-RU" dirty="0" err="1"/>
              <a:t>YouTube</a:t>
            </a:r>
            <a:r>
              <a:rPr lang="ru-RU" dirty="0"/>
              <a:t> есть ролик, на котором изображен электромобиль </a:t>
            </a:r>
            <a:r>
              <a:rPr lang="ru-RU" dirty="0" err="1"/>
              <a:t>Tesla</a:t>
            </a:r>
            <a:r>
              <a:rPr lang="ru-RU" dirty="0"/>
              <a:t> в режиме автономного управления, который без раздумий, если так можно выразиться, устремляется на подметально-уборочную машину. Дело в том, что автопилот </a:t>
            </a:r>
            <a:r>
              <a:rPr lang="ru-RU" dirty="0" err="1"/>
              <a:t>Tesla</a:t>
            </a:r>
            <a:r>
              <a:rPr lang="ru-RU" dirty="0"/>
              <a:t> тренировали в Европе и США, и система просто не знает о существовании машин, отличающихся от тех, что используются в указанных регионах.</a:t>
            </a:r>
          </a:p>
          <a:p>
            <a:r>
              <a:rPr lang="ru-RU" dirty="0"/>
              <a:t>Технически, искусственный интеллект живёт и работает в облаке, то есть в системе распределенных дата-центров. </a:t>
            </a:r>
          </a:p>
          <a:p>
            <a:endParaRPr lang="ru-RU" dirty="0"/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782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Формула будущего предпринимательства:</a:t>
            </a:r>
          </a:p>
          <a:p>
            <a:r>
              <a:rPr lang="ru-RU" dirty="0"/>
              <a:t>Как можно превратить вещь «Х» в облачную услугу? </a:t>
            </a:r>
          </a:p>
          <a:p>
            <a:r>
              <a:rPr lang="ru-RU" dirty="0"/>
              <a:t>X + AI = </a:t>
            </a:r>
            <a:r>
              <a:rPr lang="ru-RU" dirty="0" err="1"/>
              <a:t>Cloud</a:t>
            </a:r>
            <a:r>
              <a:rPr lang="ru-RU" dirty="0"/>
              <a:t> Service</a:t>
            </a:r>
          </a:p>
          <a:p>
            <a:r>
              <a:rPr lang="ru-RU" dirty="0"/>
              <a:t>«автомобиль как услуга» </a:t>
            </a:r>
          </a:p>
          <a:p>
            <a:r>
              <a:rPr lang="ru-RU" dirty="0"/>
              <a:t>«еда как услуга»  </a:t>
            </a:r>
          </a:p>
          <a:p>
            <a:r>
              <a:rPr lang="ru-RU" dirty="0"/>
              <a:t>«мебель как услуга» </a:t>
            </a:r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75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56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603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4430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6118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7030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7394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817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7B8F4-DB42-4CE5-8DA3-6CA02B70FB4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32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62D50-F821-407E-BF98-4293B13F271F}" type="datetime1">
              <a:rPr lang="en-US" smtClean="0"/>
              <a:t>9/25/2017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Группа 7"/>
          <p:cNvGrpSpPr/>
          <p:nvPr userDrawn="1"/>
        </p:nvGrpSpPr>
        <p:grpSpPr>
          <a:xfrm>
            <a:off x="0" y="6245440"/>
            <a:ext cx="12192000" cy="612559"/>
            <a:chOff x="0" y="5816338"/>
            <a:chExt cx="12192000" cy="1041662"/>
          </a:xfrm>
        </p:grpSpPr>
        <p:pic>
          <p:nvPicPr>
            <p:cNvPr id="9" name="Picture 2" descr="https://shalaginov.files.wordpress.com/2014/06/cropped-dsc_047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816338"/>
              <a:ext cx="12192000" cy="1041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10153596" y="5905653"/>
              <a:ext cx="1871025" cy="369332"/>
            </a:xfrm>
            <a:prstGeom prst="rect">
              <a:avLst/>
            </a:prstGeom>
            <a:gradFill flip="none" rotWithShape="1">
              <a:gsLst>
                <a:gs pos="52600">
                  <a:srgbClr val="505758"/>
                </a:gs>
                <a:gs pos="0">
                  <a:srgbClr val="221B13"/>
                </a:gs>
                <a:gs pos="100000">
                  <a:srgbClr val="593B22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  <a:latin typeface="Book Antiqua" panose="02040602050305030304" pitchFamily="18" charset="0"/>
                </a:rPr>
                <a:t>Shalaginov.com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2877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grpSp>
        <p:nvGrpSpPr>
          <p:cNvPr id="10" name="Группа 9"/>
          <p:cNvGrpSpPr/>
          <p:nvPr userDrawn="1"/>
        </p:nvGrpSpPr>
        <p:grpSpPr>
          <a:xfrm>
            <a:off x="0" y="6232632"/>
            <a:ext cx="12192000" cy="612559"/>
            <a:chOff x="0" y="7092862"/>
            <a:chExt cx="12192000" cy="1041662"/>
          </a:xfrm>
        </p:grpSpPr>
        <p:pic>
          <p:nvPicPr>
            <p:cNvPr id="11" name="Picture 2" descr="https://shalaginov.files.wordpress.com/2014/06/cropped-dsc_047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092862"/>
              <a:ext cx="12192000" cy="1041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10320975" y="7092862"/>
              <a:ext cx="1871025" cy="369332"/>
            </a:xfrm>
            <a:prstGeom prst="rect">
              <a:avLst/>
            </a:prstGeom>
            <a:gradFill flip="none" rotWithShape="1">
              <a:gsLst>
                <a:gs pos="52600">
                  <a:srgbClr val="505758"/>
                </a:gs>
                <a:gs pos="0">
                  <a:srgbClr val="221B13"/>
                </a:gs>
                <a:gs pos="100000">
                  <a:srgbClr val="593B22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  <a:latin typeface="Book Antiqua" panose="02040602050305030304" pitchFamily="18" charset="0"/>
                </a:rPr>
                <a:t>Shalaginov.com</a:t>
              </a:r>
            </a:p>
          </p:txBody>
        </p:sp>
      </p:grpSp>
      <p:sp>
        <p:nvSpPr>
          <p:cNvPr id="13" name="Дата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05B27-0068-4E79-A469-316030A26BCE}" type="datetime1">
              <a:rPr lang="en-US" smtClean="0"/>
              <a:t>9/25/2017</a:t>
            </a:fld>
            <a:endParaRPr lang="en-US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9391835" y="5826960"/>
            <a:ext cx="2743200" cy="365125"/>
          </a:xfrm>
        </p:spPr>
        <p:txBody>
          <a:bodyPr/>
          <a:lstStyle/>
          <a:p>
            <a:fld id="{7376A6BD-4AE4-411F-B525-27BFA79B7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45130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58B1B-A751-4763-877A-BF1DCC8F3926}" type="datetime1">
              <a:rPr lang="en-US" smtClean="0"/>
              <a:t>9/25/2017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21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D8EE-1D46-495E-9230-00E0859E9751}" type="datetime1">
              <a:rPr lang="en-US" smtClean="0"/>
              <a:t>9/25/2017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6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286E9-60B5-4B3C-B90E-D71A8ED0E398}" type="datetime1">
              <a:rPr lang="en-US" smtClean="0"/>
              <a:t>9/25/2017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24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D29CE-055D-4E6C-BB84-743677BC765D}" type="datetime1">
              <a:rPr lang="en-US" smtClean="0"/>
              <a:t>9/25/2017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Группа 5"/>
          <p:cNvGrpSpPr/>
          <p:nvPr userDrawn="1"/>
        </p:nvGrpSpPr>
        <p:grpSpPr>
          <a:xfrm>
            <a:off x="0" y="6245440"/>
            <a:ext cx="12192000" cy="612559"/>
            <a:chOff x="0" y="5816338"/>
            <a:chExt cx="12192000" cy="1041662"/>
          </a:xfrm>
        </p:grpSpPr>
        <p:pic>
          <p:nvPicPr>
            <p:cNvPr id="7" name="Picture 2" descr="https://shalaginov.files.wordpress.com/2014/06/cropped-dsc_047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816338"/>
              <a:ext cx="12192000" cy="1041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10153596" y="5905653"/>
              <a:ext cx="1871025" cy="369332"/>
            </a:xfrm>
            <a:prstGeom prst="rect">
              <a:avLst/>
            </a:prstGeom>
            <a:gradFill flip="none" rotWithShape="1">
              <a:gsLst>
                <a:gs pos="52600">
                  <a:srgbClr val="505758"/>
                </a:gs>
                <a:gs pos="0">
                  <a:srgbClr val="221B13"/>
                </a:gs>
                <a:gs pos="100000">
                  <a:srgbClr val="593B22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  <a:latin typeface="Book Antiqua" panose="02040602050305030304" pitchFamily="18" charset="0"/>
                </a:rPr>
                <a:t>Shalaginov.com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9676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38E2D-AE50-44C4-891F-8916CE9A2F94}" type="datetime1">
              <a:rPr lang="en-US" smtClean="0"/>
              <a:t>9/25/2017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0" y="6245440"/>
            <a:ext cx="12192000" cy="612559"/>
            <a:chOff x="0" y="5816338"/>
            <a:chExt cx="12192000" cy="1041662"/>
          </a:xfrm>
        </p:grpSpPr>
        <p:pic>
          <p:nvPicPr>
            <p:cNvPr id="6" name="Picture 2" descr="https://shalaginov.files.wordpress.com/2014/06/cropped-dsc_047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816338"/>
              <a:ext cx="12192000" cy="1041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0153596" y="5905653"/>
              <a:ext cx="1871025" cy="369332"/>
            </a:xfrm>
            <a:prstGeom prst="rect">
              <a:avLst/>
            </a:prstGeom>
            <a:gradFill flip="none" rotWithShape="1">
              <a:gsLst>
                <a:gs pos="52600">
                  <a:srgbClr val="505758"/>
                </a:gs>
                <a:gs pos="0">
                  <a:srgbClr val="221B13"/>
                </a:gs>
                <a:gs pos="100000">
                  <a:srgbClr val="593B22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  <a:latin typeface="Book Antiqua" panose="02040602050305030304" pitchFamily="18" charset="0"/>
                </a:rPr>
                <a:t>Shalaginov.com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6371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CF6-5A88-438E-894E-ABD05F81C6F1}" type="datetime1">
              <a:rPr lang="en-US" smtClean="0"/>
              <a:t>9/25/2017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30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56881-2039-4D03-8363-997D25A1987A}" type="datetime1">
              <a:rPr lang="en-US" smtClean="0"/>
              <a:t>9/25/2017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827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06CC4-2A28-46C2-B959-BFF7200BBBE1}" type="datetime1">
              <a:rPr lang="en-US" smtClean="0"/>
              <a:t>9/25/2017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15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8D4A4-B4A2-4240-A5FD-7ED51BD32CE2}" type="datetime1">
              <a:rPr lang="en-US" smtClean="0"/>
              <a:t>9/25/2017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142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3E55D-412D-4136-91D8-39E85702F51C}" type="datetime1">
              <a:rPr lang="en-US" smtClean="0"/>
              <a:t>9/25/2017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6A6BD-4AE4-411F-B525-27BFA79B7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60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shalagiov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56765" y="94306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atin typeface="Times New Roman" panose="02020603050405020304" pitchFamily="18" charset="0"/>
              </a:rPr>
              <a:t>Перспективы облаков в условиях цифровой трансформации</a:t>
            </a: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29552" y="3579626"/>
            <a:ext cx="9668435" cy="165576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Доклад на конференцию C</a:t>
            </a:r>
            <a:r>
              <a:rPr lang="en-US" dirty="0"/>
              <a:t>n</a:t>
            </a:r>
            <a:r>
              <a:rPr lang="ru-RU" dirty="0" err="1"/>
              <a:t>ews</a:t>
            </a:r>
            <a:r>
              <a:rPr lang="ru-RU" dirty="0"/>
              <a:t> </a:t>
            </a:r>
          </a:p>
          <a:p>
            <a:r>
              <a:rPr lang="ru-RU" sz="2800" b="1" dirty="0"/>
              <a:t>«Облака 2017: основные тренды» </a:t>
            </a:r>
          </a:p>
          <a:p>
            <a:r>
              <a:rPr lang="ru-RU" dirty="0"/>
              <a:t>26 сентября 2017 г. </a:t>
            </a:r>
          </a:p>
          <a:p>
            <a:r>
              <a:rPr lang="ru-RU" dirty="0"/>
              <a:t>Москва </a:t>
            </a:r>
            <a:endParaRPr lang="ru-RU" cap="all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110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ECE208-BFF3-4ACD-BC4B-2533CEA35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030635" cy="1325563"/>
          </a:xfrm>
        </p:spPr>
        <p:txBody>
          <a:bodyPr/>
          <a:lstStyle/>
          <a:p>
            <a:r>
              <a:rPr lang="ru-RU" dirty="0"/>
              <a:t>	4-я индустриальная революция (</a:t>
            </a:r>
            <a:r>
              <a:rPr lang="en-US" dirty="0"/>
              <a:t>Industry 4.0)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194F16-C26E-4FDB-A762-77C6ACD49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2</a:t>
            </a:fld>
            <a:endParaRPr lang="en-US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2A0300D-011A-4560-B776-35755489634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22295" y="1098762"/>
            <a:ext cx="9551894" cy="489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849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658600" cy="1325563"/>
          </a:xfrm>
        </p:spPr>
        <p:txBody>
          <a:bodyPr/>
          <a:lstStyle/>
          <a:p>
            <a:r>
              <a:rPr lang="ru-RU" dirty="0"/>
              <a:t>	«Железный треугольник» Индустрии 4.0</a:t>
            </a:r>
            <a:endParaRPr lang="en-US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0306235" y="6274635"/>
            <a:ext cx="2743200" cy="365125"/>
          </a:xfrm>
        </p:spPr>
        <p:txBody>
          <a:bodyPr/>
          <a:lstStyle/>
          <a:p>
            <a:fld id="{7376A6BD-4AE4-411F-B525-27BFA79B755C}" type="slidenum">
              <a:rPr lang="en-US" smtClean="0"/>
              <a:t>3</a:t>
            </a:fld>
            <a:endParaRPr lang="en-US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0DF74974-17E6-4527-8571-A9E496881A33}"/>
              </a:ext>
            </a:extLst>
          </p:cNvPr>
          <p:cNvGrpSpPr/>
          <p:nvPr/>
        </p:nvGrpSpPr>
        <p:grpSpPr>
          <a:xfrm>
            <a:off x="1237129" y="1080247"/>
            <a:ext cx="6745942" cy="4968412"/>
            <a:chOff x="3280521" y="1418387"/>
            <a:chExt cx="5813611" cy="4146177"/>
          </a:xfrm>
        </p:grpSpPr>
        <p:pic>
          <p:nvPicPr>
            <p:cNvPr id="4" name="Рисунок 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280521" y="1418387"/>
              <a:ext cx="5813611" cy="4146177"/>
            </a:xfrm>
            <a:prstGeom prst="rect">
              <a:avLst/>
            </a:prstGeom>
          </p:spPr>
        </p:pic>
        <p:sp>
          <p:nvSpPr>
            <p:cNvPr id="5" name="Равнобедренный треугольник 4"/>
            <p:cNvSpPr/>
            <p:nvPr/>
          </p:nvSpPr>
          <p:spPr>
            <a:xfrm>
              <a:off x="4839730" y="2432356"/>
              <a:ext cx="2807186" cy="2146671"/>
            </a:xfrm>
            <a:prstGeom prst="triangle">
              <a:avLst>
                <a:gd name="adj" fmla="val 504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Солнце 8">
              <a:extLst>
                <a:ext uri="{FF2B5EF4-FFF2-40B4-BE49-F238E27FC236}">
                  <a16:creationId xmlns:a16="http://schemas.microsoft.com/office/drawing/2014/main" id="{C4DF2BF0-0375-4944-9B5A-ECE1D8485EE2}"/>
                </a:ext>
              </a:extLst>
            </p:cNvPr>
            <p:cNvSpPr/>
            <p:nvPr/>
          </p:nvSpPr>
          <p:spPr>
            <a:xfrm>
              <a:off x="3769939" y="4081463"/>
              <a:ext cx="1273549" cy="1308288"/>
            </a:xfrm>
            <a:prstGeom prst="sun">
              <a:avLst>
                <a:gd name="adj" fmla="val 16111"/>
              </a:avLst>
            </a:prstGeom>
            <a:gradFill>
              <a:gsLst>
                <a:gs pos="0">
                  <a:srgbClr val="020E1B"/>
                </a:gs>
                <a:gs pos="100000">
                  <a:srgbClr val="1EB7BD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Big Data</a:t>
              </a: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72D5808-2A6B-4EE7-8FDC-B88980EC3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46547" y="3220445"/>
              <a:ext cx="1770027" cy="1460867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2DE7A79D-3005-4ED0-B877-C708BAA8857C}"/>
                </a:ext>
              </a:extLst>
            </p:cNvPr>
            <p:cNvSpPr/>
            <p:nvPr/>
          </p:nvSpPr>
          <p:spPr>
            <a:xfrm>
              <a:off x="4825834" y="2993819"/>
              <a:ext cx="2912432" cy="3185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ru-RU" b="1" dirty="0">
                  <a:solidFill>
                    <a:schemeClr val="tx1"/>
                  </a:solidFill>
                </a:rPr>
                <a:t>Искусственный интеллект» (ИИ) </a:t>
              </a:r>
            </a:p>
            <a:p>
              <a:pPr lvl="0" algn="ctr"/>
              <a:r>
                <a:rPr lang="en-US" b="1" dirty="0">
                  <a:solidFill>
                    <a:schemeClr val="tx1"/>
                  </a:solidFill>
                </a:rPr>
                <a:t>AI</a:t>
              </a:r>
              <a:r>
                <a:rPr lang="ru-RU" b="1" dirty="0">
                  <a:solidFill>
                    <a:schemeClr val="tx1"/>
                  </a:solidFill>
                </a:rPr>
                <a:t> (</a:t>
              </a:r>
              <a:r>
                <a:rPr lang="en-US" b="1" dirty="0">
                  <a:solidFill>
                    <a:schemeClr val="tx1"/>
                  </a:solidFill>
                </a:rPr>
                <a:t>Artificial Intelligence</a:t>
              </a:r>
              <a:r>
                <a:rPr lang="ru-RU" b="1" dirty="0">
                  <a:solidFill>
                    <a:schemeClr val="tx1"/>
                  </a:solidFill>
                </a:rPr>
                <a:t>)</a:t>
              </a:r>
              <a:r>
                <a:rPr lang="ru-RU" dirty="0">
                  <a:solidFill>
                    <a:schemeClr val="tx1"/>
                  </a:solidFill>
                </a:rPr>
                <a:t>. 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F34149C-20AD-4C8C-B1E6-FAA0BF1DF6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3224" y="1443482"/>
            <a:ext cx="4825756" cy="3018155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99EEC60-CD23-4229-877D-4F8FAB49C96E}"/>
              </a:ext>
            </a:extLst>
          </p:cNvPr>
          <p:cNvSpPr/>
          <p:nvPr/>
        </p:nvSpPr>
        <p:spPr>
          <a:xfrm>
            <a:off x="7719305" y="1112548"/>
            <a:ext cx="4029635" cy="318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chemeClr val="tx1"/>
                </a:solidFill>
              </a:rPr>
              <a:t>Ёмкость облака (эксабайт)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755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5F1B7C-F644-4632-B151-D7DC97C68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233" y="0"/>
            <a:ext cx="11523260" cy="1325563"/>
          </a:xfrm>
        </p:spPr>
        <p:txBody>
          <a:bodyPr>
            <a:normAutofit/>
          </a:bodyPr>
          <a:lstStyle/>
          <a:p>
            <a:r>
              <a:rPr lang="ru-RU" sz="4000" dirty="0"/>
              <a:t>Цифровая трансформация телекома в Индустрии 4.0</a:t>
            </a:r>
            <a:endParaRPr lang="en-US" sz="40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06DDE8-2D9F-4EDA-9CDB-8D9E1CE76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4</a:t>
            </a:fld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3AD651-6F94-4E44-88FD-8D390B5BA0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46" y="1064526"/>
            <a:ext cx="9929492" cy="503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23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3A493-4262-4471-8A07-11B949220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564" y="0"/>
            <a:ext cx="10515600" cy="1325563"/>
          </a:xfrm>
        </p:spPr>
        <p:txBody>
          <a:bodyPr/>
          <a:lstStyle/>
          <a:p>
            <a:r>
              <a:rPr lang="en-US" dirty="0"/>
              <a:t>Cloud, Fog, Dew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F7719D-54EF-4096-AE2E-1286944B1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5</a:t>
            </a:fld>
            <a:endParaRPr lang="en-US"/>
          </a:p>
        </p:txBody>
      </p:sp>
      <p:pic>
        <p:nvPicPr>
          <p:cNvPr id="1026" name="Picture 2" descr="Cloud Fog Dew">
            <a:extLst>
              <a:ext uri="{FF2B5EF4-FFF2-40B4-BE49-F238E27FC236}">
                <a16:creationId xmlns:a16="http://schemas.microsoft.com/office/drawing/2014/main" id="{1CF1CB12-354E-4756-BB5C-F6DF97570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46" y="1286435"/>
            <a:ext cx="6379647" cy="461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24C2EB73-0E49-4BBB-8345-8E3AAACD0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5624" y="1559859"/>
            <a:ext cx="5528864" cy="3806619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75972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5F02D5-884E-4762-BC99-B48E6A837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482" y="0"/>
            <a:ext cx="10515600" cy="1325563"/>
          </a:xfrm>
        </p:spPr>
        <p:txBody>
          <a:bodyPr/>
          <a:lstStyle/>
          <a:p>
            <a:r>
              <a:rPr lang="en-US" dirty="0"/>
              <a:t>MEC </a:t>
            </a:r>
            <a:r>
              <a:rPr lang="ru-RU" dirty="0"/>
              <a:t>(</a:t>
            </a:r>
            <a:r>
              <a:rPr lang="en-US" dirty="0"/>
              <a:t>Mobile Edge Computing</a:t>
            </a:r>
            <a:r>
              <a:rPr lang="ru-RU" dirty="0"/>
              <a:t>) </a:t>
            </a:r>
            <a:r>
              <a:rPr lang="en-US" dirty="0"/>
              <a:t>–</a:t>
            </a:r>
            <a:r>
              <a:rPr lang="ru-RU" dirty="0"/>
              <a:t> пример </a:t>
            </a:r>
            <a:r>
              <a:rPr lang="en-US" dirty="0"/>
              <a:t>Fog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260B54-7539-4153-81DC-81047F823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6</a:t>
            </a:fld>
            <a:endParaRPr lang="en-US"/>
          </a:p>
        </p:txBody>
      </p:sp>
      <p:pic>
        <p:nvPicPr>
          <p:cNvPr id="2050" name="Picture 2" descr="2">
            <a:extLst>
              <a:ext uri="{FF2B5EF4-FFF2-40B4-BE49-F238E27FC236}">
                <a16:creationId xmlns:a16="http://schemas.microsoft.com/office/drawing/2014/main" id="{BE626036-495A-4134-80BD-C76D492D6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446" y="1237129"/>
            <a:ext cx="7687678" cy="491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700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731D07-847A-494E-B749-4E3A05BB2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200" y="768824"/>
            <a:ext cx="8587508" cy="52903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109F8B-D723-436B-95D0-4C7368A8D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257" y="0"/>
            <a:ext cx="10515600" cy="1325563"/>
          </a:xfrm>
        </p:spPr>
        <p:txBody>
          <a:bodyPr/>
          <a:lstStyle/>
          <a:p>
            <a:r>
              <a:rPr lang="ru-RU" dirty="0"/>
              <a:t>Тактильный Интернет</a:t>
            </a:r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94DF783-779E-4599-ADFF-6C43F742E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E1662C-413C-45B4-8706-0258BFBAC539}"/>
              </a:ext>
            </a:extLst>
          </p:cNvPr>
          <p:cNvSpPr txBox="1"/>
          <p:nvPr/>
        </p:nvSpPr>
        <p:spPr>
          <a:xfrm>
            <a:off x="8050655" y="1088303"/>
            <a:ext cx="292798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Предсказательный движок</a:t>
            </a:r>
          </a:p>
          <a:p>
            <a:r>
              <a:rPr lang="en-US" dirty="0"/>
              <a:t>(Predictive Engine)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2702E2-672B-40CF-9773-A9413D87BFDF}"/>
              </a:ext>
            </a:extLst>
          </p:cNvPr>
          <p:cNvSpPr txBox="1"/>
          <p:nvPr/>
        </p:nvSpPr>
        <p:spPr>
          <a:xfrm>
            <a:off x="2311302" y="4771042"/>
            <a:ext cx="202031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Домен управления и контроля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F3B1AD-497B-4F7E-9D50-FD049B0E068F}"/>
              </a:ext>
            </a:extLst>
          </p:cNvPr>
          <p:cNvSpPr txBox="1"/>
          <p:nvPr/>
        </p:nvSpPr>
        <p:spPr>
          <a:xfrm>
            <a:off x="6701051" y="4819747"/>
            <a:ext cx="20203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Домен Сети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9BB074-E11C-474B-B235-6432A0564E5A}"/>
              </a:ext>
            </a:extLst>
          </p:cNvPr>
          <p:cNvSpPr txBox="1"/>
          <p:nvPr/>
        </p:nvSpPr>
        <p:spPr>
          <a:xfrm>
            <a:off x="10080560" y="4791466"/>
            <a:ext cx="139186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Домен исполнения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73EECD-7613-481B-BE79-02353B4AFA3B}"/>
              </a:ext>
            </a:extLst>
          </p:cNvPr>
          <p:cNvSpPr txBox="1"/>
          <p:nvPr/>
        </p:nvSpPr>
        <p:spPr>
          <a:xfrm>
            <a:off x="6437100" y="5168539"/>
            <a:ext cx="194332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Управление с тактильной обратной связью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503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3D67AD9-BA36-4A0F-AE73-3088255C5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8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67EC129-DC1E-4169-96AE-A359D7F4B440}"/>
              </a:ext>
            </a:extLst>
          </p:cNvPr>
          <p:cNvSpPr txBox="1">
            <a:spLocks/>
          </p:cNvSpPr>
          <p:nvPr/>
        </p:nvSpPr>
        <p:spPr>
          <a:xfrm>
            <a:off x="693034" y="519730"/>
            <a:ext cx="10451587" cy="7596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dirty="0"/>
              <a:t>Искусственный интеллект (ИИ)</a:t>
            </a:r>
            <a:br>
              <a:rPr lang="en-US" sz="4800" dirty="0"/>
            </a:br>
            <a:r>
              <a:rPr lang="en-US" sz="4800" dirty="0"/>
              <a:t>AI – Artificial Intelligence</a:t>
            </a:r>
          </a:p>
        </p:txBody>
      </p:sp>
      <p:pic>
        <p:nvPicPr>
          <p:cNvPr id="4" name="Picture 2" descr="http://img.theepochtimes.com/n3/eet-content/uploads/2015/06/23/Iterative_Places205-GoogLeNet_4-676x450.jpg">
            <a:extLst>
              <a:ext uri="{FF2B5EF4-FFF2-40B4-BE49-F238E27FC236}">
                <a16:creationId xmlns:a16="http://schemas.microsoft.com/office/drawing/2014/main" id="{C6CA989A-8FA2-4551-94E3-8BDFC31B564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1" y="1871463"/>
            <a:ext cx="5248986" cy="3300173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BD396D-DAB9-4FDE-BE4E-E03BB1633CBD}"/>
              </a:ext>
            </a:extLst>
          </p:cNvPr>
          <p:cNvSpPr txBox="1"/>
          <p:nvPr/>
        </p:nvSpPr>
        <p:spPr>
          <a:xfrm>
            <a:off x="1212933" y="5154707"/>
            <a:ext cx="90292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Картина, созданная </a:t>
            </a:r>
            <a:r>
              <a:rPr lang="en-US" sz="2000" b="1" dirty="0"/>
              <a:t>Google AI</a:t>
            </a:r>
            <a:r>
              <a:rPr lang="ru-RU" sz="2000" b="1" dirty="0"/>
              <a:t> с машинным обучением </a:t>
            </a:r>
            <a:r>
              <a:rPr lang="en-US" sz="2000" b="1" dirty="0"/>
              <a:t>(machine learning)</a:t>
            </a:r>
            <a:endParaRPr lang="ru-RU" sz="2000" b="1" dirty="0"/>
          </a:p>
          <a:p>
            <a:r>
              <a:rPr lang="ru-RU" sz="2000" i="1" dirty="0"/>
              <a:t>http://www.theepochtimes.com/n3/1401624-googles-dreaming-ai-shows-what-real-machine-learning-looks-like/</a:t>
            </a:r>
            <a:r>
              <a:rPr lang="ru-RU" sz="2000" dirty="0"/>
              <a:t>)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B03ED9-72FD-415A-98C1-C74079F100B4}"/>
              </a:ext>
            </a:extLst>
          </p:cNvPr>
          <p:cNvSpPr txBox="1"/>
          <p:nvPr/>
        </p:nvSpPr>
        <p:spPr>
          <a:xfrm>
            <a:off x="7016254" y="2811212"/>
            <a:ext cx="4145160" cy="1029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46" b="1" dirty="0">
                <a:latin typeface="Calibri" panose="020F0502020204030204" pitchFamily="34" charset="0"/>
                <a:cs typeface="Calibri" panose="020F0502020204030204" pitchFamily="34" charset="0"/>
              </a:rPr>
              <a:t>AI</a:t>
            </a:r>
            <a:r>
              <a:rPr lang="ru-RU" sz="304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46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3046" b="1" dirty="0">
                <a:latin typeface="Calibri" panose="020F0502020204030204" pitchFamily="34" charset="0"/>
                <a:cs typeface="Calibri" panose="020F0502020204030204" pitchFamily="34" charset="0"/>
              </a:rPr>
              <a:t>облачный сервис</a:t>
            </a:r>
            <a:r>
              <a:rPr lang="ru-RU" sz="3046" dirty="0">
                <a:latin typeface="Calibri" panose="020F0502020204030204" pitchFamily="34" charset="0"/>
                <a:cs typeface="Calibri" panose="020F0502020204030204" pitchFamily="34" charset="0"/>
              </a:rPr>
              <a:t>, «интеллект как услуга»</a:t>
            </a:r>
            <a:endParaRPr lang="en-US" sz="3046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056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EB3260B-F3AE-4169-A39E-4D6D718F3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9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826F27-5FFF-4B56-9482-B5A6D996AA83}"/>
              </a:ext>
            </a:extLst>
          </p:cNvPr>
          <p:cNvSpPr txBox="1">
            <a:spLocks/>
          </p:cNvSpPr>
          <p:nvPr/>
        </p:nvSpPr>
        <p:spPr>
          <a:xfrm>
            <a:off x="780998" y="336814"/>
            <a:ext cx="10454898" cy="7596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189" b="1">
                <a:latin typeface="Calibri" panose="020F0502020204030204" pitchFamily="34" charset="0"/>
                <a:cs typeface="Calibri" panose="020F0502020204030204" pitchFamily="34" charset="0"/>
              </a:rPr>
              <a:t>AI as a Service</a:t>
            </a:r>
            <a:r>
              <a:rPr lang="ru-RU" altLang="en-US" sz="4189" b="1"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endParaRPr lang="en-US" altLang="en-US" sz="4189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F6DDD51-0DD3-4D07-9B66-E9E43E144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18" y="1221337"/>
            <a:ext cx="4657164" cy="450588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021C66-F02E-41FF-92D1-C4E768BAD6DF}"/>
              </a:ext>
            </a:extLst>
          </p:cNvPr>
          <p:cNvSpPr txBox="1"/>
          <p:nvPr/>
        </p:nvSpPr>
        <p:spPr>
          <a:xfrm>
            <a:off x="5458965" y="1022957"/>
            <a:ext cx="6286462" cy="4857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46" dirty="0">
                <a:latin typeface="Calibri" panose="020F0502020204030204" pitchFamily="34" charset="0"/>
                <a:cs typeface="Calibri" panose="020F0502020204030204" pitchFamily="34" charset="0"/>
              </a:rPr>
              <a:t>Формула будущего предпринимательства:</a:t>
            </a:r>
          </a:p>
          <a:p>
            <a:r>
              <a:rPr lang="ru-RU" sz="3046" b="1" i="1" dirty="0">
                <a:latin typeface="Calibri" panose="020F0502020204030204" pitchFamily="34" charset="0"/>
                <a:cs typeface="Calibri" panose="020F0502020204030204" pitchFamily="34" charset="0"/>
              </a:rPr>
              <a:t>Как можно превратить вещь «Х» в облачную услугу?</a:t>
            </a:r>
            <a:r>
              <a:rPr lang="en-US" sz="304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en-US" sz="6600" b="1" i="1" dirty="0">
                <a:latin typeface="Freestyle Script" panose="030804020302050B0404" pitchFamily="66" charset="0"/>
                <a:cs typeface="Calibri" panose="020F0502020204030204" pitchFamily="34" charset="0"/>
              </a:rPr>
              <a:t>X + AI = Cloud Service</a:t>
            </a:r>
            <a:endParaRPr lang="ru-RU" sz="66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034" indent="-272034">
              <a:buFont typeface="Arial" panose="020B0604020202020204" pitchFamily="34" charset="0"/>
              <a:buChar char="•"/>
            </a:pPr>
            <a:r>
              <a:rPr lang="ru-RU" sz="3046" dirty="0">
                <a:latin typeface="Calibri" panose="020F0502020204030204" pitchFamily="34" charset="0"/>
                <a:cs typeface="Calibri" panose="020F0502020204030204" pitchFamily="34" charset="0"/>
              </a:rPr>
              <a:t>«автомобиль как услуга» </a:t>
            </a:r>
            <a:endParaRPr lang="en-US" sz="3046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034" indent="-272034">
              <a:buFont typeface="Arial" panose="020B0604020202020204" pitchFamily="34" charset="0"/>
              <a:buChar char="•"/>
            </a:pPr>
            <a:r>
              <a:rPr lang="ru-RU" sz="3046" dirty="0">
                <a:latin typeface="Calibri" panose="020F0502020204030204" pitchFamily="34" charset="0"/>
                <a:cs typeface="Calibri" panose="020F0502020204030204" pitchFamily="34" charset="0"/>
              </a:rPr>
              <a:t>«еда как услуга»</a:t>
            </a:r>
            <a:r>
              <a:rPr lang="en-US" sz="304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04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046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034" indent="-272034">
              <a:buFont typeface="Arial" panose="020B0604020202020204" pitchFamily="34" charset="0"/>
              <a:buChar char="•"/>
            </a:pPr>
            <a:r>
              <a:rPr lang="ru-RU" sz="3046" dirty="0">
                <a:latin typeface="Calibri" panose="020F0502020204030204" pitchFamily="34" charset="0"/>
                <a:cs typeface="Calibri" panose="020F0502020204030204" pitchFamily="34" charset="0"/>
              </a:rPr>
              <a:t>«мебель как услуга»</a:t>
            </a:r>
            <a:r>
              <a:rPr lang="en-US" sz="304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3046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034" indent="-272034">
              <a:buFont typeface="Arial" panose="020B0604020202020204" pitchFamily="34" charset="0"/>
              <a:buChar char="•"/>
            </a:pPr>
            <a:r>
              <a:rPr lang="ru-RU" sz="3046" dirty="0">
                <a:latin typeface="Calibri" panose="020F0502020204030204" pitchFamily="34" charset="0"/>
                <a:cs typeface="Calibri" panose="020F0502020204030204" pitchFamily="34" charset="0"/>
              </a:rPr>
              <a:t>…. </a:t>
            </a:r>
            <a:endParaRPr lang="en-US" sz="3046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307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2487" y="127000"/>
            <a:ext cx="10926452" cy="1325563"/>
          </a:xfrm>
        </p:spPr>
        <p:txBody>
          <a:bodyPr/>
          <a:lstStyle/>
          <a:p>
            <a:r>
              <a:rPr lang="ru-RU" dirty="0"/>
              <a:t>Индустриальный Интернет </a:t>
            </a:r>
            <a:r>
              <a:rPr lang="en-US" dirty="0"/>
              <a:t>IIoT (Industrial IoT)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10</a:t>
            </a:fld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30" y="1001077"/>
            <a:ext cx="8185210" cy="349033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DFB61B-5BFB-43F3-AA5B-5CF7766FF64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099072" y="3990885"/>
            <a:ext cx="4790440" cy="2138045"/>
          </a:xfrm>
          <a:prstGeom prst="rect">
            <a:avLst/>
          </a:prstGeom>
        </p:spPr>
      </p:pic>
      <p:sp>
        <p:nvSpPr>
          <p:cNvPr id="7" name="Стрелка: влево 6">
            <a:extLst>
              <a:ext uri="{FF2B5EF4-FFF2-40B4-BE49-F238E27FC236}">
                <a16:creationId xmlns:a16="http://schemas.microsoft.com/office/drawing/2014/main" id="{804D93A2-0C88-4577-A2ED-E00CB92B387B}"/>
              </a:ext>
            </a:extLst>
          </p:cNvPr>
          <p:cNvSpPr/>
          <p:nvPr/>
        </p:nvSpPr>
        <p:spPr>
          <a:xfrm>
            <a:off x="8625386" y="1726442"/>
            <a:ext cx="2067635" cy="1016757"/>
          </a:xfrm>
          <a:prstGeom prst="leftArrow">
            <a:avLst>
              <a:gd name="adj1" fmla="val 80370"/>
              <a:gd name="adj2" fmla="val 497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Индустрия 4.0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трелка: влево 8">
            <a:extLst>
              <a:ext uri="{FF2B5EF4-FFF2-40B4-BE49-F238E27FC236}">
                <a16:creationId xmlns:a16="http://schemas.microsoft.com/office/drawing/2014/main" id="{29B54431-32C1-41E2-AA7A-CD02DD526F42}"/>
              </a:ext>
            </a:extLst>
          </p:cNvPr>
          <p:cNvSpPr/>
          <p:nvPr/>
        </p:nvSpPr>
        <p:spPr>
          <a:xfrm flipH="1">
            <a:off x="4615219" y="4703929"/>
            <a:ext cx="2188191" cy="1016757"/>
          </a:xfrm>
          <a:prstGeom prst="leftArrow">
            <a:avLst>
              <a:gd name="adj1" fmla="val 80370"/>
              <a:gd name="adj2" fmla="val 497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Индустрия 3.0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5369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1305" y="0"/>
            <a:ext cx="10515600" cy="1325563"/>
          </a:xfrm>
        </p:spPr>
        <p:txBody>
          <a:bodyPr/>
          <a:lstStyle/>
          <a:p>
            <a:r>
              <a:rPr lang="ru-RU" dirty="0"/>
              <a:t>Рост Индустриального Интернета до 202</a:t>
            </a:r>
            <a:r>
              <a:rPr lang="en-US" dirty="0"/>
              <a:t>1</a:t>
            </a:r>
            <a:r>
              <a:rPr lang="ru-RU" dirty="0"/>
              <a:t> г. </a:t>
            </a:r>
            <a:endParaRPr lang="en-US" dirty="0"/>
          </a:p>
        </p:txBody>
      </p:sp>
      <p:pic>
        <p:nvPicPr>
          <p:cNvPr id="8" name="Рисунок 7" descr="Size and market impact of the Industrial Internet of Things">
            <a:extLst>
              <a:ext uri="{FF2B5EF4-FFF2-40B4-BE49-F238E27FC236}">
                <a16:creationId xmlns:a16="http://schemas.microsoft.com/office/drawing/2014/main" id="{A51096EB-5046-439B-95AB-06305B762F7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175" y="975815"/>
            <a:ext cx="8207840" cy="51247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1456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ru-RU" dirty="0"/>
              <a:t>	Облачные решения для превентивного 	обслуживания строительной техники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12</a:t>
            </a:fld>
            <a:endParaRPr lang="en-US"/>
          </a:p>
        </p:txBody>
      </p:sp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874058" y="1253378"/>
            <a:ext cx="10067365" cy="460337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118856" y="5528653"/>
            <a:ext cx="216758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fontAlgn="base"/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Источник: Huawei</a:t>
            </a:r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A51B7E5D-B6A3-45C8-B4F3-A1955DA352BF}"/>
              </a:ext>
            </a:extLst>
          </p:cNvPr>
          <p:cNvSpPr/>
          <p:nvPr/>
        </p:nvSpPr>
        <p:spPr>
          <a:xfrm>
            <a:off x="9300949" y="1419367"/>
            <a:ext cx="607326" cy="6823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6B95F4-03DD-4834-B95F-EDE3FB6373C5}"/>
              </a:ext>
            </a:extLst>
          </p:cNvPr>
          <p:cNvSpPr txBox="1"/>
          <p:nvPr/>
        </p:nvSpPr>
        <p:spPr>
          <a:xfrm>
            <a:off x="10069773" y="1112293"/>
            <a:ext cx="212222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Сокращение расходов на обслуживание  </a:t>
            </a:r>
          </a:p>
          <a:p>
            <a:r>
              <a:rPr lang="ru-RU" dirty="0"/>
              <a:t>до </a:t>
            </a:r>
            <a:r>
              <a:rPr lang="ru-RU" sz="2800" b="1" dirty="0">
                <a:solidFill>
                  <a:srgbClr val="FF0000"/>
                </a:solidFill>
              </a:rPr>
              <a:t>30%</a:t>
            </a:r>
            <a:r>
              <a:rPr lang="ru-RU" sz="2800" b="1" dirty="0"/>
              <a:t>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90371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164" y="22617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Облако компании </a:t>
            </a:r>
            <a:r>
              <a:rPr lang="en-US" dirty="0"/>
              <a:t>KUBOTA</a:t>
            </a:r>
            <a:r>
              <a:rPr lang="ru-RU" dirty="0"/>
              <a:t> для </a:t>
            </a:r>
            <a:br>
              <a:rPr lang="ru-RU" dirty="0"/>
            </a:br>
            <a:r>
              <a:rPr lang="ru-RU" dirty="0"/>
              <a:t>национальной системы водоснабжении Японии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13</a:t>
            </a:fld>
            <a:endParaRPr lang="en-US"/>
          </a:p>
        </p:txBody>
      </p:sp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833719" y="1622612"/>
            <a:ext cx="10730752" cy="44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52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963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 err="1"/>
              <a:t>CropX</a:t>
            </a:r>
            <a:r>
              <a:rPr lang="en-US" sz="3600" dirty="0"/>
              <a:t> (</a:t>
            </a:r>
            <a:r>
              <a:rPr lang="ru-RU" sz="3600" dirty="0"/>
              <a:t>Израиль) </a:t>
            </a:r>
            <a:r>
              <a:rPr lang="en-US" sz="3600" dirty="0"/>
              <a:t>–</a:t>
            </a:r>
            <a:r>
              <a:rPr lang="ru-RU" sz="3600" dirty="0"/>
              <a:t> решение оптимального полива </a:t>
            </a:r>
            <a:r>
              <a:rPr lang="en-US" sz="3600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14</a:t>
            </a:fld>
            <a:endParaRPr lang="en-US"/>
          </a:p>
        </p:txBody>
      </p:sp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2850437" y="1530772"/>
            <a:ext cx="3764280" cy="16516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9586" y="1098672"/>
            <a:ext cx="3184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ГИС с использованием дронов</a:t>
            </a: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9445" y="1504463"/>
            <a:ext cx="23832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Аналитическое приложение вычисляет оптимальные места для установки сенсоров на поле</a:t>
            </a:r>
            <a:endParaRPr lang="en-US" dirty="0"/>
          </a:p>
        </p:txBody>
      </p:sp>
      <p:pic>
        <p:nvPicPr>
          <p:cNvPr id="8" name="Рисунок 7"/>
          <p:cNvPicPr/>
          <p:nvPr/>
        </p:nvPicPr>
        <p:blipFill>
          <a:blip r:embed="rId4"/>
          <a:stretch>
            <a:fillRect/>
          </a:stretch>
        </p:blipFill>
        <p:spPr>
          <a:xfrm>
            <a:off x="7539787" y="1190075"/>
            <a:ext cx="3764706" cy="1934845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5"/>
          <a:stretch>
            <a:fillRect/>
          </a:stretch>
        </p:blipFill>
        <p:spPr>
          <a:xfrm>
            <a:off x="1059964" y="3637050"/>
            <a:ext cx="3833495" cy="1923415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6"/>
          <a:stretch>
            <a:fillRect/>
          </a:stretch>
        </p:blipFill>
        <p:spPr>
          <a:xfrm>
            <a:off x="5672305" y="3971152"/>
            <a:ext cx="3826510" cy="188468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7404846" y="3043081"/>
            <a:ext cx="46616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Аналитическое приложение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CropX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сообщает фермеру, где установить сенсоры</a:t>
            </a: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50399" y="5584122"/>
            <a:ext cx="3430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Установка сенсора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CropX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поле</a:t>
            </a:r>
            <a:endParaRPr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9668436" y="3913111"/>
            <a:ext cx="23935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посылает сообщение фермеру о необходимости полить определённый участок определённым количеством воды</a:t>
            </a:r>
            <a:endParaRPr lang="en-US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9511552" y="5924781"/>
            <a:ext cx="23344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Источник: </a:t>
            </a:r>
            <a:r>
              <a:rPr lang="en-US" dirty="0" err="1">
                <a:solidFill>
                  <a:srgbClr val="333333"/>
                </a:solidFill>
                <a:latin typeface="Georgia" panose="02040502050405020303" pitchFamily="18" charset="0"/>
              </a:rPr>
              <a:t>CropX</a:t>
            </a:r>
            <a:endParaRPr lang="en-US" dirty="0">
              <a:solidFill>
                <a:srgbClr val="333333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36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BA8DDCC-2357-4D63-93A2-CBED08E63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15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97E95E2-460C-43D3-8B54-82F939BBC58A}"/>
              </a:ext>
            </a:extLst>
          </p:cNvPr>
          <p:cNvSpPr txBox="1">
            <a:spLocks/>
          </p:cNvSpPr>
          <p:nvPr/>
        </p:nvSpPr>
        <p:spPr>
          <a:xfrm>
            <a:off x="1032182" y="456872"/>
            <a:ext cx="8557645" cy="7596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3D-</a:t>
            </a:r>
            <a:r>
              <a:rPr lang="ru-RU" altLang="en-US" dirty="0">
                <a:latin typeface="Calibri" panose="020F0502020204030204" pitchFamily="34" charset="0"/>
                <a:cs typeface="Calibri" panose="020F0502020204030204" pitchFamily="34" charset="0"/>
              </a:rPr>
              <a:t>печать: доступ становится более важным, чем владение</a:t>
            </a: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C63EC34-15E0-45C6-AAAB-3D913ECFB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80" y="1973766"/>
            <a:ext cx="5076242" cy="394125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B15559-A255-4BD5-9F67-1C8EA2BA8D2A}"/>
              </a:ext>
            </a:extLst>
          </p:cNvPr>
          <p:cNvSpPr txBox="1"/>
          <p:nvPr/>
        </p:nvSpPr>
        <p:spPr>
          <a:xfrm>
            <a:off x="6027613" y="1960035"/>
            <a:ext cx="5725708" cy="3374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5254" indent="-435254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666" b="1" dirty="0">
                <a:latin typeface="Calibri" panose="020F0502020204030204" pitchFamily="34" charset="0"/>
                <a:cs typeface="Calibri" panose="020F0502020204030204" pitchFamily="34" charset="0"/>
              </a:rPr>
              <a:t>Facebook</a:t>
            </a:r>
            <a:r>
              <a:rPr lang="ru-RU" sz="2666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66" dirty="0">
                <a:latin typeface="Calibri" panose="020F0502020204030204" pitchFamily="34" charset="0"/>
                <a:cs typeface="Calibri" panose="020F0502020204030204" pitchFamily="34" charset="0"/>
              </a:rPr>
              <a:t>не имеет своего контента</a:t>
            </a:r>
          </a:p>
          <a:p>
            <a:pPr marL="435254" indent="-435254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666" b="1" dirty="0">
                <a:latin typeface="Calibri" panose="020F0502020204030204" pitchFamily="34" charset="0"/>
                <a:cs typeface="Calibri" panose="020F0502020204030204" pitchFamily="34" charset="0"/>
              </a:rPr>
              <a:t>Alibaba</a:t>
            </a:r>
            <a:r>
              <a:rPr lang="ru-RU" sz="2666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66" dirty="0">
                <a:latin typeface="Calibri" panose="020F0502020204030204" pitchFamily="34" charset="0"/>
                <a:cs typeface="Calibri" panose="020F0502020204030204" pitchFamily="34" charset="0"/>
              </a:rPr>
              <a:t>не имеет своих складов</a:t>
            </a:r>
          </a:p>
          <a:p>
            <a:pPr marL="435254" indent="-435254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666" b="1" dirty="0">
                <a:latin typeface="Calibri" panose="020F0502020204030204" pitchFamily="34" charset="0"/>
                <a:cs typeface="Calibri" panose="020F0502020204030204" pitchFamily="34" charset="0"/>
              </a:rPr>
              <a:t>Uber</a:t>
            </a:r>
            <a:r>
              <a:rPr lang="ru-RU" sz="2666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66" dirty="0">
                <a:latin typeface="Calibri" panose="020F0502020204030204" pitchFamily="34" charset="0"/>
                <a:cs typeface="Calibri" panose="020F0502020204030204" pitchFamily="34" charset="0"/>
              </a:rPr>
              <a:t>не имеет своего автопарка</a:t>
            </a:r>
            <a:r>
              <a:rPr lang="ru-RU" sz="2666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35254" indent="-435254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666" b="1" dirty="0">
                <a:latin typeface="Calibri" panose="020F0502020204030204" pitchFamily="34" charset="0"/>
                <a:cs typeface="Calibri" panose="020F0502020204030204" pitchFamily="34" charset="0"/>
              </a:rPr>
              <a:t>AirBnB</a:t>
            </a:r>
            <a:r>
              <a:rPr lang="ru-RU" sz="2666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66" dirty="0">
                <a:latin typeface="Calibri" panose="020F0502020204030204" pitchFamily="34" charset="0"/>
                <a:cs typeface="Calibri" panose="020F0502020204030204" pitchFamily="34" charset="0"/>
              </a:rPr>
              <a:t>не имеет своих гостиниц</a:t>
            </a:r>
            <a:endParaRPr lang="en-US" sz="2666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191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947D93C-49DC-4097-812E-F96CD07F9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16</a:t>
            </a:fld>
            <a:endParaRPr lang="en-US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38A19FC-E17F-4686-8BC3-ED10EBC1C9FF}"/>
              </a:ext>
            </a:extLst>
          </p:cNvPr>
          <p:cNvGrpSpPr/>
          <p:nvPr/>
        </p:nvGrpSpPr>
        <p:grpSpPr>
          <a:xfrm>
            <a:off x="2321859" y="215152"/>
            <a:ext cx="7010400" cy="6505575"/>
            <a:chOff x="2380537" y="-190704"/>
            <a:chExt cx="7010400" cy="6505575"/>
          </a:xfrm>
        </p:grpSpPr>
        <p:pic>
          <p:nvPicPr>
            <p:cNvPr id="4" name="Picture 2" descr="Картинки по запросу industry 4.0 cartoon">
              <a:extLst>
                <a:ext uri="{FF2B5EF4-FFF2-40B4-BE49-F238E27FC236}">
                  <a16:creationId xmlns:a16="http://schemas.microsoft.com/office/drawing/2014/main" id="{49DF4598-67DE-4FCE-BC85-7D3ADFF0C5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0537" y="-190704"/>
              <a:ext cx="7010400" cy="65055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51EBD48F-498C-443B-869F-D8E1328047B2}"/>
                </a:ext>
              </a:extLst>
            </p:cNvPr>
            <p:cNvSpPr/>
            <p:nvPr/>
          </p:nvSpPr>
          <p:spPr>
            <a:xfrm>
              <a:off x="4029228" y="689467"/>
              <a:ext cx="1985275" cy="13838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i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Мы </a:t>
              </a:r>
            </a:p>
            <a:p>
              <a:pPr algn="ctr"/>
              <a:r>
                <a:rPr lang="ru-RU" sz="1600" i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потратили миллиарды на дата-центр, и что, вот </a:t>
              </a:r>
              <a:r>
                <a:rPr lang="ru-RU" sz="1600" b="1" i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ЭТО</a:t>
              </a:r>
              <a:r>
                <a:rPr lang="ru-RU" sz="1600" i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 наше частное облако?</a:t>
              </a:r>
              <a:r>
                <a:rPr lang="en-US" sz="1600" i="1" dirty="0">
                  <a:latin typeface="Arial Narrow" panose="020B0606020202030204" pitchFamily="34" charset="0"/>
                </a:rPr>
                <a:t> </a:t>
              </a:r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9ECE542E-9F91-4914-98C7-33E500AB211A}"/>
                </a:ext>
              </a:extLst>
            </p:cNvPr>
            <p:cNvSpPr/>
            <p:nvPr/>
          </p:nvSpPr>
          <p:spPr>
            <a:xfrm>
              <a:off x="6349458" y="1243650"/>
              <a:ext cx="2075736" cy="10219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i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Да, сэр, у нас всё на оплату электричества ушло</a:t>
              </a:r>
              <a:endParaRPr lang="en-US" sz="1600" i="1" dirty="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2452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5544" y="2504356"/>
            <a:ext cx="3163479" cy="7101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7200" dirty="0">
                <a:latin typeface="Mistral" panose="03090702030407020403" pitchFamily="66" charset="0"/>
              </a:rPr>
              <a:t>Спасибо! </a:t>
            </a:r>
            <a:endParaRPr lang="en-US" sz="7200" dirty="0">
              <a:latin typeface="Mistral" panose="03090702030407020403" pitchFamily="66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6A6BD-4AE4-411F-B525-27BFA79B755C}" type="slidenum">
              <a:rPr lang="en-US" smtClean="0"/>
              <a:t>17</a:t>
            </a:fld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886" y="3695072"/>
            <a:ext cx="1268348" cy="1147064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8536756" y="4744793"/>
            <a:ext cx="3562547" cy="7101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4000" dirty="0">
                <a:latin typeface="Mistral" panose="03090702030407020403" pitchFamily="66" charset="0"/>
              </a:rPr>
              <a:t>Алексей Шалагинов</a:t>
            </a:r>
            <a:endParaRPr lang="en-US" sz="4000" dirty="0">
              <a:latin typeface="Mistral" panose="03090702030407020403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08836" y="5215656"/>
            <a:ext cx="23441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ashalagiov@gmail.com</a:t>
            </a:r>
            <a:endParaRPr lang="en-US" dirty="0"/>
          </a:p>
          <a:p>
            <a:r>
              <a:rPr lang="en-US" dirty="0"/>
              <a:t>925 0081486</a:t>
            </a:r>
          </a:p>
          <a:p>
            <a:r>
              <a:rPr lang="en-US" dirty="0"/>
              <a:t>Shalaginov.com</a:t>
            </a:r>
          </a:p>
        </p:txBody>
      </p:sp>
    </p:spTree>
    <p:extLst>
      <p:ext uri="{BB962C8B-B14F-4D97-AF65-F5344CB8AC3E}">
        <p14:creationId xmlns:p14="http://schemas.microsoft.com/office/powerpoint/2010/main" val="40214844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4703</TotalTime>
  <Words>568</Words>
  <Application>Microsoft Office PowerPoint</Application>
  <PresentationFormat>Широкоэкранный</PresentationFormat>
  <Paragraphs>107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Arial Narrow</vt:lpstr>
      <vt:lpstr>Book Antiqua</vt:lpstr>
      <vt:lpstr>Calibri</vt:lpstr>
      <vt:lpstr>Calibri Light</vt:lpstr>
      <vt:lpstr>Freestyle Script</vt:lpstr>
      <vt:lpstr>Georgia</vt:lpstr>
      <vt:lpstr>Mistral</vt:lpstr>
      <vt:lpstr>Times New Roman</vt:lpstr>
      <vt:lpstr>Тема Office</vt:lpstr>
      <vt:lpstr>Перспективы облаков в условиях цифровой трансформации</vt:lpstr>
      <vt:lpstr> 4-я индустриальная революция (Industry 4.0)</vt:lpstr>
      <vt:lpstr> «Железный треугольник» Индустрии 4.0</vt:lpstr>
      <vt:lpstr>Цифровая трансформация телекома в Индустрии 4.0</vt:lpstr>
      <vt:lpstr>Cloud, Fog, Dew</vt:lpstr>
      <vt:lpstr>MEC (Mobile Edge Computing) – пример Fog </vt:lpstr>
      <vt:lpstr>Тактильный Интернет</vt:lpstr>
      <vt:lpstr>Презентация PowerPoint</vt:lpstr>
      <vt:lpstr>Презентация PowerPoint</vt:lpstr>
      <vt:lpstr>Индустриальный Интернет IIoT (Industrial IoT)</vt:lpstr>
      <vt:lpstr>Рост Индустриального Интернета до 2021 г. </vt:lpstr>
      <vt:lpstr> Облачные решения для превентивного  обслуживания строительной техники</vt:lpstr>
      <vt:lpstr>Облако компании KUBOTA для  национальной системы водоснабжении Японии</vt:lpstr>
      <vt:lpstr>CropX (Израиль) – решение оптимального полива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Alexei Shalaginov</dc:creator>
  <cp:lastModifiedBy>Alexei Shalaginov</cp:lastModifiedBy>
  <cp:revision>93</cp:revision>
  <cp:lastPrinted>2017-09-25T19:04:01Z</cp:lastPrinted>
  <dcterms:created xsi:type="dcterms:W3CDTF">2017-05-28T18:54:14Z</dcterms:created>
  <dcterms:modified xsi:type="dcterms:W3CDTF">2017-09-25T19:18:06Z</dcterms:modified>
</cp:coreProperties>
</file>