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A928D-15DB-43C8-84AD-B6400B054430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FFDD6-A064-43C4-ACFF-AD1E01038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FFDD6-A064-43C4-ACFF-AD1E0103813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A93DC-D053-4584-B038-FAA20BDFBC6B}" type="datetimeFigureOut">
              <a:rPr lang="ru-RU" smtClean="0"/>
              <a:pPr/>
              <a:t>09.09.2013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1D6E8-FCD0-49F8-B077-04E56F991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4847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Живи </a:t>
            </a:r>
            <a:r>
              <a:rPr lang="ru-RU" b="1" dirty="0" smtClean="0"/>
              <a:t>работая:  </a:t>
            </a:r>
            <a:br>
              <a:rPr lang="ru-RU" b="1" dirty="0" smtClean="0"/>
            </a:br>
            <a:r>
              <a:rPr lang="ru-RU" b="1" dirty="0" smtClean="0"/>
              <a:t>концепция </a:t>
            </a:r>
            <a:r>
              <a:rPr lang="en-US" b="1" dirty="0" smtClean="0"/>
              <a:t>BYOD</a:t>
            </a: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dirty="0" smtClean="0"/>
              <a:t>(</a:t>
            </a:r>
            <a:r>
              <a:rPr lang="ru-RU" dirty="0" err="1" smtClean="0"/>
              <a:t>Bring</a:t>
            </a:r>
            <a:r>
              <a:rPr lang="ru-RU" dirty="0" smtClean="0"/>
              <a:t> </a:t>
            </a:r>
            <a:r>
              <a:rPr lang="ru-RU" dirty="0" err="1" smtClean="0"/>
              <a:t>Your</a:t>
            </a:r>
            <a:r>
              <a:rPr lang="ru-RU" dirty="0" smtClean="0"/>
              <a:t> </a:t>
            </a:r>
            <a:r>
              <a:rPr lang="ru-RU" dirty="0" err="1" smtClean="0"/>
              <a:t>Own</a:t>
            </a:r>
            <a:r>
              <a:rPr lang="ru-RU" dirty="0" smtClean="0"/>
              <a:t> Device)</a:t>
            </a:r>
            <a:r>
              <a:rPr lang="en-US" b="1" dirty="0" smtClean="0"/>
              <a:t> 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68" y="4221088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b="1" dirty="0" smtClean="0"/>
              <a:t>Международная</a:t>
            </a:r>
            <a:r>
              <a:rPr lang="en-US" b="1" dirty="0" smtClean="0"/>
              <a:t> </a:t>
            </a:r>
            <a:r>
              <a:rPr lang="ru-RU" b="1" dirty="0" smtClean="0"/>
              <a:t>конференция</a:t>
            </a:r>
            <a:endParaRPr lang="ru-RU" dirty="0" smtClean="0"/>
          </a:p>
          <a:p>
            <a:pPr algn="r"/>
            <a:r>
              <a:rPr lang="ru-RU" b="1" dirty="0" smtClean="0"/>
              <a:t>«Перспективы</a:t>
            </a:r>
            <a:r>
              <a:rPr lang="en-US" b="1" dirty="0" smtClean="0"/>
              <a:t> NGN</a:t>
            </a:r>
            <a:r>
              <a:rPr lang="ru-RU" b="1" dirty="0" smtClean="0"/>
              <a:t> в России»</a:t>
            </a:r>
            <a:endParaRPr lang="ru-RU" dirty="0" smtClean="0"/>
          </a:p>
          <a:p>
            <a:pPr algn="r"/>
            <a:r>
              <a:rPr lang="ru-RU" b="1" dirty="0" smtClean="0"/>
              <a:t> </a:t>
            </a:r>
            <a:endParaRPr lang="ru-RU" dirty="0" smtClean="0"/>
          </a:p>
          <a:p>
            <a:pPr algn="r"/>
            <a:r>
              <a:rPr lang="ru-RU" dirty="0" smtClean="0"/>
              <a:t> 26 апреля, 2013 г.</a:t>
            </a:r>
          </a:p>
          <a:p>
            <a:pPr algn="r"/>
            <a:r>
              <a:rPr lang="ru-RU" dirty="0" smtClean="0"/>
              <a:t>г. Москва</a:t>
            </a:r>
          </a:p>
          <a:p>
            <a:pPr algn="r"/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407109"/>
            <a:ext cx="1944216" cy="245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 стремительно «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мобилизируется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2011 году </a:t>
            </a:r>
            <a:r>
              <a:rPr lang="ru-RU" sz="3100" b="1" dirty="0" smtClean="0"/>
              <a:t>поставки </a:t>
            </a:r>
            <a:r>
              <a:rPr lang="ru-RU" sz="3100" b="1" dirty="0"/>
              <a:t>смартфонов и планшетов  </a:t>
            </a:r>
            <a:r>
              <a:rPr lang="ru-RU" sz="3100" b="1" dirty="0" smtClean="0"/>
              <a:t>превысили </a:t>
            </a:r>
            <a:r>
              <a:rPr lang="ru-RU" sz="3100" b="1" dirty="0"/>
              <a:t>поставки ПК и ноутбуков. </a:t>
            </a:r>
            <a:endParaRPr lang="ru-RU" sz="3100" b="1" dirty="0" smtClean="0"/>
          </a:p>
          <a:p>
            <a:r>
              <a:rPr lang="ru-RU" dirty="0"/>
              <a:t>По данным IDC, поставки планшетов за 2012 г. возросли на 66%, а смартфонов на 32 %. В текущем году число  сотрудников, работающих вне офиса, составило  1,2 млрд. человек, достигнув почти 35% общего числа «офисных» сотрудников в мире.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132857"/>
            <a:ext cx="4038600" cy="262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6300192" y="1772816"/>
            <a:ext cx="648072" cy="32403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BYOD = Развлечение + </a:t>
            </a:r>
            <a:r>
              <a:rPr lang="ru-RU" b="1" dirty="0" smtClean="0"/>
              <a:t>Работа 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BYOD (</a:t>
            </a:r>
            <a:r>
              <a:rPr lang="ru-RU" dirty="0" err="1"/>
              <a:t>Bring</a:t>
            </a:r>
            <a:r>
              <a:rPr lang="ru-RU" dirty="0"/>
              <a:t> </a:t>
            </a:r>
            <a:r>
              <a:rPr lang="ru-RU" dirty="0" err="1"/>
              <a:t>Your</a:t>
            </a:r>
            <a:r>
              <a:rPr lang="ru-RU" dirty="0"/>
              <a:t> </a:t>
            </a:r>
            <a:r>
              <a:rPr lang="ru-RU" dirty="0" err="1"/>
              <a:t>Own</a:t>
            </a:r>
            <a:r>
              <a:rPr lang="ru-RU" dirty="0"/>
              <a:t> Device, букв. “приноси свое устройство») – новый режим работы сотрудников, позволяющий использовать их собственные мобильные устройства как для личных целей, так и для работы.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314863"/>
            <a:ext cx="4038600" cy="309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Выгоды BYOD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268760"/>
            <a:ext cx="4258816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До 2 часов экономии в </a:t>
            </a:r>
            <a:r>
              <a:rPr lang="ru-RU" dirty="0"/>
              <a:t>день, используя терминал BYOD, </a:t>
            </a:r>
            <a:r>
              <a:rPr lang="ru-RU" dirty="0" smtClean="0"/>
              <a:t>т.е. 520 часов в год. </a:t>
            </a:r>
          </a:p>
          <a:p>
            <a:r>
              <a:rPr lang="ru-RU" dirty="0" smtClean="0"/>
              <a:t>Эффективность </a:t>
            </a:r>
            <a:r>
              <a:rPr lang="ru-RU" dirty="0"/>
              <a:t>использования рабочего времени возрастает на 15%.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крупного предприятия </a:t>
            </a:r>
            <a:r>
              <a:rPr lang="ru-RU" dirty="0" smtClean="0"/>
              <a:t>в экономия накладных расходов может </a:t>
            </a:r>
            <a:r>
              <a:rPr lang="ru-RU" dirty="0"/>
              <a:t>составить до 15-20</a:t>
            </a:r>
            <a:r>
              <a:rPr lang="ru-RU" dirty="0" smtClean="0"/>
              <a:t>%. 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268760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 меньшей физической нагрузкой и эмоциональным напряжением растет как качество работы, так и качество жизни каждого сотрудника.</a:t>
            </a:r>
          </a:p>
          <a:p>
            <a:r>
              <a:rPr lang="ru-RU" dirty="0" smtClean="0"/>
              <a:t>Исследования </a:t>
            </a:r>
            <a:r>
              <a:rPr lang="ru-RU" dirty="0"/>
              <a:t>показали, что использование BYOD </a:t>
            </a:r>
            <a:r>
              <a:rPr lang="ru-RU" dirty="0" smtClean="0"/>
              <a:t>помогает </a:t>
            </a:r>
            <a:r>
              <a:rPr lang="ru-RU" dirty="0"/>
              <a:t>привлечению и удержанию талантливых сотрудников, </a:t>
            </a:r>
            <a:r>
              <a:rPr lang="ru-RU" dirty="0" smtClean="0"/>
              <a:t>и </a:t>
            </a:r>
            <a:r>
              <a:rPr lang="ru-RU" dirty="0"/>
              <a:t>мобильности работников, повышение их </a:t>
            </a:r>
            <a:r>
              <a:rPr lang="ru-RU" dirty="0" smtClean="0"/>
              <a:t>удовлетворенности.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221088"/>
            <a:ext cx="4032447" cy="2189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Рост приоритета </a:t>
            </a:r>
            <a:r>
              <a:rPr lang="ru-RU" dirty="0"/>
              <a:t>технологий мобильности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1600" dirty="0" smtClean="0"/>
              <a:t>(</a:t>
            </a:r>
            <a:r>
              <a:rPr lang="ru-RU" sz="1400" dirty="0"/>
              <a:t>Источник: Gartner, </a:t>
            </a:r>
            <a:r>
              <a:rPr lang="ru-RU" sz="1400" dirty="0" err="1"/>
              <a:t>Rankings</a:t>
            </a:r>
            <a:r>
              <a:rPr lang="ru-RU" sz="1400" dirty="0"/>
              <a:t> of </a:t>
            </a:r>
            <a:r>
              <a:rPr lang="ru-RU" sz="1400" dirty="0" err="1"/>
              <a:t>technologies</a:t>
            </a:r>
            <a:r>
              <a:rPr lang="ru-RU" sz="1400" dirty="0"/>
              <a:t> </a:t>
            </a:r>
            <a:r>
              <a:rPr lang="ru-RU" sz="1400" dirty="0" err="1"/>
              <a:t>CIOs</a:t>
            </a:r>
            <a:r>
              <a:rPr lang="ru-RU" sz="1400" dirty="0"/>
              <a:t> </a:t>
            </a:r>
            <a:r>
              <a:rPr lang="ru-RU" sz="1400" dirty="0" err="1"/>
              <a:t>selected</a:t>
            </a:r>
            <a:r>
              <a:rPr lang="ru-RU" sz="1400" dirty="0"/>
              <a:t> </a:t>
            </a:r>
            <a:r>
              <a:rPr lang="ru-RU" sz="1400" dirty="0" err="1"/>
              <a:t>as</a:t>
            </a:r>
            <a:r>
              <a:rPr lang="ru-RU" sz="1400" dirty="0"/>
              <a:t> </a:t>
            </a:r>
            <a:r>
              <a:rPr lang="ru-RU" sz="1400" dirty="0" err="1"/>
              <a:t>one</a:t>
            </a:r>
            <a:r>
              <a:rPr lang="ru-RU" sz="1400" dirty="0"/>
              <a:t> </a:t>
            </a:r>
            <a:r>
              <a:rPr lang="ru-RU" sz="1400" dirty="0" err="1"/>
              <a:t>of</a:t>
            </a:r>
            <a:r>
              <a:rPr lang="ru-RU" sz="1400" dirty="0"/>
              <a:t> </a:t>
            </a:r>
            <a:r>
              <a:rPr lang="ru-RU" sz="1400" dirty="0" err="1"/>
              <a:t>their</a:t>
            </a:r>
            <a:r>
              <a:rPr lang="ru-RU" sz="1400" dirty="0"/>
              <a:t> </a:t>
            </a:r>
            <a:r>
              <a:rPr lang="ru-RU" sz="1400" dirty="0" err="1"/>
              <a:t>top</a:t>
            </a:r>
            <a:r>
              <a:rPr lang="ru-RU" sz="1400" dirty="0"/>
              <a:t> </a:t>
            </a:r>
            <a:r>
              <a:rPr lang="ru-RU" sz="1400" dirty="0" err="1"/>
              <a:t>five</a:t>
            </a:r>
            <a:r>
              <a:rPr lang="ru-RU" sz="1400" dirty="0"/>
              <a:t> </a:t>
            </a:r>
            <a:r>
              <a:rPr lang="ru-RU" sz="1400" dirty="0" err="1"/>
              <a:t>priorities</a:t>
            </a:r>
            <a:r>
              <a:rPr lang="ru-RU" sz="1400" dirty="0"/>
              <a:t> </a:t>
            </a:r>
            <a:r>
              <a:rPr lang="ru-RU" sz="1400" dirty="0" err="1"/>
              <a:t>in</a:t>
            </a:r>
            <a:r>
              <a:rPr lang="ru-RU" sz="1400" dirty="0"/>
              <a:t> 2012.</a:t>
            </a:r>
            <a:br>
              <a:rPr lang="ru-RU" sz="1400" dirty="0"/>
            </a:br>
            <a:r>
              <a:rPr lang="en-US" sz="1600" dirty="0" smtClean="0"/>
              <a:t>)</a:t>
            </a:r>
            <a:endParaRPr lang="ru-RU" sz="1600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700808"/>
            <a:ext cx="7596336" cy="4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/>
              <a:t>Стиль поведения пользователей в сети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Gartner прогнозирует, что </a:t>
            </a:r>
            <a:r>
              <a:rPr lang="ru-RU" b="1" dirty="0"/>
              <a:t>в 2015 г. продажи планшетов превысят 326 млн. шт., смартфонов – 1 млрд. (50% продаж мобильных телефонов</a:t>
            </a:r>
            <a:r>
              <a:rPr lang="ru-RU" b="1" dirty="0" smtClean="0"/>
              <a:t>)</a:t>
            </a:r>
          </a:p>
          <a:p>
            <a:r>
              <a:rPr lang="ru-RU" dirty="0"/>
              <a:t>О</a:t>
            </a:r>
            <a:r>
              <a:rPr lang="ru-RU" dirty="0" smtClean="0"/>
              <a:t>сновной </a:t>
            </a:r>
            <a:r>
              <a:rPr lang="ru-RU" dirty="0"/>
              <a:t>абонентской базой </a:t>
            </a:r>
            <a:r>
              <a:rPr lang="ru-RU" dirty="0" smtClean="0"/>
              <a:t>будут </a:t>
            </a:r>
            <a:r>
              <a:rPr lang="ru-RU" dirty="0"/>
              <a:t>корпоративные пользователи,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</a:t>
            </a:r>
            <a:r>
              <a:rPr lang="ru-RU" dirty="0" smtClean="0"/>
              <a:t>сновные </a:t>
            </a:r>
            <a:r>
              <a:rPr lang="ru-RU" dirty="0"/>
              <a:t>пять целей использования мобильных устройств:</a:t>
            </a:r>
          </a:p>
          <a:p>
            <a:pPr>
              <a:buNone/>
            </a:pPr>
            <a:endParaRPr lang="ru-RU" dirty="0"/>
          </a:p>
        </p:txBody>
      </p:sp>
      <p:grpSp>
        <p:nvGrpSpPr>
          <p:cNvPr id="5" name="Group 4"/>
          <p:cNvGrpSpPr/>
          <p:nvPr/>
        </p:nvGrpSpPr>
        <p:grpSpPr>
          <a:xfrm>
            <a:off x="4139952" y="3212976"/>
            <a:ext cx="4860032" cy="3074241"/>
            <a:chOff x="588126" y="3323492"/>
            <a:chExt cx="3866532" cy="3054126"/>
          </a:xfrm>
        </p:grpSpPr>
        <p:cxnSp>
          <p:nvCxnSpPr>
            <p:cNvPr id="6" name="直接箭头连接符 60"/>
            <p:cNvCxnSpPr/>
            <p:nvPr/>
          </p:nvCxnSpPr>
          <p:spPr bwMode="auto">
            <a:xfrm flipV="1">
              <a:off x="1055440" y="3323492"/>
              <a:ext cx="20968" cy="2209757"/>
            </a:xfrm>
            <a:prstGeom prst="straightConnector1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tailEnd type="arrow"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直接连接符 62"/>
            <p:cNvCxnSpPr/>
            <p:nvPr/>
          </p:nvCxnSpPr>
          <p:spPr bwMode="auto">
            <a:xfrm flipV="1">
              <a:off x="1052615" y="5508901"/>
              <a:ext cx="3402043" cy="11359"/>
            </a:xfrm>
            <a:prstGeom prst="line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Box 3"/>
            <p:cNvSpPr txBox="1"/>
            <p:nvPr/>
          </p:nvSpPr>
          <p:spPr>
            <a:xfrm>
              <a:off x="613141" y="3583652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7F7F7F"/>
                  </a:solidFill>
                  <a:cs typeface="Calibri" pitchFamily="34" charset="0"/>
                </a:rPr>
                <a:t>100%</a:t>
              </a:r>
              <a:endParaRPr lang="en-US" altLang="zh-CN" sz="1100" b="1" dirty="0">
                <a:solidFill>
                  <a:srgbClr val="7F7F7F"/>
                </a:solidFill>
                <a:cs typeface="Calibri" pitchFamily="34" charset="0"/>
              </a:endParaRPr>
            </a:p>
          </p:txBody>
        </p:sp>
        <p:sp>
          <p:nvSpPr>
            <p:cNvPr id="9" name="矩形 117"/>
            <p:cNvSpPr/>
            <p:nvPr/>
          </p:nvSpPr>
          <p:spPr bwMode="auto">
            <a:xfrm>
              <a:off x="1215218" y="3759699"/>
              <a:ext cx="437763" cy="1751821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10" name="矩形 118"/>
            <p:cNvSpPr/>
            <p:nvPr/>
          </p:nvSpPr>
          <p:spPr bwMode="auto">
            <a:xfrm>
              <a:off x="1853099" y="4543434"/>
              <a:ext cx="437763" cy="96808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11" name="矩形 119"/>
            <p:cNvSpPr/>
            <p:nvPr/>
          </p:nvSpPr>
          <p:spPr bwMode="auto">
            <a:xfrm>
              <a:off x="2440954" y="4657015"/>
              <a:ext cx="437763" cy="85450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12" name="矩形 122"/>
            <p:cNvSpPr/>
            <p:nvPr/>
          </p:nvSpPr>
          <p:spPr bwMode="auto">
            <a:xfrm>
              <a:off x="1215218" y="3658309"/>
              <a:ext cx="437763" cy="908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13" name="TextBox 8"/>
            <p:cNvSpPr txBox="1"/>
            <p:nvPr/>
          </p:nvSpPr>
          <p:spPr>
            <a:xfrm>
              <a:off x="1150964" y="4356024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FFFFFF"/>
                  </a:solidFill>
                  <a:cs typeface="Calibri" pitchFamily="34" charset="0"/>
                </a:rPr>
                <a:t>98%</a:t>
              </a:r>
              <a:endParaRPr lang="en-US" altLang="zh-CN" sz="1100" b="1" dirty="0">
                <a:solidFill>
                  <a:srgbClr val="FFFFFF"/>
                </a:solidFill>
                <a:cs typeface="Calibri" pitchFamily="34" charset="0"/>
              </a:endParaRPr>
            </a:p>
          </p:txBody>
        </p:sp>
        <p:sp>
          <p:nvSpPr>
            <p:cNvPr id="14" name="TextBox 9"/>
            <p:cNvSpPr txBox="1"/>
            <p:nvPr/>
          </p:nvSpPr>
          <p:spPr>
            <a:xfrm>
              <a:off x="1150964" y="3571455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000000"/>
                  </a:solidFill>
                  <a:cs typeface="Calibri" pitchFamily="34" charset="0"/>
                </a:rPr>
                <a:t>2%</a:t>
              </a:r>
              <a:endParaRPr lang="en-US" altLang="zh-CN" sz="11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15" name="TextBox 10"/>
            <p:cNvSpPr txBox="1"/>
            <p:nvPr/>
          </p:nvSpPr>
          <p:spPr>
            <a:xfrm>
              <a:off x="809976" y="5511521"/>
              <a:ext cx="1143000" cy="595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ru-RU" altLang="zh-CN" sz="1100" b="1" dirty="0" smtClean="0">
                  <a:ea typeface="微软雅黑" pitchFamily="34" charset="-122"/>
                  <a:cs typeface="Calibri" pitchFamily="34" charset="0"/>
                </a:rPr>
                <a:t>Базовые коммуникации</a:t>
              </a:r>
              <a:endParaRPr lang="en-US" altLang="zh-CN" sz="1100" b="1" dirty="0"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1697377" y="5511523"/>
              <a:ext cx="723900" cy="595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ru-RU" altLang="zh-CN" sz="1100" b="1" dirty="0" smtClean="0">
                  <a:ea typeface="微软雅黑" pitchFamily="34" charset="-122"/>
                  <a:cs typeface="Calibri" pitchFamily="34" charset="0"/>
                </a:rPr>
                <a:t>Просмотр новостей</a:t>
              </a:r>
              <a:endParaRPr lang="en-US" altLang="zh-CN" sz="1100" b="1" dirty="0"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17" name="TextBox 12"/>
            <p:cNvSpPr txBox="1"/>
            <p:nvPr/>
          </p:nvSpPr>
          <p:spPr>
            <a:xfrm>
              <a:off x="2267849" y="5511524"/>
              <a:ext cx="857250" cy="595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ru-RU" altLang="zh-CN" sz="1100" b="1" dirty="0" smtClean="0">
                  <a:ea typeface="微软雅黑" pitchFamily="34" charset="-122"/>
                  <a:cs typeface="Calibri" pitchFamily="34" charset="0"/>
                </a:rPr>
                <a:t>Коммерция </a:t>
              </a:r>
            </a:p>
            <a:p>
              <a:pPr algn="ctr" fontAlgn="ctr"/>
              <a:r>
                <a:rPr lang="ru-RU" altLang="zh-CN" sz="1100" b="1" dirty="0" smtClean="0">
                  <a:ea typeface="微软雅黑" pitchFamily="34" charset="-122"/>
                  <a:cs typeface="Calibri" pitchFamily="34" charset="0"/>
                </a:rPr>
                <a:t>и соц.сети</a:t>
              </a:r>
              <a:r>
                <a:rPr lang="en-US" altLang="zh-CN" sz="1100" b="1" dirty="0" smtClean="0">
                  <a:ea typeface="微软雅黑" pitchFamily="34" charset="-122"/>
                  <a:cs typeface="Calibri" pitchFamily="34" charset="0"/>
                </a:rPr>
                <a:t> </a:t>
              </a:r>
              <a:endParaRPr lang="en-US" altLang="zh-CN" sz="1100" b="1" dirty="0"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2806628" y="5511524"/>
              <a:ext cx="966808" cy="829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ru-RU" altLang="zh-CN" sz="1100" b="1" dirty="0" smtClean="0">
                  <a:ea typeface="微软雅黑" pitchFamily="34" charset="-122"/>
                  <a:cs typeface="Calibri" pitchFamily="34" charset="0"/>
                </a:rPr>
                <a:t>Услуги </a:t>
              </a:r>
            </a:p>
            <a:p>
              <a:pPr algn="ctr" fontAlgn="ctr"/>
              <a:r>
                <a:rPr lang="ru-RU" altLang="zh-CN" sz="1100" b="1" dirty="0" err="1" smtClean="0">
                  <a:ea typeface="微软雅黑" pitchFamily="34" charset="-122"/>
                  <a:cs typeface="Calibri" pitchFamily="34" charset="0"/>
                </a:rPr>
                <a:t>местополо</a:t>
              </a:r>
              <a:r>
                <a:rPr lang="ru-RU" altLang="zh-CN" sz="1100" b="1" dirty="0" smtClean="0">
                  <a:ea typeface="微软雅黑" pitchFamily="34" charset="-122"/>
                  <a:cs typeface="Calibri" pitchFamily="34" charset="0"/>
                </a:rPr>
                <a:t>-</a:t>
              </a:r>
            </a:p>
            <a:p>
              <a:pPr algn="ctr" fontAlgn="ctr"/>
              <a:r>
                <a:rPr lang="ru-RU" altLang="zh-CN" sz="1100" b="1" dirty="0" err="1" smtClean="0">
                  <a:ea typeface="微软雅黑" pitchFamily="34" charset="-122"/>
                  <a:cs typeface="Calibri" pitchFamily="34" charset="0"/>
                </a:rPr>
                <a:t>жения</a:t>
              </a:r>
              <a:endParaRPr lang="en-US" altLang="zh-CN" sz="1100" b="1" dirty="0"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19" name="TextBox 14"/>
            <p:cNvSpPr txBox="1"/>
            <p:nvPr/>
          </p:nvSpPr>
          <p:spPr>
            <a:xfrm>
              <a:off x="3608321" y="5548272"/>
              <a:ext cx="543757" cy="829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ru-RU" altLang="zh-CN" sz="1100" b="1" dirty="0" err="1" smtClean="0">
                  <a:ea typeface="微软雅黑" pitchFamily="34" charset="-122"/>
                  <a:cs typeface="Calibri" pitchFamily="34" charset="0"/>
                </a:rPr>
                <a:t>Онлайн</a:t>
              </a:r>
              <a:r>
                <a:rPr lang="ru-RU" altLang="zh-CN" sz="1100" b="1" dirty="0" smtClean="0">
                  <a:ea typeface="微软雅黑" pitchFamily="34" charset="-122"/>
                  <a:cs typeface="Calibri" pitchFamily="34" charset="0"/>
                </a:rPr>
                <a:t> поиск</a:t>
              </a:r>
              <a:endParaRPr lang="en-US" altLang="zh-CN" sz="1100" b="1" dirty="0"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20" name="TextBox 15"/>
            <p:cNvSpPr txBox="1"/>
            <p:nvPr/>
          </p:nvSpPr>
          <p:spPr>
            <a:xfrm>
              <a:off x="613141" y="3947122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7F7F7F"/>
                  </a:solidFill>
                  <a:cs typeface="Calibri" pitchFamily="34" charset="0"/>
                </a:rPr>
                <a:t>80%</a:t>
              </a:r>
              <a:endParaRPr lang="en-US" altLang="zh-CN" sz="1100" b="1" dirty="0">
                <a:solidFill>
                  <a:srgbClr val="7F7F7F"/>
                </a:solidFill>
                <a:cs typeface="Calibri" pitchFamily="34" charset="0"/>
              </a:endParaRPr>
            </a:p>
          </p:txBody>
        </p:sp>
        <p:sp>
          <p:nvSpPr>
            <p:cNvPr id="21" name="TextBox 16"/>
            <p:cNvSpPr txBox="1"/>
            <p:nvPr/>
          </p:nvSpPr>
          <p:spPr>
            <a:xfrm>
              <a:off x="613141" y="4299234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7F7F7F"/>
                  </a:solidFill>
                  <a:cs typeface="Calibri" pitchFamily="34" charset="0"/>
                </a:rPr>
                <a:t>60%</a:t>
              </a:r>
              <a:endParaRPr lang="en-US" altLang="zh-CN" sz="1100" b="1" dirty="0">
                <a:solidFill>
                  <a:srgbClr val="7F7F7F"/>
                </a:solidFill>
                <a:cs typeface="Calibri" pitchFamily="34" charset="0"/>
              </a:endParaRPr>
            </a:p>
          </p:txBody>
        </p:sp>
        <p:sp>
          <p:nvSpPr>
            <p:cNvPr id="22" name="TextBox 17"/>
            <p:cNvSpPr txBox="1"/>
            <p:nvPr/>
          </p:nvSpPr>
          <p:spPr>
            <a:xfrm>
              <a:off x="600634" y="4662705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7F7F7F"/>
                  </a:solidFill>
                  <a:cs typeface="Calibri" pitchFamily="34" charset="0"/>
                </a:rPr>
                <a:t>40%</a:t>
              </a:r>
              <a:endParaRPr lang="en-US" altLang="zh-CN" sz="1100" b="1" dirty="0">
                <a:solidFill>
                  <a:srgbClr val="7F7F7F"/>
                </a:solidFill>
                <a:cs typeface="Calibri" pitchFamily="34" charset="0"/>
              </a:endParaRPr>
            </a:p>
          </p:txBody>
        </p:sp>
        <p:sp>
          <p:nvSpPr>
            <p:cNvPr id="23" name="TextBox 18"/>
            <p:cNvSpPr txBox="1"/>
            <p:nvPr/>
          </p:nvSpPr>
          <p:spPr>
            <a:xfrm>
              <a:off x="588126" y="4992099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7F7F7F"/>
                  </a:solidFill>
                  <a:cs typeface="Calibri" pitchFamily="34" charset="0"/>
                </a:rPr>
                <a:t>20%</a:t>
              </a:r>
              <a:endParaRPr lang="en-US" altLang="zh-CN" sz="1100" b="1" dirty="0">
                <a:solidFill>
                  <a:srgbClr val="7F7F7F"/>
                </a:solidFill>
                <a:cs typeface="Calibri" pitchFamily="34" charset="0"/>
              </a:endParaRPr>
            </a:p>
          </p:txBody>
        </p:sp>
        <p:sp>
          <p:nvSpPr>
            <p:cNvPr id="24" name="TextBox 19"/>
            <p:cNvSpPr txBox="1"/>
            <p:nvPr/>
          </p:nvSpPr>
          <p:spPr>
            <a:xfrm>
              <a:off x="600634" y="5366928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7F7F7F"/>
                  </a:solidFill>
                  <a:cs typeface="Calibri" pitchFamily="34" charset="0"/>
                </a:rPr>
                <a:t>0%</a:t>
              </a:r>
              <a:endParaRPr lang="en-US" altLang="zh-CN" sz="1100" b="1" dirty="0">
                <a:solidFill>
                  <a:srgbClr val="7F7F7F"/>
                </a:solidFill>
                <a:cs typeface="Calibri" pitchFamily="34" charset="0"/>
              </a:endParaRPr>
            </a:p>
          </p:txBody>
        </p:sp>
        <p:sp>
          <p:nvSpPr>
            <p:cNvPr id="25" name="矩形 151"/>
            <p:cNvSpPr/>
            <p:nvPr/>
          </p:nvSpPr>
          <p:spPr bwMode="auto">
            <a:xfrm>
              <a:off x="1853099" y="3965819"/>
              <a:ext cx="437763" cy="5792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26" name="TextBox 21"/>
            <p:cNvSpPr txBox="1"/>
            <p:nvPr/>
          </p:nvSpPr>
          <p:spPr>
            <a:xfrm>
              <a:off x="1776340" y="4833082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FFFFFF"/>
                  </a:solidFill>
                  <a:cs typeface="Calibri" pitchFamily="34" charset="0"/>
                </a:rPr>
                <a:t>53%</a:t>
              </a:r>
              <a:endParaRPr lang="en-US" altLang="zh-CN" sz="1100" b="1" dirty="0">
                <a:solidFill>
                  <a:srgbClr val="FFFFFF"/>
                </a:solidFill>
                <a:cs typeface="Calibri" pitchFamily="34" charset="0"/>
              </a:endParaRPr>
            </a:p>
          </p:txBody>
        </p:sp>
        <p:sp>
          <p:nvSpPr>
            <p:cNvPr id="27" name="TextBox 22"/>
            <p:cNvSpPr txBox="1"/>
            <p:nvPr/>
          </p:nvSpPr>
          <p:spPr>
            <a:xfrm>
              <a:off x="1788847" y="4117497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000000"/>
                  </a:solidFill>
                  <a:cs typeface="Calibri" pitchFamily="34" charset="0"/>
                </a:rPr>
                <a:t>31%</a:t>
              </a:r>
              <a:endParaRPr lang="en-US" altLang="zh-CN" sz="11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28" name="矩形 154"/>
            <p:cNvSpPr/>
            <p:nvPr/>
          </p:nvSpPr>
          <p:spPr bwMode="auto">
            <a:xfrm>
              <a:off x="2440954" y="4305742"/>
              <a:ext cx="437763" cy="35211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29" name="TextBox 24"/>
            <p:cNvSpPr txBox="1"/>
            <p:nvPr/>
          </p:nvSpPr>
          <p:spPr>
            <a:xfrm>
              <a:off x="2401715" y="4901233"/>
              <a:ext cx="564548" cy="397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20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Calibri" pitchFamily="34" charset="0"/>
                </a:rPr>
                <a:t>47%</a:t>
              </a:r>
              <a:endParaRPr lang="en-US" altLang="zh-CN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endParaRPr>
            </a:p>
          </p:txBody>
        </p:sp>
        <p:sp>
          <p:nvSpPr>
            <p:cNvPr id="30" name="TextBox 25"/>
            <p:cNvSpPr txBox="1"/>
            <p:nvPr/>
          </p:nvSpPr>
          <p:spPr>
            <a:xfrm>
              <a:off x="2401715" y="4358524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000000"/>
                  </a:solidFill>
                  <a:cs typeface="Calibri" pitchFamily="34" charset="0"/>
                </a:rPr>
                <a:t>21%</a:t>
              </a:r>
              <a:endParaRPr lang="en-US" altLang="zh-CN" sz="11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31" name="矩形 157"/>
            <p:cNvSpPr/>
            <p:nvPr/>
          </p:nvSpPr>
          <p:spPr bwMode="auto">
            <a:xfrm>
              <a:off x="3028807" y="5224941"/>
              <a:ext cx="437763" cy="286579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32" name="矩形 158"/>
            <p:cNvSpPr/>
            <p:nvPr/>
          </p:nvSpPr>
          <p:spPr bwMode="auto">
            <a:xfrm>
              <a:off x="3028807" y="4498833"/>
              <a:ext cx="437763" cy="72693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33" name="TextBox 28"/>
            <p:cNvSpPr txBox="1"/>
            <p:nvPr/>
          </p:nvSpPr>
          <p:spPr>
            <a:xfrm>
              <a:off x="2964553" y="5230628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FFFFFF"/>
                  </a:solidFill>
                  <a:cs typeface="Calibri" pitchFamily="34" charset="0"/>
                </a:rPr>
                <a:t>13%</a:t>
              </a:r>
              <a:endParaRPr lang="en-US" altLang="zh-CN" sz="1100" b="1" dirty="0">
                <a:solidFill>
                  <a:srgbClr val="FFFFFF"/>
                </a:solidFill>
                <a:cs typeface="Calibri" pitchFamily="34" charset="0"/>
              </a:endParaRPr>
            </a:p>
          </p:txBody>
        </p:sp>
        <p:sp>
          <p:nvSpPr>
            <p:cNvPr id="34" name="TextBox 29"/>
            <p:cNvSpPr txBox="1"/>
            <p:nvPr/>
          </p:nvSpPr>
          <p:spPr>
            <a:xfrm>
              <a:off x="2977061" y="4696778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000000"/>
                  </a:solidFill>
                  <a:cs typeface="Calibri" pitchFamily="34" charset="0"/>
                </a:rPr>
                <a:t>56%</a:t>
              </a:r>
              <a:endParaRPr lang="en-US" altLang="zh-CN" sz="11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35" name="矩形 163"/>
            <p:cNvSpPr/>
            <p:nvPr/>
          </p:nvSpPr>
          <p:spPr bwMode="auto">
            <a:xfrm>
              <a:off x="3610402" y="5281729"/>
              <a:ext cx="437763" cy="229790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36" name="矩形 164"/>
            <p:cNvSpPr/>
            <p:nvPr/>
          </p:nvSpPr>
          <p:spPr bwMode="auto">
            <a:xfrm>
              <a:off x="3610402" y="4726835"/>
              <a:ext cx="437763" cy="55088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1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37" name="TextBox 32"/>
            <p:cNvSpPr txBox="1"/>
            <p:nvPr/>
          </p:nvSpPr>
          <p:spPr>
            <a:xfrm>
              <a:off x="3537413" y="5259059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FFFFFF"/>
                  </a:solidFill>
                  <a:cs typeface="Calibri" pitchFamily="34" charset="0"/>
                </a:rPr>
                <a:t>12%</a:t>
              </a:r>
              <a:endParaRPr lang="en-US" altLang="zh-CN" sz="1100" b="1" dirty="0">
                <a:solidFill>
                  <a:srgbClr val="FFFFFF"/>
                </a:solidFill>
                <a:cs typeface="Calibri" pitchFamily="34" charset="0"/>
              </a:endParaRPr>
            </a:p>
          </p:txBody>
        </p:sp>
        <p:sp>
          <p:nvSpPr>
            <p:cNvPr id="38" name="TextBox 33"/>
            <p:cNvSpPr txBox="1"/>
            <p:nvPr/>
          </p:nvSpPr>
          <p:spPr>
            <a:xfrm>
              <a:off x="3546152" y="4850115"/>
              <a:ext cx="564548" cy="36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ctr"/>
              <a:r>
                <a:rPr lang="en-US" altLang="zh-CN" sz="1100" b="1" dirty="0" smtClean="0">
                  <a:solidFill>
                    <a:srgbClr val="000000"/>
                  </a:solidFill>
                  <a:cs typeface="Calibri" pitchFamily="34" charset="0"/>
                </a:rPr>
                <a:t>30%</a:t>
              </a:r>
              <a:endParaRPr lang="en-US" altLang="zh-CN" sz="1100" b="1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grpSp>
          <p:nvGrpSpPr>
            <p:cNvPr id="39" name="组合 231"/>
            <p:cNvGrpSpPr/>
            <p:nvPr/>
          </p:nvGrpSpPr>
          <p:grpSpPr>
            <a:xfrm>
              <a:off x="2123728" y="3357004"/>
              <a:ext cx="1575442" cy="538397"/>
              <a:chOff x="3131315" y="3489348"/>
              <a:chExt cx="1575442" cy="538397"/>
            </a:xfrm>
          </p:grpSpPr>
          <p:sp>
            <p:nvSpPr>
              <p:cNvPr id="41" name="矩形 226"/>
              <p:cNvSpPr/>
              <p:nvPr/>
            </p:nvSpPr>
            <p:spPr bwMode="auto">
              <a:xfrm>
                <a:off x="3131315" y="3547543"/>
                <a:ext cx="209293" cy="97865"/>
              </a:xfrm>
              <a:prstGeom prst="rect">
                <a:avLst/>
              </a:prstGeom>
              <a:solidFill>
                <a:srgbClr val="960000"/>
              </a:solidFill>
              <a:ln>
                <a:noFill/>
              </a:ln>
              <a:effectLst/>
              <a:extLst>
                <a:ext uri="{909E8E84-426E-40DD-AFC4-6F175D3DCCD1}">
  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>
                  <a:buClr>
                    <a:srgbClr val="CC9900"/>
                  </a:buClr>
                  <a:buFont typeface="Wingdings" pitchFamily="2" charset="2"/>
                  <a:buChar char="n"/>
                </a:pPr>
                <a:endParaRPr lang="en-US" altLang="zh-CN" sz="1100" dirty="0" smtClean="0">
                  <a:solidFill>
                    <a:srgbClr val="000000"/>
                  </a:solidFill>
                  <a:ea typeface="宋体" charset="-122"/>
                  <a:cs typeface="Calibri" pitchFamily="34" charset="0"/>
                </a:endParaRPr>
              </a:p>
            </p:txBody>
          </p:sp>
          <p:sp>
            <p:nvSpPr>
              <p:cNvPr id="42" name="矩形 227"/>
              <p:cNvSpPr/>
              <p:nvPr/>
            </p:nvSpPr>
            <p:spPr bwMode="auto">
              <a:xfrm>
                <a:off x="3131315" y="3718231"/>
                <a:ext cx="209293" cy="9786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09E8E84-426E-40DD-AFC4-6F175D3DCCD1}">
  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>
                  <a:buClr>
                    <a:srgbClr val="CC9900"/>
                  </a:buClr>
                  <a:buFont typeface="Wingdings" pitchFamily="2" charset="2"/>
                  <a:buChar char="n"/>
                </a:pPr>
                <a:endParaRPr lang="en-US" altLang="zh-CN" sz="1100" dirty="0" smtClean="0">
                  <a:solidFill>
                    <a:srgbClr val="000000"/>
                  </a:solidFill>
                  <a:ea typeface="宋体" charset="-122"/>
                  <a:cs typeface="Calibri" pitchFamily="34" charset="0"/>
                </a:endParaRPr>
              </a:p>
            </p:txBody>
          </p:sp>
          <p:sp>
            <p:nvSpPr>
              <p:cNvPr id="43" name="TextBox 37"/>
              <p:cNvSpPr txBox="1"/>
              <p:nvPr/>
            </p:nvSpPr>
            <p:spPr>
              <a:xfrm>
                <a:off x="3162124" y="3489348"/>
                <a:ext cx="1226996" cy="361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ctr"/>
                <a:r>
                  <a:rPr lang="ru-RU" altLang="zh-CN" sz="1100" b="1" dirty="0" smtClean="0">
                    <a:solidFill>
                      <a:srgbClr val="000000"/>
                    </a:solidFill>
                    <a:ea typeface="微软雅黑" pitchFamily="34" charset="-122"/>
                    <a:cs typeface="Calibri" pitchFamily="34" charset="0"/>
                  </a:rPr>
                  <a:t>Ежедневно</a:t>
                </a:r>
                <a:endParaRPr lang="en-US" altLang="zh-CN" sz="1100" b="1" dirty="0">
                  <a:solidFill>
                    <a:srgbClr val="000000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44" name="TextBox 38"/>
              <p:cNvSpPr txBox="1"/>
              <p:nvPr/>
            </p:nvSpPr>
            <p:spPr>
              <a:xfrm>
                <a:off x="3497286" y="3666236"/>
                <a:ext cx="1209471" cy="361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altLang="zh-CN" sz="1100" b="1" dirty="0" smtClean="0">
                    <a:solidFill>
                      <a:srgbClr val="000000"/>
                    </a:solidFill>
                    <a:ea typeface="微软雅黑" pitchFamily="34" charset="-122"/>
                    <a:cs typeface="Calibri" pitchFamily="34" charset="0"/>
                  </a:rPr>
                  <a:t>1 </a:t>
                </a:r>
                <a:r>
                  <a:rPr lang="ru-RU" altLang="zh-CN" sz="1100" b="1" dirty="0" smtClean="0">
                    <a:solidFill>
                      <a:srgbClr val="000000"/>
                    </a:solidFill>
                    <a:ea typeface="微软雅黑" pitchFamily="34" charset="-122"/>
                    <a:cs typeface="Calibri" pitchFamily="34" charset="0"/>
                  </a:rPr>
                  <a:t>– 3 раза в неделю</a:t>
                </a:r>
                <a:endParaRPr lang="en-US" altLang="zh-CN" sz="1100" b="1" dirty="0">
                  <a:solidFill>
                    <a:srgbClr val="000000"/>
                  </a:solidFill>
                  <a:ea typeface="微软雅黑" pitchFamily="34" charset="-122"/>
                  <a:cs typeface="Calibri" pitchFamily="34" charset="0"/>
                </a:endParaRPr>
              </a:p>
            </p:txBody>
          </p:sp>
        </p:grpSp>
        <p:sp>
          <p:nvSpPr>
            <p:cNvPr id="40" name="矩形 135"/>
            <p:cNvSpPr/>
            <p:nvPr/>
          </p:nvSpPr>
          <p:spPr bwMode="auto">
            <a:xfrm>
              <a:off x="3076076" y="3962076"/>
              <a:ext cx="209293" cy="978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lc="http://schemas.openxmlformats.org/drawingml/2006/lockedCanvas" xmlns:ve="http://schemas.openxmlformats.org/markup-compatibility/2006" xmlns:o="urn:schemas-microsoft-com:office:office" xmlns:m="http://schemas.openxmlformats.org/officeDocument/2006/math" xmlns:v="urn:schemas-microsoft-com:vml" xmlns:wp="http://schemas.openxmlformats.org/drawingml/2006/wordprocessingDrawing" xmlns:w10="urn:schemas-microsoft-com:office:word" xmlns:w="http://schemas.openxmlformats.org/wordprocessingml/2006/main" xmlns:wne="http://schemas.microsoft.com/office/word/2006/wordml"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CC9900"/>
                </a:buClr>
                <a:buFont typeface="Wingdings" pitchFamily="2" charset="2"/>
                <a:buChar char="n"/>
              </a:pPr>
              <a:endParaRPr lang="zh-CN" altLang="en-US" sz="110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</p:grpSp>
      <p:sp>
        <p:nvSpPr>
          <p:cNvPr id="45" name="Oval 44"/>
          <p:cNvSpPr/>
          <p:nvPr/>
        </p:nvSpPr>
        <p:spPr>
          <a:xfrm>
            <a:off x="6300192" y="4005064"/>
            <a:ext cx="936104" cy="18722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4131" y="1412776"/>
            <a:ext cx="454987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Проблемы BYOD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340768"/>
            <a:ext cx="4536504" cy="4525963"/>
          </a:xfrm>
        </p:spPr>
        <p:txBody>
          <a:bodyPr>
            <a:noAutofit/>
          </a:bodyPr>
          <a:lstStyle/>
          <a:p>
            <a:r>
              <a:rPr lang="ru-RU" sz="2400" dirty="0"/>
              <a:t>Несмотря на очевидную привлекательность концепции </a:t>
            </a:r>
            <a:r>
              <a:rPr lang="ru-RU" sz="2400" dirty="0" smtClean="0"/>
              <a:t>BYOD </a:t>
            </a:r>
            <a:r>
              <a:rPr lang="ru-RU" sz="2400" dirty="0"/>
              <a:t>с точки зрения бизнеса</a:t>
            </a:r>
            <a:r>
              <a:rPr lang="ru-RU" sz="2400" dirty="0" smtClean="0"/>
              <a:t>, она вызывает немалые опасения у ИТ-директоров </a:t>
            </a:r>
            <a:r>
              <a:rPr lang="ru-RU" sz="2400" dirty="0"/>
              <a:t>предприятий, в первую очередь, по соображениям безопасности информации. </a:t>
            </a:r>
            <a:endParaRPr lang="ru-RU" sz="24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539552" y="4869160"/>
            <a:ext cx="83291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400" dirty="0">
                <a:solidFill>
                  <a:prstClr val="black"/>
                </a:solidFill>
              </a:rPr>
              <a:t>В частности – возможность доступа к конфиденциальной информации предприятия с личных устройств и возможность ее утечки за пределы организации.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Архитектура BYOD </a:t>
            </a:r>
            <a:r>
              <a:rPr lang="ru-RU" b="1" dirty="0"/>
              <a:t>с учетом требований к безопасности.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456975" cy="4699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MEAP - платформа </a:t>
            </a:r>
            <a:r>
              <a:rPr lang="ru-RU" sz="3200" b="1" dirty="0"/>
              <a:t>мобильных приложений предприятия </a:t>
            </a:r>
            <a:br>
              <a:rPr lang="ru-RU" sz="3200" b="1" dirty="0"/>
            </a:br>
            <a:r>
              <a:rPr lang="ru-RU" sz="2800" b="1" dirty="0" smtClean="0"/>
              <a:t>(</a:t>
            </a:r>
            <a:r>
              <a:rPr lang="ru-RU" sz="2800" b="1" dirty="0"/>
              <a:t>Mobile Enterprise </a:t>
            </a:r>
            <a:r>
              <a:rPr lang="ru-RU" sz="2800" b="1" dirty="0" err="1"/>
              <a:t>Application</a:t>
            </a:r>
            <a:r>
              <a:rPr lang="ru-RU" sz="2800" b="1" dirty="0"/>
              <a:t> </a:t>
            </a:r>
            <a:r>
              <a:rPr lang="ru-RU" sz="2800" b="1" dirty="0" err="1"/>
              <a:t>Platform</a:t>
            </a:r>
            <a:r>
              <a:rPr lang="ru-RU" sz="2800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lvl="0"/>
            <a:r>
              <a:rPr lang="ru-RU" sz="2000" dirty="0"/>
              <a:t>МЕАР </a:t>
            </a:r>
            <a:r>
              <a:rPr lang="ru-RU" sz="2000" dirty="0" smtClean="0"/>
              <a:t> - поддержка нескольких типов </a:t>
            </a:r>
            <a:r>
              <a:rPr lang="ru-RU" sz="2000" dirty="0"/>
              <a:t>мобильных устройств и </a:t>
            </a:r>
            <a:r>
              <a:rPr lang="ru-RU" sz="2000" dirty="0" smtClean="0"/>
              <a:t>ОС, </a:t>
            </a:r>
            <a:r>
              <a:rPr lang="ru-RU" sz="2000" dirty="0"/>
              <a:t>без </a:t>
            </a:r>
            <a:r>
              <a:rPr lang="ru-RU" sz="2000" dirty="0" smtClean="0"/>
              <a:t>оперирования </a:t>
            </a:r>
            <a:r>
              <a:rPr lang="ru-RU" sz="2000" dirty="0"/>
              <a:t>с различными наборами программных кодов</a:t>
            </a:r>
          </a:p>
          <a:p>
            <a:pPr lvl="0"/>
            <a:r>
              <a:rPr lang="ru-RU" sz="2000" dirty="0" smtClean="0"/>
              <a:t>МЕАР - разработку </a:t>
            </a:r>
            <a:r>
              <a:rPr lang="ru-RU" sz="2000" dirty="0"/>
              <a:t>и внедрение собственных мобильных приложений на предприятии, при помощи технологии 4GL, которая не требует </a:t>
            </a:r>
            <a:r>
              <a:rPr lang="ru-RU" sz="2000" dirty="0" smtClean="0"/>
              <a:t>написания </a:t>
            </a:r>
            <a:r>
              <a:rPr lang="ru-RU" sz="2000" dirty="0"/>
              <a:t>исходных кодов, </a:t>
            </a:r>
          </a:p>
          <a:p>
            <a:pPr lvl="0"/>
            <a:r>
              <a:rPr lang="ru-RU" sz="2000" dirty="0"/>
              <a:t>Интеграция с различными типами исходных данных серверов с поддержкой SOAP</a:t>
            </a:r>
          </a:p>
          <a:p>
            <a:endParaRPr lang="ru-RU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lvl="0"/>
            <a:r>
              <a:rPr lang="ru-RU" sz="2000" dirty="0" smtClean="0"/>
              <a:t>MDM (Mobile Device </a:t>
            </a:r>
            <a:r>
              <a:rPr lang="ru-RU" sz="2000" dirty="0" err="1" smtClean="0"/>
              <a:t>Management</a:t>
            </a:r>
            <a:r>
              <a:rPr lang="ru-RU" sz="2000" dirty="0" smtClean="0"/>
              <a:t>) - администрирование мобильных приложений</a:t>
            </a:r>
          </a:p>
          <a:p>
            <a:pPr lvl="0"/>
            <a:r>
              <a:rPr lang="ru-RU" sz="2000" dirty="0" smtClean="0"/>
              <a:t>МЕАР - доступ </a:t>
            </a:r>
            <a:r>
              <a:rPr lang="ru-RU" sz="2000" dirty="0" err="1" smtClean="0"/>
              <a:t>кCRM</a:t>
            </a:r>
            <a:r>
              <a:rPr lang="ru-RU" sz="2000" dirty="0"/>
              <a:t>,</a:t>
            </a:r>
            <a:r>
              <a:rPr lang="ru-RU" sz="2000" dirty="0" smtClean="0"/>
              <a:t> ERP и пр., становится возможен с любых мобильных устройств из любого места, где есть доступ к Интернет</a:t>
            </a:r>
          </a:p>
          <a:p>
            <a:pPr lvl="0"/>
            <a:r>
              <a:rPr lang="ru-RU" sz="2000" dirty="0" smtClean="0"/>
              <a:t>МЕАР может работать в облаке, т.е. предприятию необязательно разворачивать свою платформу МЕАР, напротив, ее можно арендовать у поставщика облачных приложений. 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Консьюмеризация</a:t>
            </a:r>
            <a:r>
              <a:rPr lang="ru-RU" b="1" dirty="0" smtClean="0"/>
              <a:t> ИТ-систем предприятий </a:t>
            </a:r>
            <a:endParaRPr lang="ru-RU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925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Как </a:t>
            </a:r>
            <a:r>
              <a:rPr lang="ru-RU" dirty="0"/>
              <a:t>плодотворно использовать те возможности, которые BYOD может дать бизнесу предприятия, при сохранении полного контроля над бизнес-процессами и безопасностью корпоративных </a:t>
            </a:r>
            <a:r>
              <a:rPr lang="ru-RU" dirty="0" smtClean="0"/>
              <a:t>данных? </a:t>
            </a:r>
          </a:p>
          <a:p>
            <a:r>
              <a:rPr lang="ru-RU" dirty="0" smtClean="0"/>
              <a:t>Для </a:t>
            </a:r>
            <a:r>
              <a:rPr lang="ru-RU" dirty="0" err="1"/>
              <a:t>ИТ-служб</a:t>
            </a:r>
            <a:r>
              <a:rPr lang="ru-RU" dirty="0"/>
              <a:t> предприятии это может стать непростой, но интересной и творческой задачей, над решением которой должны работать </a:t>
            </a:r>
            <a:r>
              <a:rPr lang="ru-RU" dirty="0" smtClean="0"/>
              <a:t>все </a:t>
            </a:r>
            <a:r>
              <a:rPr lang="ru-RU" dirty="0"/>
              <a:t>сотрудники предприятия: </a:t>
            </a:r>
            <a:endParaRPr lang="ru-RU" dirty="0" smtClean="0"/>
          </a:p>
          <a:p>
            <a:pPr lvl="1"/>
            <a:r>
              <a:rPr lang="ru-RU" dirty="0" smtClean="0"/>
              <a:t>Как </a:t>
            </a:r>
            <a:r>
              <a:rPr lang="ru-RU" dirty="0"/>
              <a:t>выбрать и эксплуатировать состав устройств, с которыми сотрудник будут выполнять работу везде, а не только на рабочем месте, с максимальным удобством для себя и пользой для бизнеса. </a:t>
            </a:r>
            <a:endParaRPr lang="ru-RU" dirty="0" smtClean="0"/>
          </a:p>
          <a:p>
            <a:pPr lvl="1"/>
            <a:r>
              <a:rPr lang="ru-RU" dirty="0" smtClean="0"/>
              <a:t>Как </a:t>
            </a:r>
            <a:r>
              <a:rPr lang="ru-RU" dirty="0"/>
              <a:t>при этом не нарушить правила корпоративной </a:t>
            </a:r>
            <a:r>
              <a:rPr lang="ru-RU" dirty="0" smtClean="0"/>
              <a:t>безопасности? Знания </a:t>
            </a:r>
            <a:r>
              <a:rPr lang="ru-RU" dirty="0"/>
              <a:t>и компетенция </a:t>
            </a:r>
            <a:r>
              <a:rPr lang="ru-RU" dirty="0" err="1"/>
              <a:t>ИТ-специалистов</a:t>
            </a:r>
            <a:r>
              <a:rPr lang="ru-RU" dirty="0"/>
              <a:t> и </a:t>
            </a:r>
            <a:r>
              <a:rPr lang="ru-RU" dirty="0" err="1"/>
              <a:t>бизнес-менеджеров</a:t>
            </a:r>
            <a:r>
              <a:rPr lang="ru-RU" dirty="0"/>
              <a:t> должны образовать синергетический прорыв, чтобы концепция BYOD радикально </a:t>
            </a:r>
            <a:r>
              <a:rPr lang="ru-RU" dirty="0" smtClean="0"/>
              <a:t>изменила бизнес предприятия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85762" y="188640"/>
            <a:ext cx="8758238" cy="745784"/>
          </a:xfrm>
          <a:prstGeom prst="rect">
            <a:avLst/>
          </a:prstGeom>
        </p:spPr>
        <p:txBody>
          <a:bodyPr/>
          <a:lstStyle/>
          <a:p>
            <a:pPr eaLnBrk="0" fontAlgn="ctr" hangingPunct="0">
              <a:defRPr/>
            </a:pPr>
            <a:r>
              <a:rPr lang="ru-RU" altLang="zh-CN" sz="3600" b="1" dirty="0">
                <a:latin typeface="+mj-lt"/>
                <a:ea typeface="+mj-ea"/>
                <a:cs typeface="+mj-cs"/>
              </a:rPr>
              <a:t>Примерный план </a:t>
            </a:r>
            <a:r>
              <a:rPr lang="ru-RU" altLang="zh-CN" sz="3600" b="1" dirty="0" smtClean="0">
                <a:latin typeface="+mj-lt"/>
                <a:ea typeface="+mj-ea"/>
                <a:cs typeface="+mj-cs"/>
              </a:rPr>
              <a:t>внедрения мобильных приложений </a:t>
            </a:r>
            <a:r>
              <a:rPr lang="en-US" altLang="zh-CN" sz="3600" b="1" dirty="0" smtClean="0">
                <a:latin typeface="+mj-lt"/>
                <a:ea typeface="+mj-ea"/>
                <a:cs typeface="+mj-cs"/>
              </a:rPr>
              <a:t>BYOD</a:t>
            </a:r>
            <a:endParaRPr lang="en-US" sz="3600" b="1" dirty="0">
              <a:latin typeface="+mj-lt"/>
              <a:ea typeface="+mj-ea"/>
              <a:cs typeface="+mj-cs"/>
            </a:endParaRPr>
          </a:p>
        </p:txBody>
      </p:sp>
      <p:sp>
        <p:nvSpPr>
          <p:cNvPr id="3" name="AutoShape 39"/>
          <p:cNvSpPr>
            <a:spLocks noChangeArrowheads="1"/>
          </p:cNvSpPr>
          <p:nvPr/>
        </p:nvSpPr>
        <p:spPr bwMode="auto">
          <a:xfrm>
            <a:off x="625475" y="2751275"/>
            <a:ext cx="1968500" cy="609600"/>
          </a:xfrm>
          <a:prstGeom prst="roundRect">
            <a:avLst>
              <a:gd name="adj" fmla="val 12204"/>
            </a:avLst>
          </a:prstGeom>
          <a:gradFill rotWithShape="1">
            <a:gsLst>
              <a:gs pos="0">
                <a:schemeClr val="tx2"/>
              </a:gs>
              <a:gs pos="100000">
                <a:schemeClr val="tx2">
                  <a:alpha val="30000"/>
                </a:schemeClr>
              </a:gs>
            </a:gsLst>
            <a:lin ang="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ctr"/>
            <a:endParaRPr lang="en-US" altLang="zh-CN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4" name="AutoShape 37"/>
          <p:cNvSpPr>
            <a:spLocks noChangeArrowheads="1"/>
          </p:cNvSpPr>
          <p:nvPr/>
        </p:nvSpPr>
        <p:spPr bwMode="auto">
          <a:xfrm>
            <a:off x="625475" y="1728036"/>
            <a:ext cx="1968500" cy="609600"/>
          </a:xfrm>
          <a:prstGeom prst="roundRect">
            <a:avLst>
              <a:gd name="adj" fmla="val 12204"/>
            </a:avLst>
          </a:prstGeom>
          <a:gradFill rotWithShape="1">
            <a:gsLst>
              <a:gs pos="0">
                <a:schemeClr val="tx2"/>
              </a:gs>
              <a:gs pos="100000">
                <a:schemeClr val="tx2">
                  <a:alpha val="30000"/>
                </a:schemeClr>
              </a:gs>
            </a:gsLst>
            <a:lin ang="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ctr"/>
            <a:endParaRPr lang="en-US" altLang="zh-CN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5" name="AutoShape 43"/>
          <p:cNvSpPr>
            <a:spLocks noChangeArrowheads="1"/>
          </p:cNvSpPr>
          <p:nvPr/>
        </p:nvSpPr>
        <p:spPr bwMode="auto">
          <a:xfrm>
            <a:off x="625475" y="3860939"/>
            <a:ext cx="1968500" cy="609600"/>
          </a:xfrm>
          <a:prstGeom prst="roundRect">
            <a:avLst>
              <a:gd name="adj" fmla="val 12204"/>
            </a:avLst>
          </a:prstGeom>
          <a:gradFill rotWithShape="1">
            <a:gsLst>
              <a:gs pos="0">
                <a:schemeClr val="tx2"/>
              </a:gs>
              <a:gs pos="100000">
                <a:schemeClr val="tx2">
                  <a:alpha val="30000"/>
                </a:schemeClr>
              </a:gs>
            </a:gsLst>
            <a:lin ang="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ctr"/>
            <a:endParaRPr lang="en-US" altLang="zh-CN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6" name="AutoShape 44"/>
          <p:cNvSpPr>
            <a:spLocks noChangeArrowheads="1"/>
          </p:cNvSpPr>
          <p:nvPr/>
        </p:nvSpPr>
        <p:spPr bwMode="auto">
          <a:xfrm>
            <a:off x="625475" y="4970600"/>
            <a:ext cx="1968500" cy="609600"/>
          </a:xfrm>
          <a:prstGeom prst="roundRect">
            <a:avLst>
              <a:gd name="adj" fmla="val 12204"/>
            </a:avLst>
          </a:prstGeom>
          <a:gradFill rotWithShape="1">
            <a:gsLst>
              <a:gs pos="0">
                <a:schemeClr val="tx2"/>
              </a:gs>
              <a:gs pos="100000">
                <a:schemeClr val="tx2">
                  <a:alpha val="30000"/>
                </a:schemeClr>
              </a:gs>
            </a:gsLst>
            <a:lin ang="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ctr"/>
            <a:endParaRPr lang="en-US" altLang="zh-CN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7" name="AutoShape 35"/>
          <p:cNvSpPr>
            <a:spLocks noChangeArrowheads="1"/>
          </p:cNvSpPr>
          <p:nvPr/>
        </p:nvSpPr>
        <p:spPr bwMode="auto">
          <a:xfrm>
            <a:off x="2166747" y="1299284"/>
            <a:ext cx="6352220" cy="4673600"/>
          </a:xfrm>
          <a:prstGeom prst="roundRect">
            <a:avLst>
              <a:gd name="adj" fmla="val 1769"/>
            </a:avLst>
          </a:prstGeom>
          <a:solidFill>
            <a:srgbClr val="EAEAEA"/>
          </a:solidFill>
          <a:ln w="9525" algn="ctr">
            <a:noFill/>
            <a:round/>
            <a:headEnd/>
            <a:tailEnd/>
          </a:ln>
          <a:effectLst>
            <a:outerShdw dist="50800" dir="108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ctr"/>
            <a:endParaRPr lang="en-US" altLang="zh-CN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8" name="Rectangle 38"/>
          <p:cNvSpPr>
            <a:spLocks noChangeArrowheads="1"/>
          </p:cNvSpPr>
          <p:nvPr/>
        </p:nvSpPr>
        <p:spPr bwMode="auto">
          <a:xfrm>
            <a:off x="2512188" y="1489784"/>
            <a:ext cx="5612436" cy="965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ctr"/>
            <a:endParaRPr lang="en-US" altLang="zh-CN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9" name="Rectangle 40"/>
          <p:cNvSpPr>
            <a:spLocks noChangeArrowheads="1"/>
          </p:cNvSpPr>
          <p:nvPr/>
        </p:nvSpPr>
        <p:spPr bwMode="auto">
          <a:xfrm>
            <a:off x="2512188" y="2594684"/>
            <a:ext cx="5612436" cy="965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ctr"/>
            <a:endParaRPr lang="en-US" altLang="zh-CN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0" name="Rectangle 41"/>
          <p:cNvSpPr>
            <a:spLocks noChangeArrowheads="1"/>
          </p:cNvSpPr>
          <p:nvPr/>
        </p:nvSpPr>
        <p:spPr bwMode="auto">
          <a:xfrm>
            <a:off x="2512188" y="3699584"/>
            <a:ext cx="5612436" cy="965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ctr"/>
            <a:endParaRPr lang="en-US" altLang="zh-CN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2512188" y="4804484"/>
            <a:ext cx="5612436" cy="965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ctr"/>
            <a:endParaRPr lang="en-US" altLang="zh-CN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2" name="Text Box 45"/>
          <p:cNvSpPr txBox="1">
            <a:spLocks noChangeArrowheads="1"/>
          </p:cNvSpPr>
          <p:nvPr/>
        </p:nvSpPr>
        <p:spPr bwMode="auto">
          <a:xfrm>
            <a:off x="906907" y="1804747"/>
            <a:ext cx="1193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ru-RU" altLang="zh-CN" sz="2200" b="1" dirty="0" smtClean="0">
                <a:solidFill>
                  <a:srgbClr val="FFFFFF"/>
                </a:solidFill>
                <a:ea typeface="微软雅黑" pitchFamily="34" charset="-122"/>
                <a:cs typeface="Calibri" pitchFamily="34" charset="0"/>
              </a:rPr>
              <a:t>Шаг </a:t>
            </a:r>
            <a:r>
              <a:rPr lang="en-US" altLang="zh-CN" sz="2200" b="1" dirty="0" smtClean="0">
                <a:solidFill>
                  <a:srgbClr val="FFFFFF"/>
                </a:solidFill>
                <a:ea typeface="微软雅黑" pitchFamily="34" charset="-122"/>
                <a:cs typeface="Calibri" pitchFamily="34" charset="0"/>
              </a:rPr>
              <a:t>1</a:t>
            </a:r>
            <a:endParaRPr lang="en-US" altLang="zh-CN" sz="2200" b="1" dirty="0">
              <a:solidFill>
                <a:srgbClr val="FFFFFF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3" name="Text Box 46"/>
          <p:cNvSpPr txBox="1">
            <a:spLocks noChangeArrowheads="1"/>
          </p:cNvSpPr>
          <p:nvPr/>
        </p:nvSpPr>
        <p:spPr bwMode="auto">
          <a:xfrm>
            <a:off x="821563" y="2837003"/>
            <a:ext cx="1193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ru-RU" altLang="zh-CN" sz="2200" b="1" dirty="0" smtClean="0">
                <a:solidFill>
                  <a:srgbClr val="FFFFFF"/>
                </a:solidFill>
                <a:ea typeface="微软雅黑" pitchFamily="34" charset="-122"/>
                <a:cs typeface="Calibri" pitchFamily="34" charset="0"/>
              </a:rPr>
              <a:t>Шаг </a:t>
            </a:r>
            <a:r>
              <a:rPr lang="en-US" altLang="zh-CN" sz="2200" b="1" dirty="0" smtClean="0">
                <a:solidFill>
                  <a:srgbClr val="FFFFFF"/>
                </a:solidFill>
                <a:ea typeface="微软雅黑" pitchFamily="34" charset="-122"/>
                <a:cs typeface="Calibri" pitchFamily="34" charset="0"/>
              </a:rPr>
              <a:t>2</a:t>
            </a:r>
            <a:endParaRPr lang="en-US" altLang="zh-CN" sz="2200" b="1" dirty="0">
              <a:solidFill>
                <a:srgbClr val="FFFFFF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4" name="Text Box 47"/>
          <p:cNvSpPr txBox="1">
            <a:spLocks noChangeArrowheads="1"/>
          </p:cNvSpPr>
          <p:nvPr/>
        </p:nvSpPr>
        <p:spPr bwMode="auto">
          <a:xfrm>
            <a:off x="821563" y="3941903"/>
            <a:ext cx="1193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ru-RU" altLang="zh-CN" sz="2200" b="1" dirty="0" smtClean="0">
                <a:solidFill>
                  <a:srgbClr val="FFFFFF"/>
                </a:solidFill>
                <a:ea typeface="微软雅黑" pitchFamily="34" charset="-122"/>
                <a:cs typeface="Calibri" pitchFamily="34" charset="0"/>
              </a:rPr>
              <a:t>Шаг </a:t>
            </a:r>
            <a:r>
              <a:rPr lang="en-US" altLang="zh-CN" sz="2200" b="1" dirty="0" smtClean="0">
                <a:solidFill>
                  <a:srgbClr val="FFFFFF"/>
                </a:solidFill>
                <a:ea typeface="微软雅黑" pitchFamily="34" charset="-122"/>
                <a:cs typeface="Calibri" pitchFamily="34" charset="0"/>
              </a:rPr>
              <a:t>3</a:t>
            </a:r>
            <a:endParaRPr lang="en-US" altLang="zh-CN" sz="2200" b="1" dirty="0">
              <a:solidFill>
                <a:srgbClr val="FFFFFF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5" name="Text Box 48"/>
          <p:cNvSpPr txBox="1">
            <a:spLocks noChangeArrowheads="1"/>
          </p:cNvSpPr>
          <p:nvPr/>
        </p:nvSpPr>
        <p:spPr bwMode="auto">
          <a:xfrm>
            <a:off x="821563" y="5059503"/>
            <a:ext cx="11938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ru-RU" altLang="zh-CN" sz="2200" b="1" dirty="0" smtClean="0">
                <a:solidFill>
                  <a:srgbClr val="FFFFFF"/>
                </a:solidFill>
                <a:ea typeface="微软雅黑" pitchFamily="34" charset="-122"/>
                <a:cs typeface="Calibri" pitchFamily="34" charset="0"/>
              </a:rPr>
              <a:t>Шаг </a:t>
            </a:r>
            <a:r>
              <a:rPr lang="en-US" altLang="zh-CN" sz="2200" b="1" dirty="0" smtClean="0">
                <a:solidFill>
                  <a:srgbClr val="FFFFFF"/>
                </a:solidFill>
                <a:ea typeface="微软雅黑" pitchFamily="34" charset="-122"/>
                <a:cs typeface="Calibri" pitchFamily="34" charset="0"/>
              </a:rPr>
              <a:t>4</a:t>
            </a:r>
            <a:endParaRPr lang="en-US" altLang="zh-CN" sz="2200" b="1" dirty="0">
              <a:solidFill>
                <a:srgbClr val="FFFFFF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6" name="Rectangle 51"/>
          <p:cNvSpPr>
            <a:spLocks noChangeArrowheads="1"/>
          </p:cNvSpPr>
          <p:nvPr/>
        </p:nvSpPr>
        <p:spPr bwMode="auto">
          <a:xfrm>
            <a:off x="2618551" y="1594563"/>
            <a:ext cx="4934408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52" tIns="32400" rIns="80152" bIns="40076" anchor="ctr"/>
          <a:lstStyle/>
          <a:p>
            <a:pPr marL="300038" indent="-300038" defTabSz="801688" fontAlgn="ctr">
              <a:lnSpc>
                <a:spcPct val="140000"/>
              </a:lnSpc>
              <a:spcBef>
                <a:spcPct val="30000"/>
              </a:spcBef>
              <a:buClr>
                <a:srgbClr val="808080"/>
              </a:buClr>
              <a:buSzPct val="60000"/>
              <a:buFont typeface="Wingdings" pitchFamily="2" charset="2"/>
              <a:buChar char="l"/>
            </a:pPr>
            <a:endParaRPr lang="en-US" altLang="zh-CN" sz="2000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7" name="Rectangle 53"/>
          <p:cNvSpPr>
            <a:spLocks noChangeArrowheads="1"/>
          </p:cNvSpPr>
          <p:nvPr/>
        </p:nvSpPr>
        <p:spPr bwMode="auto">
          <a:xfrm>
            <a:off x="2618551" y="2699463"/>
            <a:ext cx="5460574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52" tIns="32400" rIns="80152" bIns="40076" anchor="ctr"/>
          <a:lstStyle/>
          <a:p>
            <a:pPr defTabSz="801688" fontAlgn="ctr">
              <a:lnSpc>
                <a:spcPct val="120000"/>
              </a:lnSpc>
              <a:spcBef>
                <a:spcPct val="30000"/>
              </a:spcBef>
              <a:buClr>
                <a:srgbClr val="808080"/>
              </a:buClr>
              <a:buSzPct val="60000"/>
            </a:pPr>
            <a:r>
              <a:rPr lang="ru-RU" altLang="zh-CN" sz="2000" b="1" dirty="0" smtClean="0">
                <a:solidFill>
                  <a:srgbClr val="000000"/>
                </a:solidFill>
                <a:ea typeface="微软雅黑" pitchFamily="34" charset="-122"/>
                <a:cs typeface="Calibri" pitchFamily="34" charset="0"/>
              </a:rPr>
              <a:t>Идентификация роли мобильный приложений и сценариев развертывания</a:t>
            </a:r>
            <a:endParaRPr lang="en-US" altLang="zh-CN" sz="2000" b="1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8" name="Rectangle 54"/>
          <p:cNvSpPr>
            <a:spLocks noChangeArrowheads="1"/>
          </p:cNvSpPr>
          <p:nvPr/>
        </p:nvSpPr>
        <p:spPr bwMode="auto">
          <a:xfrm>
            <a:off x="2580451" y="3804363"/>
            <a:ext cx="5349352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52" tIns="32400" rIns="80152" bIns="40076" anchor="ctr"/>
          <a:lstStyle/>
          <a:p>
            <a:pPr defTabSz="801688" fontAlgn="ctr">
              <a:lnSpc>
                <a:spcPct val="120000"/>
              </a:lnSpc>
              <a:spcBef>
                <a:spcPct val="30000"/>
              </a:spcBef>
              <a:buClr>
                <a:srgbClr val="808080"/>
              </a:buClr>
              <a:buSzPct val="60000"/>
            </a:pPr>
            <a:r>
              <a:rPr lang="ru-RU" altLang="zh-CN" sz="2000" b="1" dirty="0" smtClean="0">
                <a:solidFill>
                  <a:srgbClr val="000000"/>
                </a:solidFill>
                <a:ea typeface="微软雅黑" pitchFamily="34" charset="-122"/>
                <a:cs typeface="Calibri" pitchFamily="34" charset="0"/>
              </a:rPr>
              <a:t>Определение функций, где могут быть использованы мобильные приложения</a:t>
            </a:r>
            <a:endParaRPr lang="en-US" altLang="zh-CN" sz="2000" b="1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19" name="Rectangle 55"/>
          <p:cNvSpPr>
            <a:spLocks noChangeArrowheads="1"/>
          </p:cNvSpPr>
          <p:nvPr/>
        </p:nvSpPr>
        <p:spPr bwMode="auto">
          <a:xfrm>
            <a:off x="2567752" y="4909263"/>
            <a:ext cx="5711276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52" tIns="32400" rIns="80152" bIns="40076" anchor="ctr"/>
          <a:lstStyle/>
          <a:p>
            <a:pPr defTabSz="801688" fontAlgn="ctr">
              <a:lnSpc>
                <a:spcPct val="120000"/>
              </a:lnSpc>
              <a:spcBef>
                <a:spcPct val="30000"/>
              </a:spcBef>
              <a:buClr>
                <a:srgbClr val="808080"/>
              </a:buClr>
              <a:buSzPct val="60000"/>
            </a:pPr>
            <a:r>
              <a:rPr lang="ru-RU" altLang="zh-CN" sz="2000" b="1" dirty="0" smtClean="0">
                <a:solidFill>
                  <a:srgbClr val="000000"/>
                </a:solidFill>
                <a:ea typeface="微软雅黑" pitchFamily="34" charset="-122"/>
                <a:cs typeface="Calibri" pitchFamily="34" charset="0"/>
              </a:rPr>
              <a:t>Идентификация и приоретизация требований к мобильным приложениям</a:t>
            </a:r>
            <a:endParaRPr lang="en-US" altLang="zh-CN" sz="2000" b="1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20" name="Rectangle 53"/>
          <p:cNvSpPr>
            <a:spLocks noChangeArrowheads="1"/>
          </p:cNvSpPr>
          <p:nvPr/>
        </p:nvSpPr>
        <p:spPr bwMode="auto">
          <a:xfrm>
            <a:off x="2618553" y="1631072"/>
            <a:ext cx="5230047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52" tIns="32400" rIns="80152" bIns="40076" anchor="ctr"/>
          <a:lstStyle/>
          <a:p>
            <a:pPr defTabSz="801688" fontAlgn="ctr">
              <a:lnSpc>
                <a:spcPct val="120000"/>
              </a:lnSpc>
              <a:spcBef>
                <a:spcPct val="30000"/>
              </a:spcBef>
              <a:buClr>
                <a:srgbClr val="808080"/>
              </a:buClr>
              <a:buSzPct val="60000"/>
            </a:pPr>
            <a:r>
              <a:rPr lang="ru-RU" altLang="zh-CN" sz="2000" b="1" dirty="0" smtClean="0">
                <a:solidFill>
                  <a:srgbClr val="000000"/>
                </a:solidFill>
                <a:ea typeface="微软雅黑" pitchFamily="34" charset="-122"/>
                <a:cs typeface="Calibri" pitchFamily="34" charset="0"/>
              </a:rPr>
              <a:t>Оценка текущей ситуации и определение будущих направлений</a:t>
            </a:r>
            <a:endParaRPr lang="en-US" altLang="zh-CN" sz="2000" b="1" dirty="0">
              <a:solidFill>
                <a:srgbClr val="000000"/>
              </a:solidFill>
              <a:ea typeface="微软雅黑" pitchFamily="34" charset="-122"/>
              <a:cs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侧圆角矩形 14"/>
          <p:cNvSpPr/>
          <p:nvPr/>
        </p:nvSpPr>
        <p:spPr bwMode="auto">
          <a:xfrm>
            <a:off x="4650525" y="3461348"/>
            <a:ext cx="3925824" cy="2218944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1000" sy="101000" algn="ctr" rotWithShape="0">
              <a:prstClr val="black">
                <a:alpha val="20000"/>
              </a:prstClr>
            </a:outerShdw>
            <a:softEdge rad="12700"/>
          </a:effectLst>
        </p:spPr>
        <p:txBody>
          <a:bodyPr wrap="none" lIns="68562" tIns="34281" rIns="68562" bIns="34281" anchor="ctr"/>
          <a:lstStyle/>
          <a:p>
            <a:pPr algn="ctr" defTabSz="685617" eaLnBrk="0" fontAlgn="ctr" hangingPunct="0">
              <a:spcBef>
                <a:spcPts val="0"/>
              </a:spcBef>
              <a:spcAft>
                <a:spcPts val="0"/>
              </a:spcAft>
              <a:buSzPct val="60000"/>
              <a:defRPr/>
            </a:pPr>
            <a:endParaRPr lang="en-US" altLang="zh-CN" sz="500" kern="0" dirty="0" smtClean="0">
              <a:solidFill>
                <a:srgbClr val="5F5F5F"/>
              </a:solidFill>
              <a:ea typeface="华文细黑" pitchFamily="2" charset="-122"/>
              <a:cs typeface="Calibri" pitchFamily="34" charset="0"/>
            </a:endParaRPr>
          </a:p>
        </p:txBody>
      </p:sp>
      <p:sp>
        <p:nvSpPr>
          <p:cNvPr id="3" name="同侧圆角矩形 13"/>
          <p:cNvSpPr/>
          <p:nvPr/>
        </p:nvSpPr>
        <p:spPr bwMode="auto">
          <a:xfrm>
            <a:off x="614973" y="3461348"/>
            <a:ext cx="3925824" cy="2218944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1000" sy="101000" algn="ctr" rotWithShape="0">
              <a:prstClr val="black">
                <a:alpha val="20000"/>
              </a:prstClr>
            </a:outerShdw>
            <a:softEdge rad="12700"/>
          </a:effectLst>
        </p:spPr>
        <p:txBody>
          <a:bodyPr wrap="none" lIns="68562" tIns="34281" rIns="68562" bIns="34281" anchor="ctr"/>
          <a:lstStyle/>
          <a:p>
            <a:pPr algn="ctr" defTabSz="685617" eaLnBrk="0" fontAlgn="ctr" hangingPunct="0">
              <a:spcBef>
                <a:spcPts val="0"/>
              </a:spcBef>
              <a:spcAft>
                <a:spcPts val="0"/>
              </a:spcAft>
              <a:buSzPct val="60000"/>
              <a:defRPr/>
            </a:pPr>
            <a:endParaRPr lang="en-US" altLang="zh-CN" sz="500" kern="0" dirty="0" smtClean="0">
              <a:solidFill>
                <a:srgbClr val="5F5F5F"/>
              </a:solidFill>
              <a:ea typeface="华文细黑" pitchFamily="2" charset="-122"/>
              <a:cs typeface="Calibri" pitchFamily="34" charset="0"/>
            </a:endParaRPr>
          </a:p>
        </p:txBody>
      </p:sp>
      <p:sp>
        <p:nvSpPr>
          <p:cNvPr id="4" name="同侧圆角矩形 12"/>
          <p:cNvSpPr/>
          <p:nvPr/>
        </p:nvSpPr>
        <p:spPr bwMode="auto">
          <a:xfrm>
            <a:off x="4650525" y="1132676"/>
            <a:ext cx="3925824" cy="2218944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1000" sy="101000" algn="ctr" rotWithShape="0">
              <a:prstClr val="black">
                <a:alpha val="20000"/>
              </a:prstClr>
            </a:outerShdw>
            <a:softEdge rad="12700"/>
          </a:effectLst>
        </p:spPr>
        <p:txBody>
          <a:bodyPr wrap="none" lIns="68562" tIns="34281" rIns="68562" bIns="34281" anchor="ctr"/>
          <a:lstStyle/>
          <a:p>
            <a:pPr algn="ctr" defTabSz="685617" eaLnBrk="0" fontAlgn="ctr" hangingPunct="0">
              <a:spcBef>
                <a:spcPts val="0"/>
              </a:spcBef>
              <a:spcAft>
                <a:spcPts val="0"/>
              </a:spcAft>
              <a:buSzPct val="60000"/>
              <a:defRPr/>
            </a:pPr>
            <a:endParaRPr lang="en-US" altLang="zh-CN" sz="500" kern="0" dirty="0" smtClean="0">
              <a:solidFill>
                <a:srgbClr val="5F5F5F"/>
              </a:solidFill>
              <a:ea typeface="华文细黑" pitchFamily="2" charset="-122"/>
              <a:cs typeface="Calibri" pitchFamily="34" charset="0"/>
            </a:endParaRPr>
          </a:p>
        </p:txBody>
      </p:sp>
      <p:sp>
        <p:nvSpPr>
          <p:cNvPr id="5" name="同侧圆角矩形 11"/>
          <p:cNvSpPr/>
          <p:nvPr/>
        </p:nvSpPr>
        <p:spPr bwMode="auto">
          <a:xfrm>
            <a:off x="602781" y="1144868"/>
            <a:ext cx="3925824" cy="2218944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63500" sx="101000" sy="101000" algn="ctr" rotWithShape="0">
              <a:prstClr val="black">
                <a:alpha val="20000"/>
              </a:prstClr>
            </a:outerShdw>
            <a:softEdge rad="12700"/>
          </a:effectLst>
        </p:spPr>
        <p:txBody>
          <a:bodyPr wrap="none" lIns="68562" tIns="34281" rIns="68562" bIns="34281" anchor="ctr"/>
          <a:lstStyle/>
          <a:p>
            <a:pPr algn="ctr" defTabSz="685617" eaLnBrk="0" fontAlgn="ctr" hangingPunct="0">
              <a:spcBef>
                <a:spcPts val="0"/>
              </a:spcBef>
              <a:spcAft>
                <a:spcPts val="0"/>
              </a:spcAft>
              <a:buSzPct val="60000"/>
              <a:defRPr/>
            </a:pPr>
            <a:endParaRPr lang="en-US" altLang="zh-CN" sz="500" kern="0" dirty="0" smtClean="0">
              <a:solidFill>
                <a:srgbClr val="5F5F5F"/>
              </a:solidFill>
              <a:ea typeface="华文细黑" pitchFamily="2" charset="-122"/>
              <a:cs typeface="Calibri" pitchFamily="34" charset="0"/>
            </a:endParaRPr>
          </a:p>
        </p:txBody>
      </p:sp>
      <p:sp>
        <p:nvSpPr>
          <p:cNvPr id="6" name="Oval 41"/>
          <p:cNvSpPr>
            <a:spLocks noChangeArrowheads="1"/>
          </p:cNvSpPr>
          <p:nvPr/>
        </p:nvSpPr>
        <p:spPr bwMode="auto">
          <a:xfrm>
            <a:off x="735190" y="4236685"/>
            <a:ext cx="1381478" cy="412075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Huawei Mobile Portal</a:t>
            </a:r>
            <a:endParaRPr lang="en-US" altLang="ko-KR" sz="1100" b="1" dirty="0">
              <a:solidFill>
                <a:srgbClr val="000000"/>
              </a:solidFill>
              <a:latin typeface="Calibri" pitchFamily="34" charset="0"/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7" name="Oval 41"/>
          <p:cNvSpPr>
            <a:spLocks noChangeArrowheads="1"/>
          </p:cNvSpPr>
          <p:nvPr/>
        </p:nvSpPr>
        <p:spPr bwMode="auto">
          <a:xfrm>
            <a:off x="5733007" y="4024633"/>
            <a:ext cx="719138" cy="326731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iSite</a:t>
            </a:r>
            <a:endParaRPr lang="en-US" altLang="ko-KR" sz="1100" b="1" dirty="0">
              <a:solidFill>
                <a:srgbClr val="000000"/>
              </a:solidFill>
              <a:latin typeface="Calibri" pitchFamily="34" charset="0"/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8" name="椭圆​​ 38"/>
          <p:cNvSpPr>
            <a:spLocks noChangeAspect="1"/>
          </p:cNvSpPr>
          <p:nvPr/>
        </p:nvSpPr>
        <p:spPr>
          <a:xfrm>
            <a:off x="3000047" y="1201108"/>
            <a:ext cx="1311421" cy="370261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OA approval</a:t>
            </a:r>
          </a:p>
        </p:txBody>
      </p:sp>
      <p:grpSp>
        <p:nvGrpSpPr>
          <p:cNvPr id="9" name="组合 119"/>
          <p:cNvGrpSpPr/>
          <p:nvPr/>
        </p:nvGrpSpPr>
        <p:grpSpPr>
          <a:xfrm>
            <a:off x="3211869" y="2705445"/>
            <a:ext cx="2767584" cy="1377699"/>
            <a:chOff x="3438144" y="2852928"/>
            <a:chExt cx="2767584" cy="1377696"/>
          </a:xfrm>
        </p:grpSpPr>
        <p:sp>
          <p:nvSpPr>
            <p:cNvPr id="10" name="椭圆 89"/>
            <p:cNvSpPr/>
            <p:nvPr/>
          </p:nvSpPr>
          <p:spPr bwMode="auto">
            <a:xfrm>
              <a:off x="3438144" y="2852928"/>
              <a:ext cx="2767584" cy="13776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sz="1400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42688" y="3094089"/>
              <a:ext cx="1182624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en-US" altLang="zh-CN" sz="1400" b="1" dirty="0" smtClean="0">
                  <a:solidFill>
                    <a:srgbClr val="960000"/>
                  </a:solidFill>
                  <a:ea typeface="微软雅黑" pitchFamily="34" charset="-122"/>
                  <a:cs typeface="Calibri" pitchFamily="34" charset="0"/>
                </a:rPr>
                <a:t>Mobile IM</a:t>
              </a:r>
              <a:endParaRPr lang="en-US" altLang="zh-CN" sz="1400" dirty="0">
                <a:solidFill>
                  <a:srgbClr val="960000"/>
                </a:solidFill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29025" y="3094089"/>
              <a:ext cx="1182624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en-US" altLang="zh-CN" sz="1400" b="1" dirty="0" smtClean="0">
                  <a:solidFill>
                    <a:srgbClr val="960000"/>
                  </a:solidFill>
                  <a:ea typeface="微软雅黑" pitchFamily="34" charset="-122"/>
                  <a:cs typeface="Calibri" pitchFamily="34" charset="0"/>
                </a:rPr>
                <a:t>Mobile OA</a:t>
              </a:r>
              <a:endParaRPr lang="en-US" altLang="zh-CN" sz="1400" dirty="0">
                <a:solidFill>
                  <a:srgbClr val="960000"/>
                </a:solidFill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57600" y="3555119"/>
              <a:ext cx="118262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en-US" altLang="zh-CN" sz="1400" b="1" dirty="0" smtClean="0">
                  <a:solidFill>
                    <a:srgbClr val="960000"/>
                  </a:solidFill>
                  <a:ea typeface="微软雅黑" pitchFamily="34" charset="-122"/>
                  <a:cs typeface="Calibri" pitchFamily="34" charset="0"/>
                </a:rPr>
                <a:t>Mobile marketing</a:t>
              </a:r>
              <a:endParaRPr lang="en-US" altLang="zh-CN" sz="1400" b="1" dirty="0">
                <a:solidFill>
                  <a:srgbClr val="960000"/>
                </a:solidFill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79264" y="3555116"/>
              <a:ext cx="118262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en-US" altLang="zh-CN" sz="1400" b="1" dirty="0" smtClean="0">
                  <a:solidFill>
                    <a:srgbClr val="960000"/>
                  </a:solidFill>
                  <a:ea typeface="微软雅黑" pitchFamily="34" charset="-122"/>
                  <a:cs typeface="Calibri" pitchFamily="34" charset="0"/>
                </a:rPr>
                <a:t>Mobile service</a:t>
              </a:r>
              <a:endParaRPr lang="en-US" altLang="zh-CN" sz="1400" b="1" dirty="0">
                <a:solidFill>
                  <a:srgbClr val="960000"/>
                </a:solidFill>
                <a:ea typeface="微软雅黑" pitchFamily="34" charset="-122"/>
                <a:cs typeface="Calibri" pitchFamily="34" charset="0"/>
              </a:endParaRPr>
            </a:p>
          </p:txBody>
        </p:sp>
        <p:cxnSp>
          <p:nvCxnSpPr>
            <p:cNvPr id="15" name="直接连接符 92"/>
            <p:cNvCxnSpPr>
              <a:stCxn id="10" idx="2"/>
              <a:endCxn id="10" idx="6"/>
            </p:cNvCxnSpPr>
            <p:nvPr/>
          </p:nvCxnSpPr>
          <p:spPr bwMode="auto">
            <a:xfrm>
              <a:off x="3438144" y="3541776"/>
              <a:ext cx="2767584" cy="0"/>
            </a:xfrm>
            <a:prstGeom prst="line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直接连接符 94"/>
            <p:cNvCxnSpPr/>
            <p:nvPr/>
          </p:nvCxnSpPr>
          <p:spPr bwMode="auto">
            <a:xfrm flipV="1">
              <a:off x="4809744" y="2852928"/>
              <a:ext cx="0" cy="1377696"/>
            </a:xfrm>
            <a:prstGeom prst="line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6566637" y="3853365"/>
            <a:ext cx="1584305" cy="719139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Order receipt and acceptance</a:t>
            </a:r>
          </a:p>
        </p:txBody>
      </p:sp>
      <p:sp>
        <p:nvSpPr>
          <p:cNvPr id="18" name="Oval 41"/>
          <p:cNvSpPr>
            <a:spLocks noChangeArrowheads="1"/>
          </p:cNvSpPr>
          <p:nvPr/>
        </p:nvSpPr>
        <p:spPr bwMode="auto">
          <a:xfrm>
            <a:off x="2258846" y="4112003"/>
            <a:ext cx="848504" cy="519575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iSales</a:t>
            </a:r>
            <a:endParaRPr lang="en-US" altLang="ko-KR" sz="1100" b="1" dirty="0">
              <a:solidFill>
                <a:srgbClr val="000000"/>
              </a:solidFill>
              <a:latin typeface="Calibri" pitchFamily="34" charset="0"/>
              <a:ea typeface="微软雅黑" pitchFamily="34" charset="-122"/>
              <a:cs typeface="Calibri" pitchFamily="34" charset="0"/>
            </a:endParaRPr>
          </a:p>
        </p:txBody>
      </p:sp>
      <p:grpSp>
        <p:nvGrpSpPr>
          <p:cNvPr id="19" name="组合 140"/>
          <p:cNvGrpSpPr/>
          <p:nvPr/>
        </p:nvGrpSpPr>
        <p:grpSpPr>
          <a:xfrm>
            <a:off x="1053886" y="4729316"/>
            <a:ext cx="755904" cy="658368"/>
            <a:chOff x="1243585" y="4779264"/>
            <a:chExt cx="755904" cy="658368"/>
          </a:xfrm>
        </p:grpSpPr>
        <p:sp>
          <p:nvSpPr>
            <p:cNvPr id="20" name="Freeform 64"/>
            <p:cNvSpPr>
              <a:spLocks noEditPoints="1"/>
            </p:cNvSpPr>
            <p:nvPr/>
          </p:nvSpPr>
          <p:spPr bwMode="auto">
            <a:xfrm>
              <a:off x="1432092" y="4779264"/>
              <a:ext cx="567397" cy="658368"/>
            </a:xfrm>
            <a:custGeom>
              <a:avLst/>
              <a:gdLst/>
              <a:ahLst/>
              <a:cxnLst>
                <a:cxn ang="0">
                  <a:pos x="9095" y="178"/>
                </a:cxn>
                <a:cxn ang="0">
                  <a:pos x="8934" y="71"/>
                </a:cxn>
                <a:cxn ang="0">
                  <a:pos x="8721" y="71"/>
                </a:cxn>
                <a:cxn ang="0">
                  <a:pos x="3324" y="34"/>
                </a:cxn>
                <a:cxn ang="0">
                  <a:pos x="3160" y="0"/>
                </a:cxn>
                <a:cxn ang="0">
                  <a:pos x="53" y="1018"/>
                </a:cxn>
                <a:cxn ang="0">
                  <a:pos x="0" y="1162"/>
                </a:cxn>
                <a:cxn ang="0">
                  <a:pos x="2663" y="9420"/>
                </a:cxn>
                <a:cxn ang="0">
                  <a:pos x="2663" y="9615"/>
                </a:cxn>
                <a:cxn ang="0">
                  <a:pos x="2144" y="10616"/>
                </a:cxn>
                <a:cxn ang="0">
                  <a:pos x="2054" y="11224"/>
                </a:cxn>
                <a:cxn ang="0">
                  <a:pos x="2554" y="12868"/>
                </a:cxn>
                <a:cxn ang="0">
                  <a:pos x="3056" y="14262"/>
                </a:cxn>
                <a:cxn ang="0">
                  <a:pos x="3305" y="14440"/>
                </a:cxn>
                <a:cxn ang="0">
                  <a:pos x="3627" y="14424"/>
                </a:cxn>
                <a:cxn ang="0">
                  <a:pos x="3860" y="14280"/>
                </a:cxn>
                <a:cxn ang="0">
                  <a:pos x="3984" y="14065"/>
                </a:cxn>
                <a:cxn ang="0">
                  <a:pos x="4020" y="13869"/>
                </a:cxn>
                <a:cxn ang="0">
                  <a:pos x="4164" y="14262"/>
                </a:cxn>
                <a:cxn ang="0">
                  <a:pos x="4502" y="14532"/>
                </a:cxn>
                <a:cxn ang="0">
                  <a:pos x="4966" y="14550"/>
                </a:cxn>
                <a:cxn ang="0">
                  <a:pos x="5218" y="14406"/>
                </a:cxn>
                <a:cxn ang="0">
                  <a:pos x="5380" y="14191"/>
                </a:cxn>
                <a:cxn ang="0">
                  <a:pos x="5449" y="13995"/>
                </a:cxn>
                <a:cxn ang="0">
                  <a:pos x="5485" y="13995"/>
                </a:cxn>
                <a:cxn ang="0">
                  <a:pos x="5700" y="14495"/>
                </a:cxn>
                <a:cxn ang="0">
                  <a:pos x="6093" y="14765"/>
                </a:cxn>
                <a:cxn ang="0">
                  <a:pos x="6611" y="14765"/>
                </a:cxn>
                <a:cxn ang="0">
                  <a:pos x="6897" y="14602"/>
                </a:cxn>
                <a:cxn ang="0">
                  <a:pos x="7095" y="14351"/>
                </a:cxn>
                <a:cxn ang="0">
                  <a:pos x="7183" y="14136"/>
                </a:cxn>
                <a:cxn ang="0">
                  <a:pos x="7236" y="14157"/>
                </a:cxn>
                <a:cxn ang="0">
                  <a:pos x="7524" y="14550"/>
                </a:cxn>
                <a:cxn ang="0">
                  <a:pos x="7987" y="14728"/>
                </a:cxn>
                <a:cxn ang="0">
                  <a:pos x="8506" y="14621"/>
                </a:cxn>
                <a:cxn ang="0">
                  <a:pos x="8845" y="14246"/>
                </a:cxn>
                <a:cxn ang="0">
                  <a:pos x="8953" y="13743"/>
                </a:cxn>
                <a:cxn ang="0">
                  <a:pos x="8452" y="12172"/>
                </a:cxn>
                <a:cxn ang="0">
                  <a:pos x="8506" y="12011"/>
                </a:cxn>
                <a:cxn ang="0">
                  <a:pos x="8791" y="12011"/>
                </a:cxn>
                <a:cxn ang="0">
                  <a:pos x="9382" y="12207"/>
                </a:cxn>
                <a:cxn ang="0">
                  <a:pos x="10078" y="12262"/>
                </a:cxn>
                <a:cxn ang="0">
                  <a:pos x="10543" y="12172"/>
                </a:cxn>
                <a:cxn ang="0">
                  <a:pos x="10866" y="12011"/>
                </a:cxn>
                <a:cxn ang="0">
                  <a:pos x="11151" y="11688"/>
                </a:cxn>
                <a:cxn ang="0">
                  <a:pos x="11329" y="11171"/>
                </a:cxn>
                <a:cxn ang="0">
                  <a:pos x="11313" y="10885"/>
                </a:cxn>
                <a:cxn ang="0">
                  <a:pos x="11115" y="10760"/>
                </a:cxn>
                <a:cxn ang="0">
                  <a:pos x="10470" y="10670"/>
                </a:cxn>
                <a:cxn ang="0">
                  <a:pos x="9863" y="10526"/>
                </a:cxn>
                <a:cxn ang="0">
                  <a:pos x="11971" y="9829"/>
                </a:cxn>
                <a:cxn ang="0">
                  <a:pos x="12081" y="9652"/>
                </a:cxn>
                <a:cxn ang="0">
                  <a:pos x="12081" y="9454"/>
                </a:cxn>
                <a:cxn ang="0">
                  <a:pos x="7631" y="9044"/>
                </a:cxn>
                <a:cxn ang="0">
                  <a:pos x="6182" y="8526"/>
                </a:cxn>
                <a:cxn ang="0">
                  <a:pos x="6040" y="8417"/>
                </a:cxn>
                <a:cxn ang="0">
                  <a:pos x="7380" y="1770"/>
                </a:cxn>
                <a:cxn ang="0">
                  <a:pos x="7524" y="1804"/>
                </a:cxn>
                <a:cxn ang="0">
                  <a:pos x="9863" y="9133"/>
                </a:cxn>
                <a:cxn ang="0">
                  <a:pos x="9758" y="9259"/>
                </a:cxn>
                <a:cxn ang="0">
                  <a:pos x="7969" y="9384"/>
                </a:cxn>
                <a:cxn ang="0">
                  <a:pos x="9183" y="4844"/>
                </a:cxn>
                <a:cxn ang="0">
                  <a:pos x="9382" y="5486"/>
                </a:cxn>
              </a:cxnLst>
              <a:rect l="0" t="0" r="r" b="b"/>
              <a:pathLst>
                <a:path w="12097" h="14799">
                  <a:moveTo>
                    <a:pt x="9167" y="302"/>
                  </a:moveTo>
                  <a:lnTo>
                    <a:pt x="9149" y="232"/>
                  </a:lnTo>
                  <a:lnTo>
                    <a:pt x="9095" y="178"/>
                  </a:lnTo>
                  <a:lnTo>
                    <a:pt x="9059" y="124"/>
                  </a:lnTo>
                  <a:lnTo>
                    <a:pt x="8989" y="90"/>
                  </a:lnTo>
                  <a:lnTo>
                    <a:pt x="8934" y="71"/>
                  </a:lnTo>
                  <a:lnTo>
                    <a:pt x="8863" y="53"/>
                  </a:lnTo>
                  <a:lnTo>
                    <a:pt x="8791" y="53"/>
                  </a:lnTo>
                  <a:lnTo>
                    <a:pt x="8721" y="71"/>
                  </a:lnTo>
                  <a:lnTo>
                    <a:pt x="3843" y="1625"/>
                  </a:lnTo>
                  <a:lnTo>
                    <a:pt x="3342" y="90"/>
                  </a:lnTo>
                  <a:lnTo>
                    <a:pt x="3324" y="34"/>
                  </a:lnTo>
                  <a:lnTo>
                    <a:pt x="3270" y="19"/>
                  </a:lnTo>
                  <a:lnTo>
                    <a:pt x="3216" y="0"/>
                  </a:lnTo>
                  <a:lnTo>
                    <a:pt x="3160" y="0"/>
                  </a:lnTo>
                  <a:lnTo>
                    <a:pt x="2144" y="319"/>
                  </a:lnTo>
                  <a:lnTo>
                    <a:pt x="90" y="980"/>
                  </a:lnTo>
                  <a:lnTo>
                    <a:pt x="53" y="1018"/>
                  </a:lnTo>
                  <a:lnTo>
                    <a:pt x="16" y="1054"/>
                  </a:lnTo>
                  <a:lnTo>
                    <a:pt x="0" y="1106"/>
                  </a:lnTo>
                  <a:lnTo>
                    <a:pt x="0" y="1162"/>
                  </a:lnTo>
                  <a:lnTo>
                    <a:pt x="499" y="2680"/>
                  </a:lnTo>
                  <a:lnTo>
                    <a:pt x="857" y="3843"/>
                  </a:lnTo>
                  <a:lnTo>
                    <a:pt x="2663" y="9420"/>
                  </a:lnTo>
                  <a:lnTo>
                    <a:pt x="2681" y="9490"/>
                  </a:lnTo>
                  <a:lnTo>
                    <a:pt x="2681" y="9544"/>
                  </a:lnTo>
                  <a:lnTo>
                    <a:pt x="2663" y="9615"/>
                  </a:lnTo>
                  <a:lnTo>
                    <a:pt x="2626" y="9670"/>
                  </a:lnTo>
                  <a:lnTo>
                    <a:pt x="2554" y="9795"/>
                  </a:lnTo>
                  <a:lnTo>
                    <a:pt x="2144" y="10616"/>
                  </a:lnTo>
                  <a:lnTo>
                    <a:pt x="2073" y="10813"/>
                  </a:lnTo>
                  <a:lnTo>
                    <a:pt x="2036" y="11028"/>
                  </a:lnTo>
                  <a:lnTo>
                    <a:pt x="2054" y="11224"/>
                  </a:lnTo>
                  <a:lnTo>
                    <a:pt x="2089" y="11420"/>
                  </a:lnTo>
                  <a:lnTo>
                    <a:pt x="2178" y="11672"/>
                  </a:lnTo>
                  <a:lnTo>
                    <a:pt x="2554" y="12868"/>
                  </a:lnTo>
                  <a:lnTo>
                    <a:pt x="2946" y="14084"/>
                  </a:lnTo>
                  <a:lnTo>
                    <a:pt x="2982" y="14173"/>
                  </a:lnTo>
                  <a:lnTo>
                    <a:pt x="3056" y="14262"/>
                  </a:lnTo>
                  <a:lnTo>
                    <a:pt x="3126" y="14334"/>
                  </a:lnTo>
                  <a:lnTo>
                    <a:pt x="3216" y="14388"/>
                  </a:lnTo>
                  <a:lnTo>
                    <a:pt x="3305" y="14440"/>
                  </a:lnTo>
                  <a:lnTo>
                    <a:pt x="3412" y="14460"/>
                  </a:lnTo>
                  <a:lnTo>
                    <a:pt x="3519" y="14460"/>
                  </a:lnTo>
                  <a:lnTo>
                    <a:pt x="3627" y="14424"/>
                  </a:lnTo>
                  <a:lnTo>
                    <a:pt x="3716" y="14388"/>
                  </a:lnTo>
                  <a:lnTo>
                    <a:pt x="3789" y="14351"/>
                  </a:lnTo>
                  <a:lnTo>
                    <a:pt x="3860" y="14280"/>
                  </a:lnTo>
                  <a:lnTo>
                    <a:pt x="3913" y="14209"/>
                  </a:lnTo>
                  <a:lnTo>
                    <a:pt x="3949" y="14136"/>
                  </a:lnTo>
                  <a:lnTo>
                    <a:pt x="3984" y="14065"/>
                  </a:lnTo>
                  <a:lnTo>
                    <a:pt x="4002" y="13976"/>
                  </a:lnTo>
                  <a:lnTo>
                    <a:pt x="4002" y="13887"/>
                  </a:lnTo>
                  <a:lnTo>
                    <a:pt x="4020" y="13869"/>
                  </a:lnTo>
                  <a:lnTo>
                    <a:pt x="4020" y="13887"/>
                  </a:lnTo>
                  <a:lnTo>
                    <a:pt x="4093" y="14102"/>
                  </a:lnTo>
                  <a:lnTo>
                    <a:pt x="4164" y="14262"/>
                  </a:lnTo>
                  <a:lnTo>
                    <a:pt x="4270" y="14388"/>
                  </a:lnTo>
                  <a:lnTo>
                    <a:pt x="4358" y="14460"/>
                  </a:lnTo>
                  <a:lnTo>
                    <a:pt x="4502" y="14532"/>
                  </a:lnTo>
                  <a:lnTo>
                    <a:pt x="4647" y="14584"/>
                  </a:lnTo>
                  <a:lnTo>
                    <a:pt x="4807" y="14584"/>
                  </a:lnTo>
                  <a:lnTo>
                    <a:pt x="4966" y="14550"/>
                  </a:lnTo>
                  <a:lnTo>
                    <a:pt x="5056" y="14514"/>
                  </a:lnTo>
                  <a:lnTo>
                    <a:pt x="5147" y="14477"/>
                  </a:lnTo>
                  <a:lnTo>
                    <a:pt x="5218" y="14406"/>
                  </a:lnTo>
                  <a:lnTo>
                    <a:pt x="5291" y="14351"/>
                  </a:lnTo>
                  <a:lnTo>
                    <a:pt x="5344" y="14262"/>
                  </a:lnTo>
                  <a:lnTo>
                    <a:pt x="5380" y="14191"/>
                  </a:lnTo>
                  <a:lnTo>
                    <a:pt x="5414" y="14102"/>
                  </a:lnTo>
                  <a:lnTo>
                    <a:pt x="5430" y="14013"/>
                  </a:lnTo>
                  <a:lnTo>
                    <a:pt x="5449" y="13995"/>
                  </a:lnTo>
                  <a:lnTo>
                    <a:pt x="5468" y="13976"/>
                  </a:lnTo>
                  <a:lnTo>
                    <a:pt x="5468" y="13995"/>
                  </a:lnTo>
                  <a:lnTo>
                    <a:pt x="5485" y="13995"/>
                  </a:lnTo>
                  <a:lnTo>
                    <a:pt x="5556" y="14226"/>
                  </a:lnTo>
                  <a:lnTo>
                    <a:pt x="5629" y="14370"/>
                  </a:lnTo>
                  <a:lnTo>
                    <a:pt x="5700" y="14495"/>
                  </a:lnTo>
                  <a:lnTo>
                    <a:pt x="5807" y="14602"/>
                  </a:lnTo>
                  <a:lnTo>
                    <a:pt x="5933" y="14691"/>
                  </a:lnTo>
                  <a:lnTo>
                    <a:pt x="6093" y="14765"/>
                  </a:lnTo>
                  <a:lnTo>
                    <a:pt x="6272" y="14799"/>
                  </a:lnTo>
                  <a:lnTo>
                    <a:pt x="6434" y="14799"/>
                  </a:lnTo>
                  <a:lnTo>
                    <a:pt x="6611" y="14765"/>
                  </a:lnTo>
                  <a:lnTo>
                    <a:pt x="6717" y="14728"/>
                  </a:lnTo>
                  <a:lnTo>
                    <a:pt x="6810" y="14676"/>
                  </a:lnTo>
                  <a:lnTo>
                    <a:pt x="6897" y="14602"/>
                  </a:lnTo>
                  <a:lnTo>
                    <a:pt x="6987" y="14532"/>
                  </a:lnTo>
                  <a:lnTo>
                    <a:pt x="7039" y="14440"/>
                  </a:lnTo>
                  <a:lnTo>
                    <a:pt x="7095" y="14351"/>
                  </a:lnTo>
                  <a:lnTo>
                    <a:pt x="7146" y="14262"/>
                  </a:lnTo>
                  <a:lnTo>
                    <a:pt x="7165" y="14157"/>
                  </a:lnTo>
                  <a:lnTo>
                    <a:pt x="7183" y="14136"/>
                  </a:lnTo>
                  <a:lnTo>
                    <a:pt x="7202" y="14136"/>
                  </a:lnTo>
                  <a:lnTo>
                    <a:pt x="7220" y="14136"/>
                  </a:lnTo>
                  <a:lnTo>
                    <a:pt x="7236" y="14157"/>
                  </a:lnTo>
                  <a:lnTo>
                    <a:pt x="7309" y="14298"/>
                  </a:lnTo>
                  <a:lnTo>
                    <a:pt x="7416" y="14440"/>
                  </a:lnTo>
                  <a:lnTo>
                    <a:pt x="7524" y="14550"/>
                  </a:lnTo>
                  <a:lnTo>
                    <a:pt x="7665" y="14639"/>
                  </a:lnTo>
                  <a:lnTo>
                    <a:pt x="7828" y="14691"/>
                  </a:lnTo>
                  <a:lnTo>
                    <a:pt x="7987" y="14728"/>
                  </a:lnTo>
                  <a:lnTo>
                    <a:pt x="8167" y="14728"/>
                  </a:lnTo>
                  <a:lnTo>
                    <a:pt x="8344" y="14691"/>
                  </a:lnTo>
                  <a:lnTo>
                    <a:pt x="8506" y="14621"/>
                  </a:lnTo>
                  <a:lnTo>
                    <a:pt x="8648" y="14514"/>
                  </a:lnTo>
                  <a:lnTo>
                    <a:pt x="8756" y="14388"/>
                  </a:lnTo>
                  <a:lnTo>
                    <a:pt x="8845" y="14246"/>
                  </a:lnTo>
                  <a:lnTo>
                    <a:pt x="8918" y="14102"/>
                  </a:lnTo>
                  <a:lnTo>
                    <a:pt x="8953" y="13921"/>
                  </a:lnTo>
                  <a:lnTo>
                    <a:pt x="8953" y="13743"/>
                  </a:lnTo>
                  <a:lnTo>
                    <a:pt x="8900" y="13584"/>
                  </a:lnTo>
                  <a:lnTo>
                    <a:pt x="8596" y="12618"/>
                  </a:lnTo>
                  <a:lnTo>
                    <a:pt x="8452" y="12172"/>
                  </a:lnTo>
                  <a:lnTo>
                    <a:pt x="8452" y="12118"/>
                  </a:lnTo>
                  <a:lnTo>
                    <a:pt x="8470" y="12065"/>
                  </a:lnTo>
                  <a:lnTo>
                    <a:pt x="8506" y="12011"/>
                  </a:lnTo>
                  <a:lnTo>
                    <a:pt x="8560" y="11993"/>
                  </a:lnTo>
                  <a:lnTo>
                    <a:pt x="8666" y="11993"/>
                  </a:lnTo>
                  <a:lnTo>
                    <a:pt x="8791" y="12011"/>
                  </a:lnTo>
                  <a:lnTo>
                    <a:pt x="9059" y="12099"/>
                  </a:lnTo>
                  <a:lnTo>
                    <a:pt x="9201" y="12172"/>
                  </a:lnTo>
                  <a:lnTo>
                    <a:pt x="9382" y="12207"/>
                  </a:lnTo>
                  <a:lnTo>
                    <a:pt x="9578" y="12242"/>
                  </a:lnTo>
                  <a:lnTo>
                    <a:pt x="9791" y="12281"/>
                  </a:lnTo>
                  <a:lnTo>
                    <a:pt x="10078" y="12262"/>
                  </a:lnTo>
                  <a:lnTo>
                    <a:pt x="10239" y="12242"/>
                  </a:lnTo>
                  <a:lnTo>
                    <a:pt x="10417" y="12207"/>
                  </a:lnTo>
                  <a:lnTo>
                    <a:pt x="10543" y="12172"/>
                  </a:lnTo>
                  <a:lnTo>
                    <a:pt x="10668" y="12118"/>
                  </a:lnTo>
                  <a:lnTo>
                    <a:pt x="10774" y="12065"/>
                  </a:lnTo>
                  <a:lnTo>
                    <a:pt x="10866" y="12011"/>
                  </a:lnTo>
                  <a:lnTo>
                    <a:pt x="10954" y="11939"/>
                  </a:lnTo>
                  <a:lnTo>
                    <a:pt x="11025" y="11850"/>
                  </a:lnTo>
                  <a:lnTo>
                    <a:pt x="11151" y="11688"/>
                  </a:lnTo>
                  <a:lnTo>
                    <a:pt x="11240" y="11509"/>
                  </a:lnTo>
                  <a:lnTo>
                    <a:pt x="11313" y="11331"/>
                  </a:lnTo>
                  <a:lnTo>
                    <a:pt x="11329" y="11171"/>
                  </a:lnTo>
                  <a:lnTo>
                    <a:pt x="11347" y="11028"/>
                  </a:lnTo>
                  <a:lnTo>
                    <a:pt x="11329" y="10939"/>
                  </a:lnTo>
                  <a:lnTo>
                    <a:pt x="11313" y="10885"/>
                  </a:lnTo>
                  <a:lnTo>
                    <a:pt x="11258" y="10831"/>
                  </a:lnTo>
                  <a:lnTo>
                    <a:pt x="11204" y="10796"/>
                  </a:lnTo>
                  <a:lnTo>
                    <a:pt x="11115" y="10760"/>
                  </a:lnTo>
                  <a:lnTo>
                    <a:pt x="10989" y="10741"/>
                  </a:lnTo>
                  <a:lnTo>
                    <a:pt x="10684" y="10706"/>
                  </a:lnTo>
                  <a:lnTo>
                    <a:pt x="10470" y="10670"/>
                  </a:lnTo>
                  <a:lnTo>
                    <a:pt x="10257" y="10635"/>
                  </a:lnTo>
                  <a:lnTo>
                    <a:pt x="10061" y="10581"/>
                  </a:lnTo>
                  <a:lnTo>
                    <a:pt x="9863" y="10526"/>
                  </a:lnTo>
                  <a:lnTo>
                    <a:pt x="11848" y="9903"/>
                  </a:lnTo>
                  <a:lnTo>
                    <a:pt x="11920" y="9866"/>
                  </a:lnTo>
                  <a:lnTo>
                    <a:pt x="11971" y="9829"/>
                  </a:lnTo>
                  <a:lnTo>
                    <a:pt x="12026" y="9777"/>
                  </a:lnTo>
                  <a:lnTo>
                    <a:pt x="12063" y="9724"/>
                  </a:lnTo>
                  <a:lnTo>
                    <a:pt x="12081" y="9652"/>
                  </a:lnTo>
                  <a:lnTo>
                    <a:pt x="12097" y="9598"/>
                  </a:lnTo>
                  <a:lnTo>
                    <a:pt x="12097" y="9526"/>
                  </a:lnTo>
                  <a:lnTo>
                    <a:pt x="12081" y="9454"/>
                  </a:lnTo>
                  <a:lnTo>
                    <a:pt x="9167" y="302"/>
                  </a:lnTo>
                  <a:close/>
                  <a:moveTo>
                    <a:pt x="7739" y="9133"/>
                  </a:moveTo>
                  <a:lnTo>
                    <a:pt x="7631" y="9044"/>
                  </a:lnTo>
                  <a:lnTo>
                    <a:pt x="7524" y="8973"/>
                  </a:lnTo>
                  <a:lnTo>
                    <a:pt x="6843" y="8742"/>
                  </a:lnTo>
                  <a:lnTo>
                    <a:pt x="6182" y="8526"/>
                  </a:lnTo>
                  <a:lnTo>
                    <a:pt x="6130" y="8506"/>
                  </a:lnTo>
                  <a:lnTo>
                    <a:pt x="6075" y="8472"/>
                  </a:lnTo>
                  <a:lnTo>
                    <a:pt x="6040" y="8417"/>
                  </a:lnTo>
                  <a:lnTo>
                    <a:pt x="6005" y="8346"/>
                  </a:lnTo>
                  <a:lnTo>
                    <a:pt x="4216" y="2768"/>
                  </a:lnTo>
                  <a:lnTo>
                    <a:pt x="7380" y="1770"/>
                  </a:lnTo>
                  <a:lnTo>
                    <a:pt x="7434" y="1751"/>
                  </a:lnTo>
                  <a:lnTo>
                    <a:pt x="7488" y="1770"/>
                  </a:lnTo>
                  <a:lnTo>
                    <a:pt x="7524" y="1804"/>
                  </a:lnTo>
                  <a:lnTo>
                    <a:pt x="7558" y="1858"/>
                  </a:lnTo>
                  <a:lnTo>
                    <a:pt x="9846" y="9079"/>
                  </a:lnTo>
                  <a:lnTo>
                    <a:pt x="9863" y="9133"/>
                  </a:lnTo>
                  <a:lnTo>
                    <a:pt x="9846" y="9185"/>
                  </a:lnTo>
                  <a:lnTo>
                    <a:pt x="9812" y="9221"/>
                  </a:lnTo>
                  <a:lnTo>
                    <a:pt x="9758" y="9259"/>
                  </a:lnTo>
                  <a:lnTo>
                    <a:pt x="8344" y="9703"/>
                  </a:lnTo>
                  <a:lnTo>
                    <a:pt x="8148" y="9544"/>
                  </a:lnTo>
                  <a:lnTo>
                    <a:pt x="7969" y="9384"/>
                  </a:lnTo>
                  <a:lnTo>
                    <a:pt x="7739" y="9133"/>
                  </a:lnTo>
                  <a:close/>
                  <a:moveTo>
                    <a:pt x="9382" y="5486"/>
                  </a:moveTo>
                  <a:lnTo>
                    <a:pt x="9183" y="4844"/>
                  </a:lnTo>
                  <a:lnTo>
                    <a:pt x="9828" y="4629"/>
                  </a:lnTo>
                  <a:lnTo>
                    <a:pt x="10043" y="5290"/>
                  </a:lnTo>
                  <a:lnTo>
                    <a:pt x="9382" y="548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21" name="Freeform 65"/>
            <p:cNvSpPr>
              <a:spLocks/>
            </p:cNvSpPr>
            <p:nvPr/>
          </p:nvSpPr>
          <p:spPr bwMode="auto">
            <a:xfrm>
              <a:off x="1243585" y="4939770"/>
              <a:ext cx="254156" cy="482210"/>
            </a:xfrm>
            <a:custGeom>
              <a:avLst/>
              <a:gdLst/>
              <a:ahLst/>
              <a:cxnLst>
                <a:cxn ang="0">
                  <a:pos x="4113" y="9276"/>
                </a:cxn>
                <a:cxn ang="0">
                  <a:pos x="4057" y="9295"/>
                </a:cxn>
                <a:cxn ang="0">
                  <a:pos x="4005" y="9276"/>
                </a:cxn>
                <a:cxn ang="0">
                  <a:pos x="3949" y="9240"/>
                </a:cxn>
                <a:cxn ang="0">
                  <a:pos x="3933" y="9186"/>
                </a:cxn>
                <a:cxn ang="0">
                  <a:pos x="1628" y="1965"/>
                </a:cxn>
                <a:cxn ang="0">
                  <a:pos x="1628" y="1911"/>
                </a:cxn>
                <a:cxn ang="0">
                  <a:pos x="1646" y="1860"/>
                </a:cxn>
                <a:cxn ang="0">
                  <a:pos x="1681" y="1806"/>
                </a:cxn>
                <a:cxn ang="0">
                  <a:pos x="1717" y="1788"/>
                </a:cxn>
                <a:cxn ang="0">
                  <a:pos x="3735" y="1143"/>
                </a:cxn>
                <a:cxn ang="0">
                  <a:pos x="3360" y="0"/>
                </a:cxn>
                <a:cxn ang="0">
                  <a:pos x="234" y="983"/>
                </a:cxn>
                <a:cxn ang="0">
                  <a:pos x="179" y="1017"/>
                </a:cxn>
                <a:cxn ang="0">
                  <a:pos x="109" y="1054"/>
                </a:cxn>
                <a:cxn ang="0">
                  <a:pos x="74" y="1107"/>
                </a:cxn>
                <a:cxn ang="0">
                  <a:pos x="37" y="1161"/>
                </a:cxn>
                <a:cxn ang="0">
                  <a:pos x="0" y="1232"/>
                </a:cxn>
                <a:cxn ang="0">
                  <a:pos x="0" y="1303"/>
                </a:cxn>
                <a:cxn ang="0">
                  <a:pos x="0" y="1376"/>
                </a:cxn>
                <a:cxn ang="0">
                  <a:pos x="0" y="1447"/>
                </a:cxn>
                <a:cxn ang="0">
                  <a:pos x="2933" y="10600"/>
                </a:cxn>
                <a:cxn ang="0">
                  <a:pos x="2951" y="10653"/>
                </a:cxn>
                <a:cxn ang="0">
                  <a:pos x="2985" y="10723"/>
                </a:cxn>
                <a:cxn ang="0">
                  <a:pos x="3040" y="10760"/>
                </a:cxn>
                <a:cxn ang="0">
                  <a:pos x="3093" y="10795"/>
                </a:cxn>
                <a:cxn ang="0">
                  <a:pos x="3166" y="10831"/>
                </a:cxn>
                <a:cxn ang="0">
                  <a:pos x="3237" y="10849"/>
                </a:cxn>
                <a:cxn ang="0">
                  <a:pos x="3306" y="10831"/>
                </a:cxn>
                <a:cxn ang="0">
                  <a:pos x="3379" y="10831"/>
                </a:cxn>
                <a:cxn ang="0">
                  <a:pos x="5417" y="10170"/>
                </a:cxn>
                <a:cxn ang="0">
                  <a:pos x="5041" y="8991"/>
                </a:cxn>
                <a:cxn ang="0">
                  <a:pos x="4113" y="9276"/>
                </a:cxn>
              </a:cxnLst>
              <a:rect l="0" t="0" r="r" b="b"/>
              <a:pathLst>
                <a:path w="5417" h="10849">
                  <a:moveTo>
                    <a:pt x="4113" y="9276"/>
                  </a:moveTo>
                  <a:lnTo>
                    <a:pt x="4057" y="9295"/>
                  </a:lnTo>
                  <a:lnTo>
                    <a:pt x="4005" y="9276"/>
                  </a:lnTo>
                  <a:lnTo>
                    <a:pt x="3949" y="9240"/>
                  </a:lnTo>
                  <a:lnTo>
                    <a:pt x="3933" y="9186"/>
                  </a:lnTo>
                  <a:lnTo>
                    <a:pt x="1628" y="1965"/>
                  </a:lnTo>
                  <a:lnTo>
                    <a:pt x="1628" y="1911"/>
                  </a:lnTo>
                  <a:lnTo>
                    <a:pt x="1646" y="1860"/>
                  </a:lnTo>
                  <a:lnTo>
                    <a:pt x="1681" y="1806"/>
                  </a:lnTo>
                  <a:lnTo>
                    <a:pt x="1717" y="1788"/>
                  </a:lnTo>
                  <a:lnTo>
                    <a:pt x="3735" y="1143"/>
                  </a:lnTo>
                  <a:lnTo>
                    <a:pt x="3360" y="0"/>
                  </a:lnTo>
                  <a:lnTo>
                    <a:pt x="234" y="983"/>
                  </a:lnTo>
                  <a:lnTo>
                    <a:pt x="179" y="1017"/>
                  </a:lnTo>
                  <a:lnTo>
                    <a:pt x="109" y="1054"/>
                  </a:lnTo>
                  <a:lnTo>
                    <a:pt x="74" y="1107"/>
                  </a:lnTo>
                  <a:lnTo>
                    <a:pt x="37" y="1161"/>
                  </a:lnTo>
                  <a:lnTo>
                    <a:pt x="0" y="1232"/>
                  </a:lnTo>
                  <a:lnTo>
                    <a:pt x="0" y="1303"/>
                  </a:lnTo>
                  <a:lnTo>
                    <a:pt x="0" y="1376"/>
                  </a:lnTo>
                  <a:lnTo>
                    <a:pt x="0" y="1447"/>
                  </a:lnTo>
                  <a:lnTo>
                    <a:pt x="2933" y="10600"/>
                  </a:lnTo>
                  <a:lnTo>
                    <a:pt x="2951" y="10653"/>
                  </a:lnTo>
                  <a:lnTo>
                    <a:pt x="2985" y="10723"/>
                  </a:lnTo>
                  <a:lnTo>
                    <a:pt x="3040" y="10760"/>
                  </a:lnTo>
                  <a:lnTo>
                    <a:pt x="3093" y="10795"/>
                  </a:lnTo>
                  <a:lnTo>
                    <a:pt x="3166" y="10831"/>
                  </a:lnTo>
                  <a:lnTo>
                    <a:pt x="3237" y="10849"/>
                  </a:lnTo>
                  <a:lnTo>
                    <a:pt x="3306" y="10831"/>
                  </a:lnTo>
                  <a:lnTo>
                    <a:pt x="3379" y="10831"/>
                  </a:lnTo>
                  <a:lnTo>
                    <a:pt x="5417" y="10170"/>
                  </a:lnTo>
                  <a:lnTo>
                    <a:pt x="5041" y="8991"/>
                  </a:lnTo>
                  <a:lnTo>
                    <a:pt x="4113" y="92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</p:grpSp>
      <p:sp>
        <p:nvSpPr>
          <p:cNvPr id="22" name="椭圆​​ 38"/>
          <p:cNvSpPr>
            <a:spLocks noChangeAspect="1"/>
          </p:cNvSpPr>
          <p:nvPr/>
        </p:nvSpPr>
        <p:spPr>
          <a:xfrm>
            <a:off x="718064" y="1205832"/>
            <a:ext cx="1135811" cy="371693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Pushmail</a:t>
            </a:r>
          </a:p>
        </p:txBody>
      </p:sp>
      <p:sp>
        <p:nvSpPr>
          <p:cNvPr id="23" name="椭圆​​ 38"/>
          <p:cNvSpPr>
            <a:spLocks noChangeAspect="1"/>
          </p:cNvSpPr>
          <p:nvPr/>
        </p:nvSpPr>
        <p:spPr>
          <a:xfrm>
            <a:off x="1924543" y="1205832"/>
            <a:ext cx="1367886" cy="371693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eTravel</a:t>
            </a:r>
          </a:p>
        </p:txBody>
      </p:sp>
      <p:grpSp>
        <p:nvGrpSpPr>
          <p:cNvPr id="24" name="组合 53"/>
          <p:cNvGrpSpPr/>
          <p:nvPr/>
        </p:nvGrpSpPr>
        <p:grpSpPr>
          <a:xfrm>
            <a:off x="3380906" y="1495049"/>
            <a:ext cx="560902" cy="599291"/>
            <a:chOff x="3188728" y="1989722"/>
            <a:chExt cx="774700" cy="973138"/>
          </a:xfrm>
        </p:grpSpPr>
        <p:grpSp>
          <p:nvGrpSpPr>
            <p:cNvPr id="25" name="组合 209"/>
            <p:cNvGrpSpPr/>
            <p:nvPr/>
          </p:nvGrpSpPr>
          <p:grpSpPr>
            <a:xfrm>
              <a:off x="3188728" y="1989722"/>
              <a:ext cx="774700" cy="973138"/>
              <a:chOff x="-1042988" y="2844800"/>
              <a:chExt cx="774700" cy="973138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7" name="Freeform 177"/>
              <p:cNvSpPr>
                <a:spLocks noEditPoints="1"/>
              </p:cNvSpPr>
              <p:nvPr/>
            </p:nvSpPr>
            <p:spPr bwMode="auto">
              <a:xfrm>
                <a:off x="-1042988" y="2844800"/>
                <a:ext cx="774700" cy="973138"/>
              </a:xfrm>
              <a:custGeom>
                <a:avLst/>
                <a:gdLst/>
                <a:ahLst/>
                <a:cxnLst>
                  <a:cxn ang="0">
                    <a:pos x="13122" y="2103"/>
                  </a:cxn>
                  <a:cxn ang="0">
                    <a:pos x="10962" y="54"/>
                  </a:cxn>
                  <a:cxn ang="0">
                    <a:pos x="10908" y="0"/>
                  </a:cxn>
                  <a:cxn ang="0">
                    <a:pos x="10800" y="0"/>
                  </a:cxn>
                  <a:cxn ang="0">
                    <a:pos x="1080" y="0"/>
                  </a:cxn>
                  <a:cxn ang="0">
                    <a:pos x="864" y="0"/>
                  </a:cxn>
                  <a:cxn ang="0">
                    <a:pos x="648" y="54"/>
                  </a:cxn>
                  <a:cxn ang="0">
                    <a:pos x="486" y="161"/>
                  </a:cxn>
                  <a:cxn ang="0">
                    <a:pos x="324" y="270"/>
                  </a:cxn>
                  <a:cxn ang="0">
                    <a:pos x="216" y="431"/>
                  </a:cxn>
                  <a:cxn ang="0">
                    <a:pos x="108" y="647"/>
                  </a:cxn>
                  <a:cxn ang="0">
                    <a:pos x="54" y="863"/>
                  </a:cxn>
                  <a:cxn ang="0">
                    <a:pos x="0" y="1078"/>
                  </a:cxn>
                  <a:cxn ang="0">
                    <a:pos x="0" y="15473"/>
                  </a:cxn>
                  <a:cxn ang="0">
                    <a:pos x="54" y="15688"/>
                  </a:cxn>
                  <a:cxn ang="0">
                    <a:pos x="108" y="15850"/>
                  </a:cxn>
                  <a:cxn ang="0">
                    <a:pos x="216" y="16066"/>
                  </a:cxn>
                  <a:cxn ang="0">
                    <a:pos x="324" y="16227"/>
                  </a:cxn>
                  <a:cxn ang="0">
                    <a:pos x="486" y="16336"/>
                  </a:cxn>
                  <a:cxn ang="0">
                    <a:pos x="648" y="16443"/>
                  </a:cxn>
                  <a:cxn ang="0">
                    <a:pos x="864" y="16497"/>
                  </a:cxn>
                  <a:cxn ang="0">
                    <a:pos x="1080" y="16551"/>
                  </a:cxn>
                  <a:cxn ang="0">
                    <a:pos x="12096" y="16551"/>
                  </a:cxn>
                  <a:cxn ang="0">
                    <a:pos x="12312" y="16497"/>
                  </a:cxn>
                  <a:cxn ang="0">
                    <a:pos x="12528" y="16443"/>
                  </a:cxn>
                  <a:cxn ang="0">
                    <a:pos x="12690" y="16336"/>
                  </a:cxn>
                  <a:cxn ang="0">
                    <a:pos x="12852" y="16227"/>
                  </a:cxn>
                  <a:cxn ang="0">
                    <a:pos x="13014" y="16066"/>
                  </a:cxn>
                  <a:cxn ang="0">
                    <a:pos x="13068" y="15850"/>
                  </a:cxn>
                  <a:cxn ang="0">
                    <a:pos x="13176" y="15688"/>
                  </a:cxn>
                  <a:cxn ang="0">
                    <a:pos x="13176" y="15473"/>
                  </a:cxn>
                  <a:cxn ang="0">
                    <a:pos x="13176" y="2264"/>
                  </a:cxn>
                  <a:cxn ang="0">
                    <a:pos x="13176" y="2157"/>
                  </a:cxn>
                  <a:cxn ang="0">
                    <a:pos x="13122" y="2103"/>
                  </a:cxn>
                  <a:cxn ang="0">
                    <a:pos x="11016" y="1186"/>
                  </a:cxn>
                  <a:cxn ang="0">
                    <a:pos x="11610" y="1725"/>
                  </a:cxn>
                  <a:cxn ang="0">
                    <a:pos x="10908" y="1725"/>
                  </a:cxn>
                  <a:cxn ang="0">
                    <a:pos x="11016" y="1186"/>
                  </a:cxn>
                  <a:cxn ang="0">
                    <a:pos x="12636" y="15473"/>
                  </a:cxn>
                  <a:cxn ang="0">
                    <a:pos x="12582" y="15688"/>
                  </a:cxn>
                  <a:cxn ang="0">
                    <a:pos x="12474" y="15850"/>
                  </a:cxn>
                  <a:cxn ang="0">
                    <a:pos x="12312" y="15958"/>
                  </a:cxn>
                  <a:cxn ang="0">
                    <a:pos x="12096" y="16012"/>
                  </a:cxn>
                  <a:cxn ang="0">
                    <a:pos x="1080" y="16012"/>
                  </a:cxn>
                  <a:cxn ang="0">
                    <a:pos x="864" y="15958"/>
                  </a:cxn>
                  <a:cxn ang="0">
                    <a:pos x="702" y="15850"/>
                  </a:cxn>
                  <a:cxn ang="0">
                    <a:pos x="594" y="15688"/>
                  </a:cxn>
                  <a:cxn ang="0">
                    <a:pos x="540" y="15473"/>
                  </a:cxn>
                  <a:cxn ang="0">
                    <a:pos x="540" y="1078"/>
                  </a:cxn>
                  <a:cxn ang="0">
                    <a:pos x="594" y="863"/>
                  </a:cxn>
                  <a:cxn ang="0">
                    <a:pos x="702" y="701"/>
                  </a:cxn>
                  <a:cxn ang="0">
                    <a:pos x="864" y="539"/>
                  </a:cxn>
                  <a:cxn ang="0">
                    <a:pos x="1080" y="539"/>
                  </a:cxn>
                  <a:cxn ang="0">
                    <a:pos x="10638" y="539"/>
                  </a:cxn>
                  <a:cxn ang="0">
                    <a:pos x="10584" y="593"/>
                  </a:cxn>
                  <a:cxn ang="0">
                    <a:pos x="10314" y="1887"/>
                  </a:cxn>
                  <a:cxn ang="0">
                    <a:pos x="10206" y="2211"/>
                  </a:cxn>
                  <a:cxn ang="0">
                    <a:pos x="10530" y="2211"/>
                  </a:cxn>
                  <a:cxn ang="0">
                    <a:pos x="12312" y="2318"/>
                  </a:cxn>
                  <a:cxn ang="0">
                    <a:pos x="12582" y="2372"/>
                  </a:cxn>
                  <a:cxn ang="0">
                    <a:pos x="12636" y="2372"/>
                  </a:cxn>
                  <a:cxn ang="0">
                    <a:pos x="12636" y="15473"/>
                  </a:cxn>
                </a:cxnLst>
                <a:rect l="0" t="0" r="r" b="b"/>
                <a:pathLst>
                  <a:path w="13176" h="16551">
                    <a:moveTo>
                      <a:pt x="13122" y="2103"/>
                    </a:moveTo>
                    <a:lnTo>
                      <a:pt x="10962" y="54"/>
                    </a:lnTo>
                    <a:lnTo>
                      <a:pt x="10908" y="0"/>
                    </a:lnTo>
                    <a:lnTo>
                      <a:pt x="10800" y="0"/>
                    </a:lnTo>
                    <a:lnTo>
                      <a:pt x="1080" y="0"/>
                    </a:lnTo>
                    <a:lnTo>
                      <a:pt x="864" y="0"/>
                    </a:lnTo>
                    <a:lnTo>
                      <a:pt x="648" y="54"/>
                    </a:lnTo>
                    <a:lnTo>
                      <a:pt x="486" y="161"/>
                    </a:lnTo>
                    <a:lnTo>
                      <a:pt x="324" y="270"/>
                    </a:lnTo>
                    <a:lnTo>
                      <a:pt x="216" y="431"/>
                    </a:lnTo>
                    <a:lnTo>
                      <a:pt x="108" y="647"/>
                    </a:lnTo>
                    <a:lnTo>
                      <a:pt x="54" y="863"/>
                    </a:lnTo>
                    <a:lnTo>
                      <a:pt x="0" y="1078"/>
                    </a:lnTo>
                    <a:lnTo>
                      <a:pt x="0" y="15473"/>
                    </a:lnTo>
                    <a:lnTo>
                      <a:pt x="54" y="15688"/>
                    </a:lnTo>
                    <a:lnTo>
                      <a:pt x="108" y="15850"/>
                    </a:lnTo>
                    <a:lnTo>
                      <a:pt x="216" y="16066"/>
                    </a:lnTo>
                    <a:lnTo>
                      <a:pt x="324" y="16227"/>
                    </a:lnTo>
                    <a:lnTo>
                      <a:pt x="486" y="16336"/>
                    </a:lnTo>
                    <a:lnTo>
                      <a:pt x="648" y="16443"/>
                    </a:lnTo>
                    <a:lnTo>
                      <a:pt x="864" y="16497"/>
                    </a:lnTo>
                    <a:lnTo>
                      <a:pt x="1080" y="16551"/>
                    </a:lnTo>
                    <a:lnTo>
                      <a:pt x="12096" y="16551"/>
                    </a:lnTo>
                    <a:lnTo>
                      <a:pt x="12312" y="16497"/>
                    </a:lnTo>
                    <a:lnTo>
                      <a:pt x="12528" y="16443"/>
                    </a:lnTo>
                    <a:lnTo>
                      <a:pt x="12690" y="16336"/>
                    </a:lnTo>
                    <a:lnTo>
                      <a:pt x="12852" y="16227"/>
                    </a:lnTo>
                    <a:lnTo>
                      <a:pt x="13014" y="16066"/>
                    </a:lnTo>
                    <a:lnTo>
                      <a:pt x="13068" y="15850"/>
                    </a:lnTo>
                    <a:lnTo>
                      <a:pt x="13176" y="15688"/>
                    </a:lnTo>
                    <a:lnTo>
                      <a:pt x="13176" y="15473"/>
                    </a:lnTo>
                    <a:lnTo>
                      <a:pt x="13176" y="2264"/>
                    </a:lnTo>
                    <a:lnTo>
                      <a:pt x="13176" y="2157"/>
                    </a:lnTo>
                    <a:lnTo>
                      <a:pt x="13122" y="2103"/>
                    </a:lnTo>
                    <a:close/>
                    <a:moveTo>
                      <a:pt x="11016" y="1186"/>
                    </a:moveTo>
                    <a:lnTo>
                      <a:pt x="11610" y="1725"/>
                    </a:lnTo>
                    <a:lnTo>
                      <a:pt x="10908" y="1725"/>
                    </a:lnTo>
                    <a:lnTo>
                      <a:pt x="11016" y="1186"/>
                    </a:lnTo>
                    <a:close/>
                    <a:moveTo>
                      <a:pt x="12636" y="15473"/>
                    </a:moveTo>
                    <a:lnTo>
                      <a:pt x="12582" y="15688"/>
                    </a:lnTo>
                    <a:lnTo>
                      <a:pt x="12474" y="15850"/>
                    </a:lnTo>
                    <a:lnTo>
                      <a:pt x="12312" y="15958"/>
                    </a:lnTo>
                    <a:lnTo>
                      <a:pt x="12096" y="16012"/>
                    </a:lnTo>
                    <a:lnTo>
                      <a:pt x="1080" y="16012"/>
                    </a:lnTo>
                    <a:lnTo>
                      <a:pt x="864" y="15958"/>
                    </a:lnTo>
                    <a:lnTo>
                      <a:pt x="702" y="15850"/>
                    </a:lnTo>
                    <a:lnTo>
                      <a:pt x="594" y="15688"/>
                    </a:lnTo>
                    <a:lnTo>
                      <a:pt x="540" y="15473"/>
                    </a:lnTo>
                    <a:lnTo>
                      <a:pt x="540" y="1078"/>
                    </a:lnTo>
                    <a:lnTo>
                      <a:pt x="594" y="863"/>
                    </a:lnTo>
                    <a:lnTo>
                      <a:pt x="702" y="701"/>
                    </a:lnTo>
                    <a:lnTo>
                      <a:pt x="864" y="539"/>
                    </a:lnTo>
                    <a:lnTo>
                      <a:pt x="1080" y="539"/>
                    </a:lnTo>
                    <a:lnTo>
                      <a:pt x="10638" y="539"/>
                    </a:lnTo>
                    <a:lnTo>
                      <a:pt x="10584" y="593"/>
                    </a:lnTo>
                    <a:lnTo>
                      <a:pt x="10314" y="1887"/>
                    </a:lnTo>
                    <a:lnTo>
                      <a:pt x="10206" y="2211"/>
                    </a:lnTo>
                    <a:lnTo>
                      <a:pt x="10530" y="2211"/>
                    </a:lnTo>
                    <a:lnTo>
                      <a:pt x="12312" y="2318"/>
                    </a:lnTo>
                    <a:lnTo>
                      <a:pt x="12582" y="2372"/>
                    </a:lnTo>
                    <a:lnTo>
                      <a:pt x="12636" y="2372"/>
                    </a:lnTo>
                    <a:lnTo>
                      <a:pt x="12636" y="1547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28" name="Rectangle 178"/>
              <p:cNvSpPr>
                <a:spLocks noChangeArrowheads="1"/>
              </p:cNvSpPr>
              <p:nvPr/>
            </p:nvSpPr>
            <p:spPr bwMode="auto">
              <a:xfrm>
                <a:off x="-944563" y="2940050"/>
                <a:ext cx="260350" cy="3587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29" name="Freeform 179"/>
              <p:cNvSpPr>
                <a:spLocks noEditPoints="1"/>
              </p:cNvSpPr>
              <p:nvPr/>
            </p:nvSpPr>
            <p:spPr bwMode="auto">
              <a:xfrm>
                <a:off x="-954088" y="3051175"/>
                <a:ext cx="581025" cy="674688"/>
              </a:xfrm>
              <a:custGeom>
                <a:avLst/>
                <a:gdLst/>
                <a:ahLst/>
                <a:cxnLst>
                  <a:cxn ang="0">
                    <a:pos x="0" y="7817"/>
                  </a:cxn>
                  <a:cxn ang="0">
                    <a:pos x="9882" y="7817"/>
                  </a:cxn>
                  <a:cxn ang="0">
                    <a:pos x="9882" y="7332"/>
                  </a:cxn>
                  <a:cxn ang="0">
                    <a:pos x="0" y="7332"/>
                  </a:cxn>
                  <a:cxn ang="0">
                    <a:pos x="0" y="7817"/>
                  </a:cxn>
                  <a:cxn ang="0">
                    <a:pos x="0" y="6577"/>
                  </a:cxn>
                  <a:cxn ang="0">
                    <a:pos x="9882" y="6577"/>
                  </a:cxn>
                  <a:cxn ang="0">
                    <a:pos x="9882" y="6091"/>
                  </a:cxn>
                  <a:cxn ang="0">
                    <a:pos x="0" y="6091"/>
                  </a:cxn>
                  <a:cxn ang="0">
                    <a:pos x="0" y="6577"/>
                  </a:cxn>
                  <a:cxn ang="0">
                    <a:pos x="0" y="5390"/>
                  </a:cxn>
                  <a:cxn ang="0">
                    <a:pos x="9882" y="5390"/>
                  </a:cxn>
                  <a:cxn ang="0">
                    <a:pos x="9882" y="4905"/>
                  </a:cxn>
                  <a:cxn ang="0">
                    <a:pos x="0" y="4905"/>
                  </a:cxn>
                  <a:cxn ang="0">
                    <a:pos x="0" y="5390"/>
                  </a:cxn>
                  <a:cxn ang="0">
                    <a:pos x="5616" y="2911"/>
                  </a:cxn>
                  <a:cxn ang="0">
                    <a:pos x="9882" y="2911"/>
                  </a:cxn>
                  <a:cxn ang="0">
                    <a:pos x="9882" y="2425"/>
                  </a:cxn>
                  <a:cxn ang="0">
                    <a:pos x="5616" y="2425"/>
                  </a:cxn>
                  <a:cxn ang="0">
                    <a:pos x="5616" y="2911"/>
                  </a:cxn>
                  <a:cxn ang="0">
                    <a:pos x="5616" y="485"/>
                  </a:cxn>
                  <a:cxn ang="0">
                    <a:pos x="9882" y="485"/>
                  </a:cxn>
                  <a:cxn ang="0">
                    <a:pos x="9882" y="0"/>
                  </a:cxn>
                  <a:cxn ang="0">
                    <a:pos x="5616" y="0"/>
                  </a:cxn>
                  <a:cxn ang="0">
                    <a:pos x="5616" y="485"/>
                  </a:cxn>
                  <a:cxn ang="0">
                    <a:pos x="5616" y="1724"/>
                  </a:cxn>
                  <a:cxn ang="0">
                    <a:pos x="9882" y="1724"/>
                  </a:cxn>
                  <a:cxn ang="0">
                    <a:pos x="9882" y="1239"/>
                  </a:cxn>
                  <a:cxn ang="0">
                    <a:pos x="5616" y="1239"/>
                  </a:cxn>
                  <a:cxn ang="0">
                    <a:pos x="5616" y="1724"/>
                  </a:cxn>
                  <a:cxn ang="0">
                    <a:pos x="5616" y="4151"/>
                  </a:cxn>
                  <a:cxn ang="0">
                    <a:pos x="9882" y="4151"/>
                  </a:cxn>
                  <a:cxn ang="0">
                    <a:pos x="9882" y="3666"/>
                  </a:cxn>
                  <a:cxn ang="0">
                    <a:pos x="5616" y="3666"/>
                  </a:cxn>
                  <a:cxn ang="0">
                    <a:pos x="5616" y="4151"/>
                  </a:cxn>
                  <a:cxn ang="0">
                    <a:pos x="0" y="11483"/>
                  </a:cxn>
                  <a:cxn ang="0">
                    <a:pos x="9882" y="11483"/>
                  </a:cxn>
                  <a:cxn ang="0">
                    <a:pos x="9882" y="10998"/>
                  </a:cxn>
                  <a:cxn ang="0">
                    <a:pos x="0" y="10998"/>
                  </a:cxn>
                  <a:cxn ang="0">
                    <a:pos x="0" y="11483"/>
                  </a:cxn>
                  <a:cxn ang="0">
                    <a:pos x="0" y="10243"/>
                  </a:cxn>
                  <a:cxn ang="0">
                    <a:pos x="9882" y="10243"/>
                  </a:cxn>
                  <a:cxn ang="0">
                    <a:pos x="9882" y="9758"/>
                  </a:cxn>
                  <a:cxn ang="0">
                    <a:pos x="0" y="9758"/>
                  </a:cxn>
                  <a:cxn ang="0">
                    <a:pos x="0" y="10243"/>
                  </a:cxn>
                  <a:cxn ang="0">
                    <a:pos x="0" y="9056"/>
                  </a:cxn>
                  <a:cxn ang="0">
                    <a:pos x="9882" y="9056"/>
                  </a:cxn>
                  <a:cxn ang="0">
                    <a:pos x="9882" y="8517"/>
                  </a:cxn>
                  <a:cxn ang="0">
                    <a:pos x="0" y="8517"/>
                  </a:cxn>
                  <a:cxn ang="0">
                    <a:pos x="0" y="9056"/>
                  </a:cxn>
                </a:cxnLst>
                <a:rect l="0" t="0" r="r" b="b"/>
                <a:pathLst>
                  <a:path w="9882" h="11483">
                    <a:moveTo>
                      <a:pt x="0" y="7817"/>
                    </a:moveTo>
                    <a:lnTo>
                      <a:pt x="9882" y="7817"/>
                    </a:lnTo>
                    <a:lnTo>
                      <a:pt x="9882" y="7332"/>
                    </a:lnTo>
                    <a:lnTo>
                      <a:pt x="0" y="7332"/>
                    </a:lnTo>
                    <a:lnTo>
                      <a:pt x="0" y="7817"/>
                    </a:lnTo>
                    <a:close/>
                    <a:moveTo>
                      <a:pt x="0" y="6577"/>
                    </a:moveTo>
                    <a:lnTo>
                      <a:pt x="9882" y="6577"/>
                    </a:lnTo>
                    <a:lnTo>
                      <a:pt x="9882" y="6091"/>
                    </a:lnTo>
                    <a:lnTo>
                      <a:pt x="0" y="6091"/>
                    </a:lnTo>
                    <a:lnTo>
                      <a:pt x="0" y="6577"/>
                    </a:lnTo>
                    <a:close/>
                    <a:moveTo>
                      <a:pt x="0" y="5390"/>
                    </a:moveTo>
                    <a:lnTo>
                      <a:pt x="9882" y="5390"/>
                    </a:lnTo>
                    <a:lnTo>
                      <a:pt x="9882" y="4905"/>
                    </a:lnTo>
                    <a:lnTo>
                      <a:pt x="0" y="4905"/>
                    </a:lnTo>
                    <a:lnTo>
                      <a:pt x="0" y="5390"/>
                    </a:lnTo>
                    <a:close/>
                    <a:moveTo>
                      <a:pt x="5616" y="2911"/>
                    </a:moveTo>
                    <a:lnTo>
                      <a:pt x="9882" y="2911"/>
                    </a:lnTo>
                    <a:lnTo>
                      <a:pt x="9882" y="2425"/>
                    </a:lnTo>
                    <a:lnTo>
                      <a:pt x="5616" y="2425"/>
                    </a:lnTo>
                    <a:lnTo>
                      <a:pt x="5616" y="2911"/>
                    </a:lnTo>
                    <a:close/>
                    <a:moveTo>
                      <a:pt x="5616" y="485"/>
                    </a:moveTo>
                    <a:lnTo>
                      <a:pt x="9882" y="485"/>
                    </a:lnTo>
                    <a:lnTo>
                      <a:pt x="9882" y="0"/>
                    </a:lnTo>
                    <a:lnTo>
                      <a:pt x="5616" y="0"/>
                    </a:lnTo>
                    <a:lnTo>
                      <a:pt x="5616" y="485"/>
                    </a:lnTo>
                    <a:close/>
                    <a:moveTo>
                      <a:pt x="5616" y="1724"/>
                    </a:moveTo>
                    <a:lnTo>
                      <a:pt x="9882" y="1724"/>
                    </a:lnTo>
                    <a:lnTo>
                      <a:pt x="9882" y="1239"/>
                    </a:lnTo>
                    <a:lnTo>
                      <a:pt x="5616" y="1239"/>
                    </a:lnTo>
                    <a:lnTo>
                      <a:pt x="5616" y="1724"/>
                    </a:lnTo>
                    <a:close/>
                    <a:moveTo>
                      <a:pt x="5616" y="4151"/>
                    </a:moveTo>
                    <a:lnTo>
                      <a:pt x="9882" y="4151"/>
                    </a:lnTo>
                    <a:lnTo>
                      <a:pt x="9882" y="3666"/>
                    </a:lnTo>
                    <a:lnTo>
                      <a:pt x="5616" y="3666"/>
                    </a:lnTo>
                    <a:lnTo>
                      <a:pt x="5616" y="4151"/>
                    </a:lnTo>
                    <a:close/>
                    <a:moveTo>
                      <a:pt x="0" y="11483"/>
                    </a:moveTo>
                    <a:lnTo>
                      <a:pt x="9882" y="11483"/>
                    </a:lnTo>
                    <a:lnTo>
                      <a:pt x="9882" y="10998"/>
                    </a:lnTo>
                    <a:lnTo>
                      <a:pt x="0" y="10998"/>
                    </a:lnTo>
                    <a:lnTo>
                      <a:pt x="0" y="11483"/>
                    </a:lnTo>
                    <a:close/>
                    <a:moveTo>
                      <a:pt x="0" y="10243"/>
                    </a:moveTo>
                    <a:lnTo>
                      <a:pt x="9882" y="10243"/>
                    </a:lnTo>
                    <a:lnTo>
                      <a:pt x="9882" y="9758"/>
                    </a:lnTo>
                    <a:lnTo>
                      <a:pt x="0" y="9758"/>
                    </a:lnTo>
                    <a:lnTo>
                      <a:pt x="0" y="10243"/>
                    </a:lnTo>
                    <a:close/>
                    <a:moveTo>
                      <a:pt x="0" y="9056"/>
                    </a:moveTo>
                    <a:lnTo>
                      <a:pt x="9882" y="9056"/>
                    </a:lnTo>
                    <a:lnTo>
                      <a:pt x="9882" y="8517"/>
                    </a:lnTo>
                    <a:lnTo>
                      <a:pt x="0" y="8517"/>
                    </a:lnTo>
                    <a:lnTo>
                      <a:pt x="0" y="90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</p:grpSp>
        <p:sp>
          <p:nvSpPr>
            <p:cNvPr id="26" name="Freeform 121"/>
            <p:cNvSpPr>
              <a:spLocks/>
            </p:cNvSpPr>
            <p:nvPr/>
          </p:nvSpPr>
          <p:spPr bwMode="auto">
            <a:xfrm>
              <a:off x="3318977" y="2401824"/>
              <a:ext cx="509311" cy="484598"/>
            </a:xfrm>
            <a:custGeom>
              <a:avLst/>
              <a:gdLst/>
              <a:ahLst/>
              <a:cxnLst>
                <a:cxn ang="0">
                  <a:pos x="166" y="2"/>
                </a:cxn>
                <a:cxn ang="0">
                  <a:pos x="166" y="2"/>
                </a:cxn>
                <a:cxn ang="0">
                  <a:pos x="160" y="0"/>
                </a:cxn>
                <a:cxn ang="0">
                  <a:pos x="156" y="0"/>
                </a:cxn>
                <a:cxn ang="0">
                  <a:pos x="150" y="2"/>
                </a:cxn>
                <a:cxn ang="0">
                  <a:pos x="146" y="6"/>
                </a:cxn>
                <a:cxn ang="0">
                  <a:pos x="72" y="120"/>
                </a:cxn>
                <a:cxn ang="0">
                  <a:pos x="36" y="72"/>
                </a:cxn>
                <a:cxn ang="0">
                  <a:pos x="0" y="72"/>
                </a:cxn>
                <a:cxn ang="0">
                  <a:pos x="2" y="74"/>
                </a:cxn>
                <a:cxn ang="0">
                  <a:pos x="62" y="154"/>
                </a:cxn>
                <a:cxn ang="0">
                  <a:pos x="62" y="154"/>
                </a:cxn>
                <a:cxn ang="0">
                  <a:pos x="66" y="158"/>
                </a:cxn>
                <a:cxn ang="0">
                  <a:pos x="74" y="160"/>
                </a:cxn>
                <a:cxn ang="0">
                  <a:pos x="74" y="160"/>
                </a:cxn>
                <a:cxn ang="0">
                  <a:pos x="74" y="160"/>
                </a:cxn>
                <a:cxn ang="0">
                  <a:pos x="80" y="158"/>
                </a:cxn>
                <a:cxn ang="0">
                  <a:pos x="86" y="154"/>
                </a:cxn>
                <a:cxn ang="0">
                  <a:pos x="170" y="22"/>
                </a:cxn>
                <a:cxn ang="0">
                  <a:pos x="170" y="22"/>
                </a:cxn>
                <a:cxn ang="0">
                  <a:pos x="172" y="16"/>
                </a:cxn>
                <a:cxn ang="0">
                  <a:pos x="172" y="10"/>
                </a:cxn>
                <a:cxn ang="0">
                  <a:pos x="170" y="6"/>
                </a:cxn>
                <a:cxn ang="0">
                  <a:pos x="166" y="2"/>
                </a:cxn>
                <a:cxn ang="0">
                  <a:pos x="166" y="2"/>
                </a:cxn>
              </a:cxnLst>
              <a:rect l="0" t="0" r="r" b="b"/>
              <a:pathLst>
                <a:path w="172" h="160">
                  <a:moveTo>
                    <a:pt x="166" y="2"/>
                  </a:moveTo>
                  <a:lnTo>
                    <a:pt x="166" y="2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0" y="2"/>
                  </a:lnTo>
                  <a:lnTo>
                    <a:pt x="146" y="6"/>
                  </a:lnTo>
                  <a:lnTo>
                    <a:pt x="72" y="120"/>
                  </a:lnTo>
                  <a:lnTo>
                    <a:pt x="36" y="72"/>
                  </a:lnTo>
                  <a:lnTo>
                    <a:pt x="0" y="72"/>
                  </a:lnTo>
                  <a:lnTo>
                    <a:pt x="2" y="74"/>
                  </a:lnTo>
                  <a:lnTo>
                    <a:pt x="62" y="154"/>
                  </a:lnTo>
                  <a:lnTo>
                    <a:pt x="62" y="154"/>
                  </a:lnTo>
                  <a:lnTo>
                    <a:pt x="66" y="158"/>
                  </a:lnTo>
                  <a:lnTo>
                    <a:pt x="74" y="160"/>
                  </a:lnTo>
                  <a:lnTo>
                    <a:pt x="74" y="160"/>
                  </a:lnTo>
                  <a:lnTo>
                    <a:pt x="74" y="160"/>
                  </a:lnTo>
                  <a:lnTo>
                    <a:pt x="80" y="158"/>
                  </a:lnTo>
                  <a:lnTo>
                    <a:pt x="86" y="154"/>
                  </a:lnTo>
                  <a:lnTo>
                    <a:pt x="170" y="22"/>
                  </a:lnTo>
                  <a:lnTo>
                    <a:pt x="170" y="22"/>
                  </a:lnTo>
                  <a:lnTo>
                    <a:pt x="172" y="16"/>
                  </a:lnTo>
                  <a:lnTo>
                    <a:pt x="172" y="10"/>
                  </a:lnTo>
                  <a:lnTo>
                    <a:pt x="170" y="6"/>
                  </a:lnTo>
                  <a:lnTo>
                    <a:pt x="166" y="2"/>
                  </a:lnTo>
                  <a:lnTo>
                    <a:pt x="166" y="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</p:grpSp>
      <p:sp>
        <p:nvSpPr>
          <p:cNvPr id="30" name="椭圆​​ 38"/>
          <p:cNvSpPr>
            <a:spLocks noChangeAspect="1"/>
          </p:cNvSpPr>
          <p:nvPr/>
        </p:nvSpPr>
        <p:spPr>
          <a:xfrm>
            <a:off x="711278" y="2166212"/>
            <a:ext cx="1261640" cy="371693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Mobile yellow page</a:t>
            </a:r>
          </a:p>
        </p:txBody>
      </p:sp>
      <p:grpSp>
        <p:nvGrpSpPr>
          <p:cNvPr id="31" name="组合 195"/>
          <p:cNvGrpSpPr/>
          <p:nvPr/>
        </p:nvGrpSpPr>
        <p:grpSpPr>
          <a:xfrm>
            <a:off x="1036376" y="2542520"/>
            <a:ext cx="813138" cy="576229"/>
            <a:chOff x="15097125" y="4749800"/>
            <a:chExt cx="552450" cy="4127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2" name="Freeform 340"/>
            <p:cNvSpPr>
              <a:spLocks/>
            </p:cNvSpPr>
            <p:nvPr/>
          </p:nvSpPr>
          <p:spPr bwMode="auto">
            <a:xfrm>
              <a:off x="15097125" y="4756150"/>
              <a:ext cx="149225" cy="400050"/>
            </a:xfrm>
            <a:custGeom>
              <a:avLst/>
              <a:gdLst/>
              <a:ahLst/>
              <a:cxnLst>
                <a:cxn ang="0">
                  <a:pos x="94" y="252"/>
                </a:cxn>
                <a:cxn ang="0">
                  <a:pos x="94" y="252"/>
                </a:cxn>
                <a:cxn ang="0">
                  <a:pos x="74" y="244"/>
                </a:cxn>
                <a:cxn ang="0">
                  <a:pos x="56" y="232"/>
                </a:cxn>
                <a:cxn ang="0">
                  <a:pos x="40" y="218"/>
                </a:cxn>
                <a:cxn ang="0">
                  <a:pos x="26" y="204"/>
                </a:cxn>
                <a:cxn ang="0">
                  <a:pos x="14" y="186"/>
                </a:cxn>
                <a:cxn ang="0">
                  <a:pos x="6" y="168"/>
                </a:cxn>
                <a:cxn ang="0">
                  <a:pos x="2" y="148"/>
                </a:cxn>
                <a:cxn ang="0">
                  <a:pos x="0" y="126"/>
                </a:cxn>
                <a:cxn ang="0">
                  <a:pos x="0" y="126"/>
                </a:cxn>
                <a:cxn ang="0">
                  <a:pos x="2" y="106"/>
                </a:cxn>
                <a:cxn ang="0">
                  <a:pos x="6" y="86"/>
                </a:cxn>
                <a:cxn ang="0">
                  <a:pos x="14" y="68"/>
                </a:cxn>
                <a:cxn ang="0">
                  <a:pos x="26" y="50"/>
                </a:cxn>
                <a:cxn ang="0">
                  <a:pos x="40" y="34"/>
                </a:cxn>
                <a:cxn ang="0">
                  <a:pos x="56" y="22"/>
                </a:cxn>
                <a:cxn ang="0">
                  <a:pos x="74" y="1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2" y="12"/>
                </a:cxn>
                <a:cxn ang="0">
                  <a:pos x="72" y="24"/>
                </a:cxn>
                <a:cxn ang="0">
                  <a:pos x="62" y="38"/>
                </a:cxn>
                <a:cxn ang="0">
                  <a:pos x="54" y="54"/>
                </a:cxn>
                <a:cxn ang="0">
                  <a:pos x="46" y="70"/>
                </a:cxn>
                <a:cxn ang="0">
                  <a:pos x="42" y="88"/>
                </a:cxn>
                <a:cxn ang="0">
                  <a:pos x="38" y="108"/>
                </a:cxn>
                <a:cxn ang="0">
                  <a:pos x="38" y="126"/>
                </a:cxn>
                <a:cxn ang="0">
                  <a:pos x="38" y="126"/>
                </a:cxn>
                <a:cxn ang="0">
                  <a:pos x="38" y="146"/>
                </a:cxn>
                <a:cxn ang="0">
                  <a:pos x="42" y="166"/>
                </a:cxn>
                <a:cxn ang="0">
                  <a:pos x="46" y="184"/>
                </a:cxn>
                <a:cxn ang="0">
                  <a:pos x="54" y="200"/>
                </a:cxn>
                <a:cxn ang="0">
                  <a:pos x="62" y="216"/>
                </a:cxn>
                <a:cxn ang="0">
                  <a:pos x="72" y="230"/>
                </a:cxn>
                <a:cxn ang="0">
                  <a:pos x="82" y="242"/>
                </a:cxn>
                <a:cxn ang="0">
                  <a:pos x="94" y="252"/>
                </a:cxn>
                <a:cxn ang="0">
                  <a:pos x="94" y="252"/>
                </a:cxn>
              </a:cxnLst>
              <a:rect l="0" t="0" r="r" b="b"/>
              <a:pathLst>
                <a:path w="94" h="252">
                  <a:moveTo>
                    <a:pt x="94" y="252"/>
                  </a:moveTo>
                  <a:lnTo>
                    <a:pt x="94" y="252"/>
                  </a:lnTo>
                  <a:lnTo>
                    <a:pt x="74" y="244"/>
                  </a:lnTo>
                  <a:lnTo>
                    <a:pt x="56" y="232"/>
                  </a:lnTo>
                  <a:lnTo>
                    <a:pt x="40" y="218"/>
                  </a:lnTo>
                  <a:lnTo>
                    <a:pt x="26" y="204"/>
                  </a:lnTo>
                  <a:lnTo>
                    <a:pt x="14" y="186"/>
                  </a:lnTo>
                  <a:lnTo>
                    <a:pt x="6" y="168"/>
                  </a:lnTo>
                  <a:lnTo>
                    <a:pt x="2" y="148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2" y="106"/>
                  </a:lnTo>
                  <a:lnTo>
                    <a:pt x="6" y="86"/>
                  </a:lnTo>
                  <a:lnTo>
                    <a:pt x="14" y="68"/>
                  </a:lnTo>
                  <a:lnTo>
                    <a:pt x="26" y="50"/>
                  </a:lnTo>
                  <a:lnTo>
                    <a:pt x="40" y="34"/>
                  </a:lnTo>
                  <a:lnTo>
                    <a:pt x="56" y="22"/>
                  </a:lnTo>
                  <a:lnTo>
                    <a:pt x="74" y="1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2" y="12"/>
                  </a:lnTo>
                  <a:lnTo>
                    <a:pt x="72" y="24"/>
                  </a:lnTo>
                  <a:lnTo>
                    <a:pt x="62" y="38"/>
                  </a:lnTo>
                  <a:lnTo>
                    <a:pt x="54" y="54"/>
                  </a:lnTo>
                  <a:lnTo>
                    <a:pt x="46" y="70"/>
                  </a:lnTo>
                  <a:lnTo>
                    <a:pt x="42" y="88"/>
                  </a:lnTo>
                  <a:lnTo>
                    <a:pt x="38" y="108"/>
                  </a:lnTo>
                  <a:lnTo>
                    <a:pt x="38" y="126"/>
                  </a:lnTo>
                  <a:lnTo>
                    <a:pt x="38" y="126"/>
                  </a:lnTo>
                  <a:lnTo>
                    <a:pt x="38" y="146"/>
                  </a:lnTo>
                  <a:lnTo>
                    <a:pt x="42" y="166"/>
                  </a:lnTo>
                  <a:lnTo>
                    <a:pt x="46" y="184"/>
                  </a:lnTo>
                  <a:lnTo>
                    <a:pt x="54" y="200"/>
                  </a:lnTo>
                  <a:lnTo>
                    <a:pt x="62" y="216"/>
                  </a:lnTo>
                  <a:lnTo>
                    <a:pt x="72" y="230"/>
                  </a:lnTo>
                  <a:lnTo>
                    <a:pt x="82" y="242"/>
                  </a:lnTo>
                  <a:lnTo>
                    <a:pt x="94" y="252"/>
                  </a:lnTo>
                  <a:lnTo>
                    <a:pt x="94" y="2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33" name="Rectangle 341"/>
            <p:cNvSpPr>
              <a:spLocks noChangeArrowheads="1"/>
            </p:cNvSpPr>
            <p:nvPr/>
          </p:nvSpPr>
          <p:spPr bwMode="auto">
            <a:xfrm>
              <a:off x="15297150" y="4749800"/>
              <a:ext cx="12700" cy="412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34" name="Freeform 342"/>
            <p:cNvSpPr>
              <a:spLocks noEditPoints="1"/>
            </p:cNvSpPr>
            <p:nvPr/>
          </p:nvSpPr>
          <p:spPr bwMode="auto">
            <a:xfrm>
              <a:off x="15163800" y="4749800"/>
              <a:ext cx="339725" cy="412750"/>
            </a:xfrm>
            <a:custGeom>
              <a:avLst/>
              <a:gdLst/>
              <a:ahLst/>
              <a:cxnLst>
                <a:cxn ang="0">
                  <a:pos x="200" y="166"/>
                </a:cxn>
                <a:cxn ang="0">
                  <a:pos x="166" y="186"/>
                </a:cxn>
                <a:cxn ang="0">
                  <a:pos x="176" y="144"/>
                </a:cxn>
                <a:cxn ang="0">
                  <a:pos x="162" y="164"/>
                </a:cxn>
                <a:cxn ang="0">
                  <a:pos x="20" y="186"/>
                </a:cxn>
                <a:cxn ang="0">
                  <a:pos x="160" y="134"/>
                </a:cxn>
                <a:cxn ang="0">
                  <a:pos x="10" y="126"/>
                </a:cxn>
                <a:cxn ang="0">
                  <a:pos x="20" y="74"/>
                </a:cxn>
                <a:cxn ang="0">
                  <a:pos x="150" y="66"/>
                </a:cxn>
                <a:cxn ang="0">
                  <a:pos x="28" y="54"/>
                </a:cxn>
                <a:cxn ang="0">
                  <a:pos x="50" y="24"/>
                </a:cxn>
                <a:cxn ang="0">
                  <a:pos x="78" y="10"/>
                </a:cxn>
                <a:cxn ang="0">
                  <a:pos x="88" y="8"/>
                </a:cxn>
                <a:cxn ang="0">
                  <a:pos x="108" y="12"/>
                </a:cxn>
                <a:cxn ang="0">
                  <a:pos x="132" y="32"/>
                </a:cxn>
                <a:cxn ang="0">
                  <a:pos x="152" y="62"/>
                </a:cxn>
                <a:cxn ang="0">
                  <a:pos x="160" y="54"/>
                </a:cxn>
                <a:cxn ang="0">
                  <a:pos x="132" y="16"/>
                </a:cxn>
                <a:cxn ang="0">
                  <a:pos x="154" y="28"/>
                </a:cxn>
                <a:cxn ang="0">
                  <a:pos x="174" y="46"/>
                </a:cxn>
                <a:cxn ang="0">
                  <a:pos x="174" y="34"/>
                </a:cxn>
                <a:cxn ang="0">
                  <a:pos x="142" y="12"/>
                </a:cxn>
                <a:cxn ang="0">
                  <a:pos x="104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78" y="0"/>
                </a:cxn>
                <a:cxn ang="0">
                  <a:pos x="38" y="22"/>
                </a:cxn>
                <a:cxn ang="0">
                  <a:pos x="8" y="80"/>
                </a:cxn>
                <a:cxn ang="0">
                  <a:pos x="0" y="130"/>
                </a:cxn>
                <a:cxn ang="0">
                  <a:pos x="16" y="202"/>
                </a:cxn>
                <a:cxn ang="0">
                  <a:pos x="54" y="250"/>
                </a:cxn>
                <a:cxn ang="0">
                  <a:pos x="80" y="260"/>
                </a:cxn>
                <a:cxn ang="0">
                  <a:pos x="98" y="260"/>
                </a:cxn>
                <a:cxn ang="0">
                  <a:pos x="140" y="248"/>
                </a:cxn>
                <a:cxn ang="0">
                  <a:pos x="192" y="206"/>
                </a:cxn>
                <a:cxn ang="0">
                  <a:pos x="214" y="142"/>
                </a:cxn>
                <a:cxn ang="0">
                  <a:pos x="206" y="146"/>
                </a:cxn>
                <a:cxn ang="0">
                  <a:pos x="90" y="250"/>
                </a:cxn>
                <a:cxn ang="0">
                  <a:pos x="86" y="252"/>
                </a:cxn>
                <a:cxn ang="0">
                  <a:pos x="66" y="246"/>
                </a:cxn>
                <a:cxn ang="0">
                  <a:pos x="42" y="228"/>
                </a:cxn>
                <a:cxn ang="0">
                  <a:pos x="24" y="196"/>
                </a:cxn>
                <a:cxn ang="0">
                  <a:pos x="142" y="216"/>
                </a:cxn>
                <a:cxn ang="0">
                  <a:pos x="120" y="240"/>
                </a:cxn>
                <a:cxn ang="0">
                  <a:pos x="96" y="250"/>
                </a:cxn>
                <a:cxn ang="0">
                  <a:pos x="132" y="242"/>
                </a:cxn>
                <a:cxn ang="0">
                  <a:pos x="158" y="210"/>
                </a:cxn>
                <a:cxn ang="0">
                  <a:pos x="188" y="196"/>
                </a:cxn>
                <a:cxn ang="0">
                  <a:pos x="148" y="234"/>
                </a:cxn>
              </a:cxnLst>
              <a:rect l="0" t="0" r="r" b="b"/>
              <a:pathLst>
                <a:path w="214" h="260">
                  <a:moveTo>
                    <a:pt x="206" y="146"/>
                  </a:moveTo>
                  <a:lnTo>
                    <a:pt x="206" y="146"/>
                  </a:lnTo>
                  <a:lnTo>
                    <a:pt x="200" y="166"/>
                  </a:lnTo>
                  <a:lnTo>
                    <a:pt x="192" y="186"/>
                  </a:lnTo>
                  <a:lnTo>
                    <a:pt x="166" y="186"/>
                  </a:lnTo>
                  <a:lnTo>
                    <a:pt x="166" y="186"/>
                  </a:lnTo>
                  <a:lnTo>
                    <a:pt x="172" y="166"/>
                  </a:lnTo>
                  <a:lnTo>
                    <a:pt x="176" y="144"/>
                  </a:lnTo>
                  <a:lnTo>
                    <a:pt x="176" y="144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62" y="164"/>
                  </a:lnTo>
                  <a:lnTo>
                    <a:pt x="156" y="18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14" y="162"/>
                  </a:lnTo>
                  <a:lnTo>
                    <a:pt x="10" y="134"/>
                  </a:lnTo>
                  <a:lnTo>
                    <a:pt x="160" y="134"/>
                  </a:lnTo>
                  <a:lnTo>
                    <a:pt x="160" y="134"/>
                  </a:lnTo>
                  <a:lnTo>
                    <a:pt x="152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4" y="98"/>
                  </a:lnTo>
                  <a:lnTo>
                    <a:pt x="20" y="74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50" y="66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8" y="54"/>
                  </a:lnTo>
                  <a:lnTo>
                    <a:pt x="34" y="42"/>
                  </a:lnTo>
                  <a:lnTo>
                    <a:pt x="42" y="32"/>
                  </a:lnTo>
                  <a:lnTo>
                    <a:pt x="50" y="24"/>
                  </a:lnTo>
                  <a:lnTo>
                    <a:pt x="58" y="18"/>
                  </a:lnTo>
                  <a:lnTo>
                    <a:pt x="68" y="12"/>
                  </a:lnTo>
                  <a:lnTo>
                    <a:pt x="78" y="10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8" y="10"/>
                  </a:lnTo>
                  <a:lnTo>
                    <a:pt x="108" y="12"/>
                  </a:lnTo>
                  <a:lnTo>
                    <a:pt x="116" y="18"/>
                  </a:lnTo>
                  <a:lnTo>
                    <a:pt x="126" y="24"/>
                  </a:lnTo>
                  <a:lnTo>
                    <a:pt x="132" y="32"/>
                  </a:lnTo>
                  <a:lnTo>
                    <a:pt x="140" y="40"/>
                  </a:lnTo>
                  <a:lnTo>
                    <a:pt x="146" y="50"/>
                  </a:lnTo>
                  <a:lnTo>
                    <a:pt x="152" y="62"/>
                  </a:lnTo>
                  <a:lnTo>
                    <a:pt x="152" y="62"/>
                  </a:lnTo>
                  <a:lnTo>
                    <a:pt x="160" y="54"/>
                  </a:lnTo>
                  <a:lnTo>
                    <a:pt x="160" y="54"/>
                  </a:lnTo>
                  <a:lnTo>
                    <a:pt x="146" y="34"/>
                  </a:lnTo>
                  <a:lnTo>
                    <a:pt x="140" y="24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44" y="22"/>
                  </a:lnTo>
                  <a:lnTo>
                    <a:pt x="154" y="28"/>
                  </a:lnTo>
                  <a:lnTo>
                    <a:pt x="164" y="36"/>
                  </a:lnTo>
                  <a:lnTo>
                    <a:pt x="174" y="46"/>
                  </a:lnTo>
                  <a:lnTo>
                    <a:pt x="174" y="46"/>
                  </a:lnTo>
                  <a:lnTo>
                    <a:pt x="184" y="44"/>
                  </a:lnTo>
                  <a:lnTo>
                    <a:pt x="184" y="44"/>
                  </a:lnTo>
                  <a:lnTo>
                    <a:pt x="174" y="34"/>
                  </a:lnTo>
                  <a:lnTo>
                    <a:pt x="164" y="26"/>
                  </a:lnTo>
                  <a:lnTo>
                    <a:pt x="154" y="18"/>
                  </a:lnTo>
                  <a:lnTo>
                    <a:pt x="142" y="12"/>
                  </a:lnTo>
                  <a:lnTo>
                    <a:pt x="130" y="6"/>
                  </a:lnTo>
                  <a:lnTo>
                    <a:pt x="118" y="2"/>
                  </a:lnTo>
                  <a:lnTo>
                    <a:pt x="104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8" y="0"/>
                  </a:lnTo>
                  <a:lnTo>
                    <a:pt x="68" y="2"/>
                  </a:lnTo>
                  <a:lnTo>
                    <a:pt x="52" y="10"/>
                  </a:lnTo>
                  <a:lnTo>
                    <a:pt x="38" y="22"/>
                  </a:lnTo>
                  <a:lnTo>
                    <a:pt x="26" y="38"/>
                  </a:lnTo>
                  <a:lnTo>
                    <a:pt x="16" y="58"/>
                  </a:lnTo>
                  <a:lnTo>
                    <a:pt x="8" y="80"/>
                  </a:lnTo>
                  <a:lnTo>
                    <a:pt x="2" y="104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2" y="156"/>
                  </a:lnTo>
                  <a:lnTo>
                    <a:pt x="8" y="180"/>
                  </a:lnTo>
                  <a:lnTo>
                    <a:pt x="16" y="202"/>
                  </a:lnTo>
                  <a:lnTo>
                    <a:pt x="26" y="222"/>
                  </a:lnTo>
                  <a:lnTo>
                    <a:pt x="40" y="238"/>
                  </a:lnTo>
                  <a:lnTo>
                    <a:pt x="54" y="250"/>
                  </a:lnTo>
                  <a:lnTo>
                    <a:pt x="62" y="254"/>
                  </a:lnTo>
                  <a:lnTo>
                    <a:pt x="70" y="258"/>
                  </a:lnTo>
                  <a:lnTo>
                    <a:pt x="80" y="260"/>
                  </a:lnTo>
                  <a:lnTo>
                    <a:pt x="88" y="260"/>
                  </a:lnTo>
                  <a:lnTo>
                    <a:pt x="88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120" y="256"/>
                  </a:lnTo>
                  <a:lnTo>
                    <a:pt x="140" y="248"/>
                  </a:lnTo>
                  <a:lnTo>
                    <a:pt x="160" y="238"/>
                  </a:lnTo>
                  <a:lnTo>
                    <a:pt x="176" y="224"/>
                  </a:lnTo>
                  <a:lnTo>
                    <a:pt x="192" y="206"/>
                  </a:lnTo>
                  <a:lnTo>
                    <a:pt x="202" y="186"/>
                  </a:lnTo>
                  <a:lnTo>
                    <a:pt x="210" y="166"/>
                  </a:lnTo>
                  <a:lnTo>
                    <a:pt x="214" y="142"/>
                  </a:lnTo>
                  <a:lnTo>
                    <a:pt x="214" y="142"/>
                  </a:lnTo>
                  <a:lnTo>
                    <a:pt x="206" y="146"/>
                  </a:lnTo>
                  <a:lnTo>
                    <a:pt x="206" y="146"/>
                  </a:lnTo>
                  <a:close/>
                  <a:moveTo>
                    <a:pt x="96" y="250"/>
                  </a:moveTo>
                  <a:lnTo>
                    <a:pt x="96" y="250"/>
                  </a:lnTo>
                  <a:lnTo>
                    <a:pt x="90" y="250"/>
                  </a:lnTo>
                  <a:lnTo>
                    <a:pt x="90" y="250"/>
                  </a:lnTo>
                  <a:lnTo>
                    <a:pt x="86" y="250"/>
                  </a:lnTo>
                  <a:lnTo>
                    <a:pt x="86" y="252"/>
                  </a:lnTo>
                  <a:lnTo>
                    <a:pt x="86" y="252"/>
                  </a:lnTo>
                  <a:lnTo>
                    <a:pt x="76" y="250"/>
                  </a:lnTo>
                  <a:lnTo>
                    <a:pt x="66" y="246"/>
                  </a:lnTo>
                  <a:lnTo>
                    <a:pt x="58" y="242"/>
                  </a:lnTo>
                  <a:lnTo>
                    <a:pt x="50" y="236"/>
                  </a:lnTo>
                  <a:lnTo>
                    <a:pt x="42" y="228"/>
                  </a:lnTo>
                  <a:lnTo>
                    <a:pt x="34" y="218"/>
                  </a:lnTo>
                  <a:lnTo>
                    <a:pt x="28" y="208"/>
                  </a:lnTo>
                  <a:lnTo>
                    <a:pt x="24" y="196"/>
                  </a:lnTo>
                  <a:lnTo>
                    <a:pt x="154" y="196"/>
                  </a:lnTo>
                  <a:lnTo>
                    <a:pt x="154" y="196"/>
                  </a:lnTo>
                  <a:lnTo>
                    <a:pt x="142" y="216"/>
                  </a:lnTo>
                  <a:lnTo>
                    <a:pt x="136" y="226"/>
                  </a:lnTo>
                  <a:lnTo>
                    <a:pt x="128" y="234"/>
                  </a:lnTo>
                  <a:lnTo>
                    <a:pt x="120" y="240"/>
                  </a:lnTo>
                  <a:lnTo>
                    <a:pt x="112" y="246"/>
                  </a:lnTo>
                  <a:lnTo>
                    <a:pt x="104" y="248"/>
                  </a:lnTo>
                  <a:lnTo>
                    <a:pt x="96" y="250"/>
                  </a:lnTo>
                  <a:lnTo>
                    <a:pt x="96" y="250"/>
                  </a:lnTo>
                  <a:close/>
                  <a:moveTo>
                    <a:pt x="132" y="242"/>
                  </a:moveTo>
                  <a:lnTo>
                    <a:pt x="132" y="242"/>
                  </a:lnTo>
                  <a:lnTo>
                    <a:pt x="142" y="234"/>
                  </a:lnTo>
                  <a:lnTo>
                    <a:pt x="150" y="222"/>
                  </a:lnTo>
                  <a:lnTo>
                    <a:pt x="158" y="210"/>
                  </a:lnTo>
                  <a:lnTo>
                    <a:pt x="164" y="196"/>
                  </a:lnTo>
                  <a:lnTo>
                    <a:pt x="188" y="196"/>
                  </a:lnTo>
                  <a:lnTo>
                    <a:pt x="188" y="196"/>
                  </a:lnTo>
                  <a:lnTo>
                    <a:pt x="176" y="210"/>
                  </a:lnTo>
                  <a:lnTo>
                    <a:pt x="164" y="224"/>
                  </a:lnTo>
                  <a:lnTo>
                    <a:pt x="148" y="234"/>
                  </a:lnTo>
                  <a:lnTo>
                    <a:pt x="132" y="242"/>
                  </a:lnTo>
                  <a:lnTo>
                    <a:pt x="132" y="2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35" name="Freeform 343"/>
            <p:cNvSpPr>
              <a:spLocks/>
            </p:cNvSpPr>
            <p:nvPr/>
          </p:nvSpPr>
          <p:spPr bwMode="auto">
            <a:xfrm>
              <a:off x="15541625" y="4978400"/>
              <a:ext cx="107950" cy="10795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4" y="42"/>
                </a:cxn>
                <a:cxn ang="0">
                  <a:pos x="64" y="42"/>
                </a:cxn>
                <a:cxn ang="0">
                  <a:pos x="66" y="48"/>
                </a:cxn>
                <a:cxn ang="0">
                  <a:pos x="68" y="52"/>
                </a:cxn>
                <a:cxn ang="0">
                  <a:pos x="68" y="58"/>
                </a:cxn>
                <a:cxn ang="0">
                  <a:pos x="64" y="62"/>
                </a:cxn>
                <a:cxn ang="0">
                  <a:pos x="64" y="62"/>
                </a:cxn>
                <a:cxn ang="0">
                  <a:pos x="60" y="66"/>
                </a:cxn>
                <a:cxn ang="0">
                  <a:pos x="54" y="68"/>
                </a:cxn>
                <a:cxn ang="0">
                  <a:pos x="48" y="66"/>
                </a:cxn>
                <a:cxn ang="0">
                  <a:pos x="44" y="64"/>
                </a:cxn>
                <a:cxn ang="0">
                  <a:pos x="0" y="20"/>
                </a:cxn>
                <a:cxn ang="0">
                  <a:pos x="20" y="0"/>
                </a:cxn>
              </a:cxnLst>
              <a:rect l="0" t="0" r="r" b="b"/>
              <a:pathLst>
                <a:path w="68" h="68">
                  <a:moveTo>
                    <a:pt x="20" y="0"/>
                  </a:moveTo>
                  <a:lnTo>
                    <a:pt x="64" y="42"/>
                  </a:lnTo>
                  <a:lnTo>
                    <a:pt x="64" y="42"/>
                  </a:lnTo>
                  <a:lnTo>
                    <a:pt x="66" y="48"/>
                  </a:lnTo>
                  <a:lnTo>
                    <a:pt x="68" y="52"/>
                  </a:lnTo>
                  <a:lnTo>
                    <a:pt x="68" y="58"/>
                  </a:lnTo>
                  <a:lnTo>
                    <a:pt x="64" y="62"/>
                  </a:lnTo>
                  <a:lnTo>
                    <a:pt x="64" y="62"/>
                  </a:lnTo>
                  <a:lnTo>
                    <a:pt x="60" y="66"/>
                  </a:lnTo>
                  <a:lnTo>
                    <a:pt x="54" y="68"/>
                  </a:lnTo>
                  <a:lnTo>
                    <a:pt x="48" y="66"/>
                  </a:lnTo>
                  <a:lnTo>
                    <a:pt x="44" y="64"/>
                  </a:lnTo>
                  <a:lnTo>
                    <a:pt x="0" y="2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36" name="Freeform 344"/>
            <p:cNvSpPr>
              <a:spLocks noEditPoints="1"/>
            </p:cNvSpPr>
            <p:nvPr/>
          </p:nvSpPr>
          <p:spPr bwMode="auto">
            <a:xfrm>
              <a:off x="15392400" y="4819650"/>
              <a:ext cx="165100" cy="174625"/>
            </a:xfrm>
            <a:custGeom>
              <a:avLst/>
              <a:gdLst/>
              <a:ahLst/>
              <a:cxnLst>
                <a:cxn ang="0">
                  <a:pos x="88" y="84"/>
                </a:cxn>
                <a:cxn ang="0">
                  <a:pos x="92" y="76"/>
                </a:cxn>
                <a:cxn ang="0">
                  <a:pos x="98" y="60"/>
                </a:cxn>
                <a:cxn ang="0">
                  <a:pos x="100" y="50"/>
                </a:cxn>
                <a:cxn ang="0">
                  <a:pos x="96" y="32"/>
                </a:cxn>
                <a:cxn ang="0">
                  <a:pos x="84" y="16"/>
                </a:cxn>
                <a:cxn ang="0">
                  <a:pos x="68" y="4"/>
                </a:cxn>
                <a:cxn ang="0">
                  <a:pos x="50" y="0"/>
                </a:cxn>
                <a:cxn ang="0">
                  <a:pos x="40" y="2"/>
                </a:cxn>
                <a:cxn ang="0">
                  <a:pos x="22" y="8"/>
                </a:cxn>
                <a:cxn ang="0">
                  <a:pos x="8" y="22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2" y="70"/>
                </a:cxn>
                <a:cxn ang="0">
                  <a:pos x="14" y="86"/>
                </a:cxn>
                <a:cxn ang="0">
                  <a:pos x="30" y="96"/>
                </a:cxn>
                <a:cxn ang="0">
                  <a:pos x="50" y="100"/>
                </a:cxn>
                <a:cxn ang="0">
                  <a:pos x="62" y="98"/>
                </a:cxn>
                <a:cxn ang="0">
                  <a:pos x="92" y="110"/>
                </a:cxn>
                <a:cxn ang="0">
                  <a:pos x="14" y="50"/>
                </a:cxn>
                <a:cxn ang="0">
                  <a:pos x="14" y="44"/>
                </a:cxn>
                <a:cxn ang="0">
                  <a:pos x="20" y="30"/>
                </a:cxn>
                <a:cxn ang="0">
                  <a:pos x="30" y="20"/>
                </a:cxn>
                <a:cxn ang="0">
                  <a:pos x="42" y="16"/>
                </a:cxn>
                <a:cxn ang="0">
                  <a:pos x="50" y="14"/>
                </a:cxn>
                <a:cxn ang="0">
                  <a:pos x="64" y="18"/>
                </a:cxn>
                <a:cxn ang="0">
                  <a:pos x="74" y="26"/>
                </a:cxn>
                <a:cxn ang="0">
                  <a:pos x="82" y="36"/>
                </a:cxn>
                <a:cxn ang="0">
                  <a:pos x="86" y="50"/>
                </a:cxn>
                <a:cxn ang="0">
                  <a:pos x="84" y="58"/>
                </a:cxn>
                <a:cxn ang="0">
                  <a:pos x="80" y="70"/>
                </a:cxn>
                <a:cxn ang="0">
                  <a:pos x="70" y="80"/>
                </a:cxn>
                <a:cxn ang="0">
                  <a:pos x="56" y="86"/>
                </a:cxn>
                <a:cxn ang="0">
                  <a:pos x="50" y="86"/>
                </a:cxn>
                <a:cxn ang="0">
                  <a:pos x="36" y="84"/>
                </a:cxn>
                <a:cxn ang="0">
                  <a:pos x="24" y="76"/>
                </a:cxn>
                <a:cxn ang="0">
                  <a:pos x="16" y="64"/>
                </a:cxn>
                <a:cxn ang="0">
                  <a:pos x="14" y="50"/>
                </a:cxn>
              </a:cxnLst>
              <a:rect l="0" t="0" r="r" b="b"/>
              <a:pathLst>
                <a:path w="104" h="110">
                  <a:moveTo>
                    <a:pt x="104" y="98"/>
                  </a:moveTo>
                  <a:lnTo>
                    <a:pt x="88" y="84"/>
                  </a:lnTo>
                  <a:lnTo>
                    <a:pt x="88" y="84"/>
                  </a:lnTo>
                  <a:lnTo>
                    <a:pt x="92" y="76"/>
                  </a:lnTo>
                  <a:lnTo>
                    <a:pt x="96" y="68"/>
                  </a:lnTo>
                  <a:lnTo>
                    <a:pt x="98" y="60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98" y="40"/>
                  </a:lnTo>
                  <a:lnTo>
                    <a:pt x="96" y="32"/>
                  </a:lnTo>
                  <a:lnTo>
                    <a:pt x="92" y="22"/>
                  </a:lnTo>
                  <a:lnTo>
                    <a:pt x="84" y="16"/>
                  </a:lnTo>
                  <a:lnTo>
                    <a:pt x="78" y="8"/>
                  </a:lnTo>
                  <a:lnTo>
                    <a:pt x="68" y="4"/>
                  </a:lnTo>
                  <a:lnTo>
                    <a:pt x="60" y="2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0" y="2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6"/>
                  </a:lnTo>
                  <a:lnTo>
                    <a:pt x="8" y="22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2" y="70"/>
                  </a:lnTo>
                  <a:lnTo>
                    <a:pt x="8" y="78"/>
                  </a:lnTo>
                  <a:lnTo>
                    <a:pt x="14" y="86"/>
                  </a:lnTo>
                  <a:lnTo>
                    <a:pt x="22" y="92"/>
                  </a:lnTo>
                  <a:lnTo>
                    <a:pt x="30" y="96"/>
                  </a:lnTo>
                  <a:lnTo>
                    <a:pt x="40" y="100"/>
                  </a:lnTo>
                  <a:lnTo>
                    <a:pt x="50" y="100"/>
                  </a:lnTo>
                  <a:lnTo>
                    <a:pt x="50" y="100"/>
                  </a:lnTo>
                  <a:lnTo>
                    <a:pt x="62" y="98"/>
                  </a:lnTo>
                  <a:lnTo>
                    <a:pt x="76" y="94"/>
                  </a:lnTo>
                  <a:lnTo>
                    <a:pt x="92" y="110"/>
                  </a:lnTo>
                  <a:lnTo>
                    <a:pt x="104" y="98"/>
                  </a:lnTo>
                  <a:close/>
                  <a:moveTo>
                    <a:pt x="14" y="50"/>
                  </a:moveTo>
                  <a:lnTo>
                    <a:pt x="14" y="50"/>
                  </a:lnTo>
                  <a:lnTo>
                    <a:pt x="14" y="44"/>
                  </a:lnTo>
                  <a:lnTo>
                    <a:pt x="16" y="36"/>
                  </a:lnTo>
                  <a:lnTo>
                    <a:pt x="20" y="30"/>
                  </a:lnTo>
                  <a:lnTo>
                    <a:pt x="24" y="26"/>
                  </a:lnTo>
                  <a:lnTo>
                    <a:pt x="30" y="20"/>
                  </a:lnTo>
                  <a:lnTo>
                    <a:pt x="36" y="18"/>
                  </a:lnTo>
                  <a:lnTo>
                    <a:pt x="42" y="16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6" y="16"/>
                  </a:lnTo>
                  <a:lnTo>
                    <a:pt x="64" y="18"/>
                  </a:lnTo>
                  <a:lnTo>
                    <a:pt x="70" y="20"/>
                  </a:lnTo>
                  <a:lnTo>
                    <a:pt x="74" y="26"/>
                  </a:lnTo>
                  <a:lnTo>
                    <a:pt x="80" y="30"/>
                  </a:lnTo>
                  <a:lnTo>
                    <a:pt x="82" y="36"/>
                  </a:lnTo>
                  <a:lnTo>
                    <a:pt x="84" y="44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4" y="58"/>
                  </a:lnTo>
                  <a:lnTo>
                    <a:pt x="82" y="64"/>
                  </a:lnTo>
                  <a:lnTo>
                    <a:pt x="80" y="70"/>
                  </a:lnTo>
                  <a:lnTo>
                    <a:pt x="74" y="76"/>
                  </a:lnTo>
                  <a:lnTo>
                    <a:pt x="70" y="80"/>
                  </a:lnTo>
                  <a:lnTo>
                    <a:pt x="64" y="84"/>
                  </a:lnTo>
                  <a:lnTo>
                    <a:pt x="56" y="86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42" y="86"/>
                  </a:lnTo>
                  <a:lnTo>
                    <a:pt x="36" y="84"/>
                  </a:lnTo>
                  <a:lnTo>
                    <a:pt x="30" y="80"/>
                  </a:lnTo>
                  <a:lnTo>
                    <a:pt x="24" y="76"/>
                  </a:lnTo>
                  <a:lnTo>
                    <a:pt x="20" y="70"/>
                  </a:lnTo>
                  <a:lnTo>
                    <a:pt x="16" y="64"/>
                  </a:lnTo>
                  <a:lnTo>
                    <a:pt x="14" y="58"/>
                  </a:lnTo>
                  <a:lnTo>
                    <a:pt x="14" y="50"/>
                  </a:lnTo>
                  <a:lnTo>
                    <a:pt x="14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37" name="Freeform 345"/>
            <p:cNvSpPr>
              <a:spLocks/>
            </p:cNvSpPr>
            <p:nvPr/>
          </p:nvSpPr>
          <p:spPr bwMode="auto">
            <a:xfrm>
              <a:off x="15433675" y="4864100"/>
              <a:ext cx="73025" cy="73025"/>
            </a:xfrm>
            <a:custGeom>
              <a:avLst/>
              <a:gdLst/>
              <a:ahLst/>
              <a:cxnLst>
                <a:cxn ang="0">
                  <a:pos x="42" y="18"/>
                </a:cxn>
                <a:cxn ang="0">
                  <a:pos x="28" y="18"/>
                </a:cxn>
                <a:cxn ang="0">
                  <a:pos x="28" y="4"/>
                </a:cxn>
                <a:cxn ang="0">
                  <a:pos x="28" y="4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20" y="0"/>
                </a:cxn>
                <a:cxn ang="0">
                  <a:pos x="20" y="4"/>
                </a:cxn>
                <a:cxn ang="0">
                  <a:pos x="20" y="18"/>
                </a:cxn>
                <a:cxn ang="0">
                  <a:pos x="4" y="18"/>
                </a:cxn>
                <a:cxn ang="0">
                  <a:pos x="4" y="18"/>
                </a:cxn>
                <a:cxn ang="0">
                  <a:pos x="2" y="20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26"/>
                </a:cxn>
                <a:cxn ang="0">
                  <a:pos x="4" y="26"/>
                </a:cxn>
                <a:cxn ang="0">
                  <a:pos x="20" y="26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20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26" y="44"/>
                </a:cxn>
                <a:cxn ang="0">
                  <a:pos x="28" y="42"/>
                </a:cxn>
                <a:cxn ang="0">
                  <a:pos x="28" y="26"/>
                </a:cxn>
                <a:cxn ang="0">
                  <a:pos x="42" y="26"/>
                </a:cxn>
                <a:cxn ang="0">
                  <a:pos x="42" y="26"/>
                </a:cxn>
                <a:cxn ang="0">
                  <a:pos x="46" y="26"/>
                </a:cxn>
                <a:cxn ang="0">
                  <a:pos x="46" y="22"/>
                </a:cxn>
                <a:cxn ang="0">
                  <a:pos x="46" y="22"/>
                </a:cxn>
                <a:cxn ang="0">
                  <a:pos x="46" y="2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46" h="46">
                  <a:moveTo>
                    <a:pt x="42" y="18"/>
                  </a:moveTo>
                  <a:lnTo>
                    <a:pt x="28" y="18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0" y="0"/>
                  </a:lnTo>
                  <a:lnTo>
                    <a:pt x="20" y="4"/>
                  </a:lnTo>
                  <a:lnTo>
                    <a:pt x="2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20" y="26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28" y="26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6" y="26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</p:grpSp>
      <p:sp>
        <p:nvSpPr>
          <p:cNvPr id="38" name="椭圆​​ 38"/>
          <p:cNvSpPr>
            <a:spLocks noChangeAspect="1"/>
          </p:cNvSpPr>
          <p:nvPr/>
        </p:nvSpPr>
        <p:spPr>
          <a:xfrm>
            <a:off x="1752999" y="2179016"/>
            <a:ext cx="1770927" cy="371693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Mobile information acquisition</a:t>
            </a:r>
          </a:p>
        </p:txBody>
      </p:sp>
      <p:grpSp>
        <p:nvGrpSpPr>
          <p:cNvPr id="39" name="组合 237"/>
          <p:cNvGrpSpPr/>
          <p:nvPr/>
        </p:nvGrpSpPr>
        <p:grpSpPr>
          <a:xfrm>
            <a:off x="1074816" y="1594031"/>
            <a:ext cx="563004" cy="424324"/>
            <a:chOff x="-1446213" y="3998913"/>
            <a:chExt cx="760413" cy="7302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0" name="Freeform 19"/>
            <p:cNvSpPr>
              <a:spLocks/>
            </p:cNvSpPr>
            <p:nvPr/>
          </p:nvSpPr>
          <p:spPr bwMode="auto">
            <a:xfrm>
              <a:off x="-1438275" y="4264026"/>
              <a:ext cx="744538" cy="266700"/>
            </a:xfrm>
            <a:custGeom>
              <a:avLst/>
              <a:gdLst/>
              <a:ahLst/>
              <a:cxnLst>
                <a:cxn ang="0">
                  <a:pos x="15337" y="0"/>
                </a:cxn>
                <a:cxn ang="0">
                  <a:pos x="15179" y="159"/>
                </a:cxn>
                <a:cxn ang="0">
                  <a:pos x="15022" y="159"/>
                </a:cxn>
                <a:cxn ang="0">
                  <a:pos x="13124" y="1580"/>
                </a:cxn>
                <a:cxn ang="0">
                  <a:pos x="10594" y="3318"/>
                </a:cxn>
                <a:cxn ang="0">
                  <a:pos x="8854" y="4740"/>
                </a:cxn>
                <a:cxn ang="0">
                  <a:pos x="8380" y="4898"/>
                </a:cxn>
                <a:cxn ang="0">
                  <a:pos x="7906" y="4898"/>
                </a:cxn>
                <a:cxn ang="0">
                  <a:pos x="7431" y="4898"/>
                </a:cxn>
                <a:cxn ang="0">
                  <a:pos x="7116" y="4740"/>
                </a:cxn>
                <a:cxn ang="0">
                  <a:pos x="5218" y="3318"/>
                </a:cxn>
                <a:cxn ang="0">
                  <a:pos x="4585" y="2844"/>
                </a:cxn>
                <a:cxn ang="0">
                  <a:pos x="2688" y="1580"/>
                </a:cxn>
                <a:cxn ang="0">
                  <a:pos x="948" y="159"/>
                </a:cxn>
                <a:cxn ang="0">
                  <a:pos x="791" y="0"/>
                </a:cxn>
                <a:cxn ang="0">
                  <a:pos x="633" y="0"/>
                </a:cxn>
                <a:cxn ang="0">
                  <a:pos x="0" y="0"/>
                </a:cxn>
                <a:cxn ang="0">
                  <a:pos x="0" y="316"/>
                </a:cxn>
                <a:cxn ang="0">
                  <a:pos x="159" y="474"/>
                </a:cxn>
                <a:cxn ang="0">
                  <a:pos x="474" y="790"/>
                </a:cxn>
                <a:cxn ang="0">
                  <a:pos x="2371" y="2054"/>
                </a:cxn>
                <a:cxn ang="0">
                  <a:pos x="4902" y="3950"/>
                </a:cxn>
                <a:cxn ang="0">
                  <a:pos x="6641" y="5214"/>
                </a:cxn>
                <a:cxn ang="0">
                  <a:pos x="7274" y="5529"/>
                </a:cxn>
                <a:cxn ang="0">
                  <a:pos x="7906" y="5688"/>
                </a:cxn>
                <a:cxn ang="0">
                  <a:pos x="8696" y="5529"/>
                </a:cxn>
                <a:cxn ang="0">
                  <a:pos x="9171" y="5214"/>
                </a:cxn>
                <a:cxn ang="0">
                  <a:pos x="11068" y="3950"/>
                </a:cxn>
                <a:cxn ang="0">
                  <a:pos x="13599" y="2054"/>
                </a:cxn>
                <a:cxn ang="0">
                  <a:pos x="15496" y="790"/>
                </a:cxn>
                <a:cxn ang="0">
                  <a:pos x="15811" y="474"/>
                </a:cxn>
                <a:cxn ang="0">
                  <a:pos x="15970" y="159"/>
                </a:cxn>
                <a:cxn ang="0">
                  <a:pos x="15970" y="0"/>
                </a:cxn>
                <a:cxn ang="0">
                  <a:pos x="15337" y="0"/>
                </a:cxn>
              </a:cxnLst>
              <a:rect l="0" t="0" r="r" b="b"/>
              <a:pathLst>
                <a:path w="15970" h="5688">
                  <a:moveTo>
                    <a:pt x="15337" y="0"/>
                  </a:moveTo>
                  <a:lnTo>
                    <a:pt x="15179" y="159"/>
                  </a:lnTo>
                  <a:lnTo>
                    <a:pt x="15022" y="159"/>
                  </a:lnTo>
                  <a:lnTo>
                    <a:pt x="13124" y="1580"/>
                  </a:lnTo>
                  <a:lnTo>
                    <a:pt x="10594" y="3318"/>
                  </a:lnTo>
                  <a:lnTo>
                    <a:pt x="8854" y="4740"/>
                  </a:lnTo>
                  <a:lnTo>
                    <a:pt x="8380" y="4898"/>
                  </a:lnTo>
                  <a:lnTo>
                    <a:pt x="7906" y="4898"/>
                  </a:lnTo>
                  <a:lnTo>
                    <a:pt x="7431" y="4898"/>
                  </a:lnTo>
                  <a:lnTo>
                    <a:pt x="7116" y="4740"/>
                  </a:lnTo>
                  <a:lnTo>
                    <a:pt x="5218" y="3318"/>
                  </a:lnTo>
                  <a:lnTo>
                    <a:pt x="4585" y="2844"/>
                  </a:lnTo>
                  <a:lnTo>
                    <a:pt x="2688" y="1580"/>
                  </a:lnTo>
                  <a:lnTo>
                    <a:pt x="948" y="159"/>
                  </a:lnTo>
                  <a:lnTo>
                    <a:pt x="791" y="0"/>
                  </a:lnTo>
                  <a:lnTo>
                    <a:pt x="633" y="0"/>
                  </a:lnTo>
                  <a:lnTo>
                    <a:pt x="0" y="0"/>
                  </a:lnTo>
                  <a:lnTo>
                    <a:pt x="0" y="316"/>
                  </a:lnTo>
                  <a:lnTo>
                    <a:pt x="159" y="474"/>
                  </a:lnTo>
                  <a:lnTo>
                    <a:pt x="474" y="790"/>
                  </a:lnTo>
                  <a:lnTo>
                    <a:pt x="2371" y="2054"/>
                  </a:lnTo>
                  <a:lnTo>
                    <a:pt x="4902" y="3950"/>
                  </a:lnTo>
                  <a:lnTo>
                    <a:pt x="6641" y="5214"/>
                  </a:lnTo>
                  <a:lnTo>
                    <a:pt x="7274" y="5529"/>
                  </a:lnTo>
                  <a:lnTo>
                    <a:pt x="7906" y="5688"/>
                  </a:lnTo>
                  <a:lnTo>
                    <a:pt x="8696" y="5529"/>
                  </a:lnTo>
                  <a:lnTo>
                    <a:pt x="9171" y="5214"/>
                  </a:lnTo>
                  <a:lnTo>
                    <a:pt x="11068" y="3950"/>
                  </a:lnTo>
                  <a:lnTo>
                    <a:pt x="13599" y="2054"/>
                  </a:lnTo>
                  <a:lnTo>
                    <a:pt x="15496" y="790"/>
                  </a:lnTo>
                  <a:lnTo>
                    <a:pt x="15811" y="474"/>
                  </a:lnTo>
                  <a:lnTo>
                    <a:pt x="15970" y="159"/>
                  </a:lnTo>
                  <a:lnTo>
                    <a:pt x="15970" y="0"/>
                  </a:lnTo>
                  <a:lnTo>
                    <a:pt x="1533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41" name="Freeform 20"/>
            <p:cNvSpPr>
              <a:spLocks/>
            </p:cNvSpPr>
            <p:nvPr/>
          </p:nvSpPr>
          <p:spPr bwMode="auto">
            <a:xfrm>
              <a:off x="-1438275" y="4470401"/>
              <a:ext cx="317500" cy="228600"/>
            </a:xfrm>
            <a:custGeom>
              <a:avLst/>
              <a:gdLst/>
              <a:ahLst/>
              <a:cxnLst>
                <a:cxn ang="0">
                  <a:pos x="6167" y="316"/>
                </a:cxn>
                <a:cxn ang="0">
                  <a:pos x="1582" y="3476"/>
                </a:cxn>
                <a:cxn ang="0">
                  <a:pos x="474" y="4265"/>
                </a:cxn>
                <a:cxn ang="0">
                  <a:pos x="0" y="4581"/>
                </a:cxn>
                <a:cxn ang="0">
                  <a:pos x="474" y="4897"/>
                </a:cxn>
                <a:cxn ang="0">
                  <a:pos x="948" y="4897"/>
                </a:cxn>
                <a:cxn ang="0">
                  <a:pos x="6641" y="948"/>
                </a:cxn>
                <a:cxn ang="0">
                  <a:pos x="6641" y="790"/>
                </a:cxn>
                <a:cxn ang="0">
                  <a:pos x="6799" y="474"/>
                </a:cxn>
                <a:cxn ang="0">
                  <a:pos x="6641" y="0"/>
                </a:cxn>
                <a:cxn ang="0">
                  <a:pos x="6167" y="316"/>
                </a:cxn>
              </a:cxnLst>
              <a:rect l="0" t="0" r="r" b="b"/>
              <a:pathLst>
                <a:path w="6799" h="4897">
                  <a:moveTo>
                    <a:pt x="6167" y="316"/>
                  </a:moveTo>
                  <a:lnTo>
                    <a:pt x="1582" y="3476"/>
                  </a:lnTo>
                  <a:lnTo>
                    <a:pt x="474" y="4265"/>
                  </a:lnTo>
                  <a:lnTo>
                    <a:pt x="0" y="4581"/>
                  </a:lnTo>
                  <a:lnTo>
                    <a:pt x="474" y="4897"/>
                  </a:lnTo>
                  <a:lnTo>
                    <a:pt x="948" y="4897"/>
                  </a:lnTo>
                  <a:lnTo>
                    <a:pt x="6641" y="948"/>
                  </a:lnTo>
                  <a:lnTo>
                    <a:pt x="6641" y="790"/>
                  </a:lnTo>
                  <a:lnTo>
                    <a:pt x="6799" y="474"/>
                  </a:lnTo>
                  <a:lnTo>
                    <a:pt x="6641" y="0"/>
                  </a:lnTo>
                  <a:lnTo>
                    <a:pt x="6167" y="3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42" name="Freeform 21"/>
            <p:cNvSpPr>
              <a:spLocks/>
            </p:cNvSpPr>
            <p:nvPr/>
          </p:nvSpPr>
          <p:spPr bwMode="auto">
            <a:xfrm>
              <a:off x="-1003300" y="4464051"/>
              <a:ext cx="309563" cy="234950"/>
            </a:xfrm>
            <a:custGeom>
              <a:avLst/>
              <a:gdLst/>
              <a:ahLst/>
              <a:cxnLst>
                <a:cxn ang="0">
                  <a:pos x="6167" y="4423"/>
                </a:cxn>
                <a:cxn ang="0">
                  <a:pos x="1581" y="1106"/>
                </a:cxn>
                <a:cxn ang="0">
                  <a:pos x="474" y="474"/>
                </a:cxn>
                <a:cxn ang="0">
                  <a:pos x="0" y="0"/>
                </a:cxn>
                <a:cxn ang="0">
                  <a:pos x="0" y="632"/>
                </a:cxn>
                <a:cxn ang="0">
                  <a:pos x="0" y="789"/>
                </a:cxn>
                <a:cxn ang="0">
                  <a:pos x="158" y="948"/>
                </a:cxn>
                <a:cxn ang="0">
                  <a:pos x="5850" y="4897"/>
                </a:cxn>
                <a:cxn ang="0">
                  <a:pos x="6167" y="5055"/>
                </a:cxn>
                <a:cxn ang="0">
                  <a:pos x="6641" y="4739"/>
                </a:cxn>
                <a:cxn ang="0">
                  <a:pos x="6167" y="4423"/>
                </a:cxn>
              </a:cxnLst>
              <a:rect l="0" t="0" r="r" b="b"/>
              <a:pathLst>
                <a:path w="6641" h="5055">
                  <a:moveTo>
                    <a:pt x="6167" y="4423"/>
                  </a:moveTo>
                  <a:lnTo>
                    <a:pt x="1581" y="1106"/>
                  </a:lnTo>
                  <a:lnTo>
                    <a:pt x="474" y="474"/>
                  </a:lnTo>
                  <a:lnTo>
                    <a:pt x="0" y="0"/>
                  </a:lnTo>
                  <a:lnTo>
                    <a:pt x="0" y="632"/>
                  </a:lnTo>
                  <a:lnTo>
                    <a:pt x="0" y="789"/>
                  </a:lnTo>
                  <a:lnTo>
                    <a:pt x="158" y="948"/>
                  </a:lnTo>
                  <a:lnTo>
                    <a:pt x="5850" y="4897"/>
                  </a:lnTo>
                  <a:lnTo>
                    <a:pt x="6167" y="5055"/>
                  </a:lnTo>
                  <a:lnTo>
                    <a:pt x="6641" y="4739"/>
                  </a:lnTo>
                  <a:lnTo>
                    <a:pt x="6167" y="44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43" name="Freeform 22"/>
            <p:cNvSpPr>
              <a:spLocks noEditPoints="1"/>
            </p:cNvSpPr>
            <p:nvPr/>
          </p:nvSpPr>
          <p:spPr bwMode="auto">
            <a:xfrm>
              <a:off x="-1446213" y="3998913"/>
              <a:ext cx="760413" cy="730250"/>
            </a:xfrm>
            <a:custGeom>
              <a:avLst/>
              <a:gdLst/>
              <a:ahLst/>
              <a:cxnLst>
                <a:cxn ang="0">
                  <a:pos x="15654" y="4898"/>
                </a:cxn>
                <a:cxn ang="0">
                  <a:pos x="13757" y="3634"/>
                </a:cxn>
                <a:cxn ang="0">
                  <a:pos x="11226" y="1738"/>
                </a:cxn>
                <a:cxn ang="0">
                  <a:pos x="9487" y="474"/>
                </a:cxn>
                <a:cxn ang="0">
                  <a:pos x="8854" y="158"/>
                </a:cxn>
                <a:cxn ang="0">
                  <a:pos x="8222" y="0"/>
                </a:cxn>
                <a:cxn ang="0">
                  <a:pos x="7432" y="158"/>
                </a:cxn>
                <a:cxn ang="0">
                  <a:pos x="6957" y="474"/>
                </a:cxn>
                <a:cxn ang="0">
                  <a:pos x="5060" y="1738"/>
                </a:cxn>
                <a:cxn ang="0">
                  <a:pos x="2529" y="3634"/>
                </a:cxn>
                <a:cxn ang="0">
                  <a:pos x="632" y="4898"/>
                </a:cxn>
                <a:cxn ang="0">
                  <a:pos x="317" y="5213"/>
                </a:cxn>
                <a:cxn ang="0">
                  <a:pos x="158" y="5687"/>
                </a:cxn>
                <a:cxn ang="0">
                  <a:pos x="0" y="6161"/>
                </a:cxn>
                <a:cxn ang="0">
                  <a:pos x="0" y="14218"/>
                </a:cxn>
                <a:cxn ang="0">
                  <a:pos x="158" y="14692"/>
                </a:cxn>
                <a:cxn ang="0">
                  <a:pos x="474" y="15166"/>
                </a:cxn>
                <a:cxn ang="0">
                  <a:pos x="949" y="15482"/>
                </a:cxn>
                <a:cxn ang="0">
                  <a:pos x="1423" y="15640"/>
                </a:cxn>
                <a:cxn ang="0">
                  <a:pos x="14863" y="15640"/>
                </a:cxn>
                <a:cxn ang="0">
                  <a:pos x="15495" y="15482"/>
                </a:cxn>
                <a:cxn ang="0">
                  <a:pos x="15969" y="15166"/>
                </a:cxn>
                <a:cxn ang="0">
                  <a:pos x="16286" y="14692"/>
                </a:cxn>
                <a:cxn ang="0">
                  <a:pos x="16286" y="14218"/>
                </a:cxn>
                <a:cxn ang="0">
                  <a:pos x="16286" y="6161"/>
                </a:cxn>
                <a:cxn ang="0">
                  <a:pos x="16128" y="5372"/>
                </a:cxn>
                <a:cxn ang="0">
                  <a:pos x="15654" y="4898"/>
                </a:cxn>
                <a:cxn ang="0">
                  <a:pos x="14863" y="14850"/>
                </a:cxn>
                <a:cxn ang="0">
                  <a:pos x="1423" y="14850"/>
                </a:cxn>
                <a:cxn ang="0">
                  <a:pos x="1106" y="14850"/>
                </a:cxn>
                <a:cxn ang="0">
                  <a:pos x="949" y="14692"/>
                </a:cxn>
                <a:cxn ang="0">
                  <a:pos x="791" y="14535"/>
                </a:cxn>
                <a:cxn ang="0">
                  <a:pos x="791" y="14218"/>
                </a:cxn>
                <a:cxn ang="0">
                  <a:pos x="791" y="6161"/>
                </a:cxn>
                <a:cxn ang="0">
                  <a:pos x="949" y="5687"/>
                </a:cxn>
                <a:cxn ang="0">
                  <a:pos x="1106" y="5529"/>
                </a:cxn>
                <a:cxn ang="0">
                  <a:pos x="3004" y="4108"/>
                </a:cxn>
                <a:cxn ang="0">
                  <a:pos x="4743" y="2843"/>
                </a:cxn>
                <a:cxn ang="0">
                  <a:pos x="5534" y="2370"/>
                </a:cxn>
                <a:cxn ang="0">
                  <a:pos x="7274" y="948"/>
                </a:cxn>
                <a:cxn ang="0">
                  <a:pos x="7748" y="790"/>
                </a:cxn>
                <a:cxn ang="0">
                  <a:pos x="8222" y="790"/>
                </a:cxn>
                <a:cxn ang="0">
                  <a:pos x="8697" y="790"/>
                </a:cxn>
                <a:cxn ang="0">
                  <a:pos x="9012" y="948"/>
                </a:cxn>
                <a:cxn ang="0">
                  <a:pos x="10910" y="2370"/>
                </a:cxn>
                <a:cxn ang="0">
                  <a:pos x="13440" y="4108"/>
                </a:cxn>
                <a:cxn ang="0">
                  <a:pos x="15180" y="5529"/>
                </a:cxn>
                <a:cxn ang="0">
                  <a:pos x="15337" y="5529"/>
                </a:cxn>
                <a:cxn ang="0">
                  <a:pos x="15495" y="5846"/>
                </a:cxn>
                <a:cxn ang="0">
                  <a:pos x="15654" y="6161"/>
                </a:cxn>
                <a:cxn ang="0">
                  <a:pos x="15654" y="14218"/>
                </a:cxn>
                <a:cxn ang="0">
                  <a:pos x="15495" y="14535"/>
                </a:cxn>
                <a:cxn ang="0">
                  <a:pos x="15495" y="14692"/>
                </a:cxn>
                <a:cxn ang="0">
                  <a:pos x="15180" y="14850"/>
                </a:cxn>
                <a:cxn ang="0">
                  <a:pos x="14863" y="14850"/>
                </a:cxn>
              </a:cxnLst>
              <a:rect l="0" t="0" r="r" b="b"/>
              <a:pathLst>
                <a:path w="16286" h="15640">
                  <a:moveTo>
                    <a:pt x="15654" y="4898"/>
                  </a:moveTo>
                  <a:lnTo>
                    <a:pt x="13757" y="3634"/>
                  </a:lnTo>
                  <a:lnTo>
                    <a:pt x="11226" y="1738"/>
                  </a:lnTo>
                  <a:lnTo>
                    <a:pt x="9487" y="474"/>
                  </a:lnTo>
                  <a:lnTo>
                    <a:pt x="8854" y="158"/>
                  </a:lnTo>
                  <a:lnTo>
                    <a:pt x="8222" y="0"/>
                  </a:lnTo>
                  <a:lnTo>
                    <a:pt x="7432" y="158"/>
                  </a:lnTo>
                  <a:lnTo>
                    <a:pt x="6957" y="474"/>
                  </a:lnTo>
                  <a:lnTo>
                    <a:pt x="5060" y="1738"/>
                  </a:lnTo>
                  <a:lnTo>
                    <a:pt x="2529" y="3634"/>
                  </a:lnTo>
                  <a:lnTo>
                    <a:pt x="632" y="4898"/>
                  </a:lnTo>
                  <a:lnTo>
                    <a:pt x="317" y="5213"/>
                  </a:lnTo>
                  <a:lnTo>
                    <a:pt x="158" y="5687"/>
                  </a:lnTo>
                  <a:lnTo>
                    <a:pt x="0" y="6161"/>
                  </a:lnTo>
                  <a:lnTo>
                    <a:pt x="0" y="14218"/>
                  </a:lnTo>
                  <a:lnTo>
                    <a:pt x="158" y="14692"/>
                  </a:lnTo>
                  <a:lnTo>
                    <a:pt x="474" y="15166"/>
                  </a:lnTo>
                  <a:lnTo>
                    <a:pt x="949" y="15482"/>
                  </a:lnTo>
                  <a:lnTo>
                    <a:pt x="1423" y="15640"/>
                  </a:lnTo>
                  <a:lnTo>
                    <a:pt x="14863" y="15640"/>
                  </a:lnTo>
                  <a:lnTo>
                    <a:pt x="15495" y="15482"/>
                  </a:lnTo>
                  <a:lnTo>
                    <a:pt x="15969" y="15166"/>
                  </a:lnTo>
                  <a:lnTo>
                    <a:pt x="16286" y="14692"/>
                  </a:lnTo>
                  <a:lnTo>
                    <a:pt x="16286" y="14218"/>
                  </a:lnTo>
                  <a:lnTo>
                    <a:pt x="16286" y="6161"/>
                  </a:lnTo>
                  <a:lnTo>
                    <a:pt x="16128" y="5372"/>
                  </a:lnTo>
                  <a:lnTo>
                    <a:pt x="15654" y="4898"/>
                  </a:lnTo>
                  <a:close/>
                  <a:moveTo>
                    <a:pt x="14863" y="14850"/>
                  </a:moveTo>
                  <a:lnTo>
                    <a:pt x="1423" y="14850"/>
                  </a:lnTo>
                  <a:lnTo>
                    <a:pt x="1106" y="14850"/>
                  </a:lnTo>
                  <a:lnTo>
                    <a:pt x="949" y="14692"/>
                  </a:lnTo>
                  <a:lnTo>
                    <a:pt x="791" y="14535"/>
                  </a:lnTo>
                  <a:lnTo>
                    <a:pt x="791" y="14218"/>
                  </a:lnTo>
                  <a:lnTo>
                    <a:pt x="791" y="6161"/>
                  </a:lnTo>
                  <a:lnTo>
                    <a:pt x="949" y="5687"/>
                  </a:lnTo>
                  <a:lnTo>
                    <a:pt x="1106" y="5529"/>
                  </a:lnTo>
                  <a:lnTo>
                    <a:pt x="3004" y="4108"/>
                  </a:lnTo>
                  <a:lnTo>
                    <a:pt x="4743" y="2843"/>
                  </a:lnTo>
                  <a:lnTo>
                    <a:pt x="5534" y="2370"/>
                  </a:lnTo>
                  <a:lnTo>
                    <a:pt x="7274" y="948"/>
                  </a:lnTo>
                  <a:lnTo>
                    <a:pt x="7748" y="790"/>
                  </a:lnTo>
                  <a:lnTo>
                    <a:pt x="8222" y="790"/>
                  </a:lnTo>
                  <a:lnTo>
                    <a:pt x="8697" y="790"/>
                  </a:lnTo>
                  <a:lnTo>
                    <a:pt x="9012" y="948"/>
                  </a:lnTo>
                  <a:lnTo>
                    <a:pt x="10910" y="2370"/>
                  </a:lnTo>
                  <a:lnTo>
                    <a:pt x="13440" y="4108"/>
                  </a:lnTo>
                  <a:lnTo>
                    <a:pt x="15180" y="5529"/>
                  </a:lnTo>
                  <a:lnTo>
                    <a:pt x="15337" y="5529"/>
                  </a:lnTo>
                  <a:lnTo>
                    <a:pt x="15495" y="5846"/>
                  </a:lnTo>
                  <a:lnTo>
                    <a:pt x="15654" y="6161"/>
                  </a:lnTo>
                  <a:lnTo>
                    <a:pt x="15654" y="14218"/>
                  </a:lnTo>
                  <a:lnTo>
                    <a:pt x="15495" y="14535"/>
                  </a:lnTo>
                  <a:lnTo>
                    <a:pt x="15495" y="14692"/>
                  </a:lnTo>
                  <a:lnTo>
                    <a:pt x="15180" y="14850"/>
                  </a:lnTo>
                  <a:lnTo>
                    <a:pt x="14863" y="148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44" name="Freeform 23"/>
            <p:cNvSpPr>
              <a:spLocks noEditPoints="1"/>
            </p:cNvSpPr>
            <p:nvPr/>
          </p:nvSpPr>
          <p:spPr bwMode="auto">
            <a:xfrm>
              <a:off x="-1262063" y="4264026"/>
              <a:ext cx="392113" cy="228600"/>
            </a:xfrm>
            <a:custGeom>
              <a:avLst/>
              <a:gdLst/>
              <a:ahLst/>
              <a:cxnLst>
                <a:cxn ang="0">
                  <a:pos x="7274" y="0"/>
                </a:cxn>
                <a:cxn ang="0">
                  <a:pos x="1108" y="0"/>
                </a:cxn>
                <a:cxn ang="0">
                  <a:pos x="791" y="0"/>
                </a:cxn>
                <a:cxn ang="0">
                  <a:pos x="317" y="316"/>
                </a:cxn>
                <a:cxn ang="0">
                  <a:pos x="159" y="632"/>
                </a:cxn>
                <a:cxn ang="0">
                  <a:pos x="0" y="1106"/>
                </a:cxn>
                <a:cxn ang="0">
                  <a:pos x="0" y="2370"/>
                </a:cxn>
                <a:cxn ang="0">
                  <a:pos x="791" y="2844"/>
                </a:cxn>
                <a:cxn ang="0">
                  <a:pos x="1582" y="3318"/>
                </a:cxn>
                <a:cxn ang="0">
                  <a:pos x="3322" y="4740"/>
                </a:cxn>
                <a:cxn ang="0">
                  <a:pos x="3796" y="4898"/>
                </a:cxn>
                <a:cxn ang="0">
                  <a:pos x="4270" y="4898"/>
                </a:cxn>
                <a:cxn ang="0">
                  <a:pos x="4586" y="4898"/>
                </a:cxn>
                <a:cxn ang="0">
                  <a:pos x="5060" y="4740"/>
                </a:cxn>
                <a:cxn ang="0">
                  <a:pos x="6958" y="3318"/>
                </a:cxn>
                <a:cxn ang="0">
                  <a:pos x="8381" y="2212"/>
                </a:cxn>
                <a:cxn ang="0">
                  <a:pos x="8381" y="1106"/>
                </a:cxn>
                <a:cxn ang="0">
                  <a:pos x="8381" y="632"/>
                </a:cxn>
                <a:cxn ang="0">
                  <a:pos x="8065" y="316"/>
                </a:cxn>
                <a:cxn ang="0">
                  <a:pos x="7748" y="0"/>
                </a:cxn>
                <a:cxn ang="0">
                  <a:pos x="7274" y="0"/>
                </a:cxn>
                <a:cxn ang="0">
                  <a:pos x="7748" y="1423"/>
                </a:cxn>
                <a:cxn ang="0">
                  <a:pos x="634" y="1423"/>
                </a:cxn>
                <a:cxn ang="0">
                  <a:pos x="634" y="1106"/>
                </a:cxn>
                <a:cxn ang="0">
                  <a:pos x="7748" y="1106"/>
                </a:cxn>
                <a:cxn ang="0">
                  <a:pos x="7748" y="1423"/>
                </a:cxn>
                <a:cxn ang="0">
                  <a:pos x="6958" y="2844"/>
                </a:cxn>
                <a:cxn ang="0">
                  <a:pos x="1582" y="2844"/>
                </a:cxn>
                <a:cxn ang="0">
                  <a:pos x="1582" y="2528"/>
                </a:cxn>
                <a:cxn ang="0">
                  <a:pos x="6958" y="2528"/>
                </a:cxn>
                <a:cxn ang="0">
                  <a:pos x="6958" y="2844"/>
                </a:cxn>
              </a:cxnLst>
              <a:rect l="0" t="0" r="r" b="b"/>
              <a:pathLst>
                <a:path w="8381" h="4898">
                  <a:moveTo>
                    <a:pt x="7274" y="0"/>
                  </a:moveTo>
                  <a:lnTo>
                    <a:pt x="1108" y="0"/>
                  </a:lnTo>
                  <a:lnTo>
                    <a:pt x="791" y="0"/>
                  </a:lnTo>
                  <a:lnTo>
                    <a:pt x="317" y="316"/>
                  </a:lnTo>
                  <a:lnTo>
                    <a:pt x="159" y="632"/>
                  </a:lnTo>
                  <a:lnTo>
                    <a:pt x="0" y="1106"/>
                  </a:lnTo>
                  <a:lnTo>
                    <a:pt x="0" y="2370"/>
                  </a:lnTo>
                  <a:lnTo>
                    <a:pt x="791" y="2844"/>
                  </a:lnTo>
                  <a:lnTo>
                    <a:pt x="1582" y="3318"/>
                  </a:lnTo>
                  <a:lnTo>
                    <a:pt x="3322" y="4740"/>
                  </a:lnTo>
                  <a:lnTo>
                    <a:pt x="3796" y="4898"/>
                  </a:lnTo>
                  <a:lnTo>
                    <a:pt x="4270" y="4898"/>
                  </a:lnTo>
                  <a:lnTo>
                    <a:pt x="4586" y="4898"/>
                  </a:lnTo>
                  <a:lnTo>
                    <a:pt x="5060" y="4740"/>
                  </a:lnTo>
                  <a:lnTo>
                    <a:pt x="6958" y="3318"/>
                  </a:lnTo>
                  <a:lnTo>
                    <a:pt x="8381" y="2212"/>
                  </a:lnTo>
                  <a:lnTo>
                    <a:pt x="8381" y="1106"/>
                  </a:lnTo>
                  <a:lnTo>
                    <a:pt x="8381" y="632"/>
                  </a:lnTo>
                  <a:lnTo>
                    <a:pt x="8065" y="316"/>
                  </a:lnTo>
                  <a:lnTo>
                    <a:pt x="7748" y="0"/>
                  </a:lnTo>
                  <a:lnTo>
                    <a:pt x="7274" y="0"/>
                  </a:lnTo>
                  <a:close/>
                  <a:moveTo>
                    <a:pt x="7748" y="1423"/>
                  </a:moveTo>
                  <a:lnTo>
                    <a:pt x="634" y="1423"/>
                  </a:lnTo>
                  <a:lnTo>
                    <a:pt x="634" y="1106"/>
                  </a:lnTo>
                  <a:lnTo>
                    <a:pt x="7748" y="1106"/>
                  </a:lnTo>
                  <a:lnTo>
                    <a:pt x="7748" y="1423"/>
                  </a:lnTo>
                  <a:close/>
                  <a:moveTo>
                    <a:pt x="6958" y="2844"/>
                  </a:moveTo>
                  <a:lnTo>
                    <a:pt x="1582" y="2844"/>
                  </a:lnTo>
                  <a:lnTo>
                    <a:pt x="1582" y="2528"/>
                  </a:lnTo>
                  <a:lnTo>
                    <a:pt x="6958" y="2528"/>
                  </a:lnTo>
                  <a:lnTo>
                    <a:pt x="6958" y="28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</p:grpSp>
      <p:grpSp>
        <p:nvGrpSpPr>
          <p:cNvPr id="45" name="组合 179"/>
          <p:cNvGrpSpPr/>
          <p:nvPr/>
        </p:nvGrpSpPr>
        <p:grpSpPr>
          <a:xfrm>
            <a:off x="2358429" y="1541264"/>
            <a:ext cx="475488" cy="493621"/>
            <a:chOff x="0" y="1627786"/>
            <a:chExt cx="621792" cy="639925"/>
          </a:xfrm>
        </p:grpSpPr>
        <p:sp>
          <p:nvSpPr>
            <p:cNvPr id="46" name="Freeform 11"/>
            <p:cNvSpPr>
              <a:spLocks/>
            </p:cNvSpPr>
            <p:nvPr/>
          </p:nvSpPr>
          <p:spPr bwMode="auto">
            <a:xfrm>
              <a:off x="36576" y="1711094"/>
              <a:ext cx="512064" cy="483466"/>
            </a:xfrm>
            <a:custGeom>
              <a:avLst/>
              <a:gdLst/>
              <a:ahLst/>
              <a:cxnLst>
                <a:cxn ang="0">
                  <a:pos x="12857" y="1000"/>
                </a:cxn>
                <a:cxn ang="0">
                  <a:pos x="12869" y="606"/>
                </a:cxn>
                <a:cxn ang="0">
                  <a:pos x="12735" y="220"/>
                </a:cxn>
                <a:cxn ang="0">
                  <a:pos x="12358" y="9"/>
                </a:cxn>
                <a:cxn ang="0">
                  <a:pos x="11951" y="63"/>
                </a:cxn>
                <a:cxn ang="0">
                  <a:pos x="11611" y="300"/>
                </a:cxn>
                <a:cxn ang="0">
                  <a:pos x="11255" y="702"/>
                </a:cxn>
                <a:cxn ang="0">
                  <a:pos x="10827" y="1283"/>
                </a:cxn>
                <a:cxn ang="0">
                  <a:pos x="10061" y="2542"/>
                </a:cxn>
                <a:cxn ang="0">
                  <a:pos x="9250" y="3940"/>
                </a:cxn>
                <a:cxn ang="0">
                  <a:pos x="7087" y="4289"/>
                </a:cxn>
                <a:cxn ang="0">
                  <a:pos x="7210" y="3965"/>
                </a:cxn>
                <a:cxn ang="0">
                  <a:pos x="7150" y="3666"/>
                </a:cxn>
                <a:cxn ang="0">
                  <a:pos x="6770" y="3549"/>
                </a:cxn>
                <a:cxn ang="0">
                  <a:pos x="6361" y="3794"/>
                </a:cxn>
                <a:cxn ang="0">
                  <a:pos x="6051" y="4221"/>
                </a:cxn>
                <a:cxn ang="0">
                  <a:pos x="5841" y="4649"/>
                </a:cxn>
                <a:cxn ang="0">
                  <a:pos x="4258" y="4859"/>
                </a:cxn>
                <a:cxn ang="0">
                  <a:pos x="4364" y="4479"/>
                </a:cxn>
                <a:cxn ang="0">
                  <a:pos x="4323" y="4127"/>
                </a:cxn>
                <a:cxn ang="0">
                  <a:pos x="3995" y="3987"/>
                </a:cxn>
                <a:cxn ang="0">
                  <a:pos x="3558" y="4259"/>
                </a:cxn>
                <a:cxn ang="0">
                  <a:pos x="3176" y="4758"/>
                </a:cxn>
                <a:cxn ang="0">
                  <a:pos x="2884" y="5276"/>
                </a:cxn>
                <a:cxn ang="0">
                  <a:pos x="232" y="5961"/>
                </a:cxn>
                <a:cxn ang="0">
                  <a:pos x="72" y="6250"/>
                </a:cxn>
                <a:cxn ang="0">
                  <a:pos x="3" y="6660"/>
                </a:cxn>
                <a:cxn ang="0">
                  <a:pos x="204" y="7113"/>
                </a:cxn>
                <a:cxn ang="0">
                  <a:pos x="1782" y="7189"/>
                </a:cxn>
                <a:cxn ang="0">
                  <a:pos x="4830" y="7217"/>
                </a:cxn>
                <a:cxn ang="0">
                  <a:pos x="5973" y="7289"/>
                </a:cxn>
                <a:cxn ang="0">
                  <a:pos x="6779" y="7479"/>
                </a:cxn>
                <a:cxn ang="0">
                  <a:pos x="7332" y="7684"/>
                </a:cxn>
                <a:cxn ang="0">
                  <a:pos x="2325" y="13627"/>
                </a:cxn>
                <a:cxn ang="0">
                  <a:pos x="9432" y="8800"/>
                </a:cxn>
                <a:cxn ang="0">
                  <a:pos x="10545" y="9934"/>
                </a:cxn>
                <a:cxn ang="0">
                  <a:pos x="11367" y="10787"/>
                </a:cxn>
                <a:cxn ang="0">
                  <a:pos x="12028" y="11692"/>
                </a:cxn>
                <a:cxn ang="0">
                  <a:pos x="13283" y="13565"/>
                </a:cxn>
                <a:cxn ang="0">
                  <a:pos x="13636" y="13819"/>
                </a:cxn>
                <a:cxn ang="0">
                  <a:pos x="14122" y="13761"/>
                </a:cxn>
                <a:cxn ang="0">
                  <a:pos x="14603" y="13569"/>
                </a:cxn>
                <a:cxn ang="0">
                  <a:pos x="14766" y="13161"/>
                </a:cxn>
                <a:cxn ang="0">
                  <a:pos x="14534" y="12494"/>
                </a:cxn>
                <a:cxn ang="0">
                  <a:pos x="13959" y="11122"/>
                </a:cxn>
                <a:cxn ang="0">
                  <a:pos x="14346" y="9548"/>
                </a:cxn>
                <a:cxn ang="0">
                  <a:pos x="14396" y="9320"/>
                </a:cxn>
                <a:cxn ang="0">
                  <a:pos x="14351" y="9097"/>
                </a:cxn>
                <a:cxn ang="0">
                  <a:pos x="14154" y="8908"/>
                </a:cxn>
                <a:cxn ang="0">
                  <a:pos x="13923" y="8883"/>
                </a:cxn>
                <a:cxn ang="0">
                  <a:pos x="13738" y="8982"/>
                </a:cxn>
                <a:cxn ang="0">
                  <a:pos x="12582" y="7933"/>
                </a:cxn>
                <a:cxn ang="0">
                  <a:pos x="13041" y="6911"/>
                </a:cxn>
                <a:cxn ang="0">
                  <a:pos x="13091" y="6621"/>
                </a:cxn>
                <a:cxn ang="0">
                  <a:pos x="13021" y="6352"/>
                </a:cxn>
                <a:cxn ang="0">
                  <a:pos x="12756" y="6222"/>
                </a:cxn>
                <a:cxn ang="0">
                  <a:pos x="12521" y="6288"/>
                </a:cxn>
                <a:cxn ang="0">
                  <a:pos x="12374" y="6450"/>
                </a:cxn>
                <a:cxn ang="0">
                  <a:pos x="12296" y="6626"/>
                </a:cxn>
              </a:cxnLst>
              <a:rect l="0" t="0" r="r" b="b"/>
              <a:pathLst>
                <a:path w="14774" h="16037">
                  <a:moveTo>
                    <a:pt x="11174" y="5001"/>
                  </a:moveTo>
                  <a:lnTo>
                    <a:pt x="12809" y="1241"/>
                  </a:lnTo>
                  <a:lnTo>
                    <a:pt x="12812" y="1230"/>
                  </a:lnTo>
                  <a:lnTo>
                    <a:pt x="12820" y="1197"/>
                  </a:lnTo>
                  <a:lnTo>
                    <a:pt x="12831" y="1147"/>
                  </a:lnTo>
                  <a:lnTo>
                    <a:pt x="12844" y="1079"/>
                  </a:lnTo>
                  <a:lnTo>
                    <a:pt x="12850" y="1041"/>
                  </a:lnTo>
                  <a:lnTo>
                    <a:pt x="12857" y="1000"/>
                  </a:lnTo>
                  <a:lnTo>
                    <a:pt x="12862" y="957"/>
                  </a:lnTo>
                  <a:lnTo>
                    <a:pt x="12867" y="911"/>
                  </a:lnTo>
                  <a:lnTo>
                    <a:pt x="12871" y="863"/>
                  </a:lnTo>
                  <a:lnTo>
                    <a:pt x="12874" y="814"/>
                  </a:lnTo>
                  <a:lnTo>
                    <a:pt x="12875" y="763"/>
                  </a:lnTo>
                  <a:lnTo>
                    <a:pt x="12875" y="711"/>
                  </a:lnTo>
                  <a:lnTo>
                    <a:pt x="12873" y="659"/>
                  </a:lnTo>
                  <a:lnTo>
                    <a:pt x="12869" y="606"/>
                  </a:lnTo>
                  <a:lnTo>
                    <a:pt x="12862" y="554"/>
                  </a:lnTo>
                  <a:lnTo>
                    <a:pt x="12853" y="502"/>
                  </a:lnTo>
                  <a:lnTo>
                    <a:pt x="12842" y="451"/>
                  </a:lnTo>
                  <a:lnTo>
                    <a:pt x="12827" y="401"/>
                  </a:lnTo>
                  <a:lnTo>
                    <a:pt x="12809" y="353"/>
                  </a:lnTo>
                  <a:lnTo>
                    <a:pt x="12789" y="306"/>
                  </a:lnTo>
                  <a:lnTo>
                    <a:pt x="12764" y="262"/>
                  </a:lnTo>
                  <a:lnTo>
                    <a:pt x="12735" y="220"/>
                  </a:lnTo>
                  <a:lnTo>
                    <a:pt x="12703" y="179"/>
                  </a:lnTo>
                  <a:lnTo>
                    <a:pt x="12666" y="143"/>
                  </a:lnTo>
                  <a:lnTo>
                    <a:pt x="12625" y="110"/>
                  </a:lnTo>
                  <a:lnTo>
                    <a:pt x="12579" y="81"/>
                  </a:lnTo>
                  <a:lnTo>
                    <a:pt x="12528" y="57"/>
                  </a:lnTo>
                  <a:lnTo>
                    <a:pt x="12472" y="36"/>
                  </a:lnTo>
                  <a:lnTo>
                    <a:pt x="12414" y="20"/>
                  </a:lnTo>
                  <a:lnTo>
                    <a:pt x="12358" y="9"/>
                  </a:lnTo>
                  <a:lnTo>
                    <a:pt x="12303" y="3"/>
                  </a:lnTo>
                  <a:lnTo>
                    <a:pt x="12249" y="0"/>
                  </a:lnTo>
                  <a:lnTo>
                    <a:pt x="12196" y="2"/>
                  </a:lnTo>
                  <a:lnTo>
                    <a:pt x="12145" y="7"/>
                  </a:lnTo>
                  <a:lnTo>
                    <a:pt x="12095" y="16"/>
                  </a:lnTo>
                  <a:lnTo>
                    <a:pt x="12046" y="29"/>
                  </a:lnTo>
                  <a:lnTo>
                    <a:pt x="11998" y="44"/>
                  </a:lnTo>
                  <a:lnTo>
                    <a:pt x="11951" y="63"/>
                  </a:lnTo>
                  <a:lnTo>
                    <a:pt x="11905" y="85"/>
                  </a:lnTo>
                  <a:lnTo>
                    <a:pt x="11860" y="109"/>
                  </a:lnTo>
                  <a:lnTo>
                    <a:pt x="11816" y="136"/>
                  </a:lnTo>
                  <a:lnTo>
                    <a:pt x="11774" y="165"/>
                  </a:lnTo>
                  <a:lnTo>
                    <a:pt x="11732" y="196"/>
                  </a:lnTo>
                  <a:lnTo>
                    <a:pt x="11691" y="229"/>
                  </a:lnTo>
                  <a:lnTo>
                    <a:pt x="11651" y="264"/>
                  </a:lnTo>
                  <a:lnTo>
                    <a:pt x="11611" y="300"/>
                  </a:lnTo>
                  <a:lnTo>
                    <a:pt x="11573" y="338"/>
                  </a:lnTo>
                  <a:lnTo>
                    <a:pt x="11535" y="376"/>
                  </a:lnTo>
                  <a:lnTo>
                    <a:pt x="11498" y="416"/>
                  </a:lnTo>
                  <a:lnTo>
                    <a:pt x="11461" y="456"/>
                  </a:lnTo>
                  <a:lnTo>
                    <a:pt x="11426" y="497"/>
                  </a:lnTo>
                  <a:lnTo>
                    <a:pt x="11390" y="537"/>
                  </a:lnTo>
                  <a:lnTo>
                    <a:pt x="11321" y="620"/>
                  </a:lnTo>
                  <a:lnTo>
                    <a:pt x="11255" y="702"/>
                  </a:lnTo>
                  <a:lnTo>
                    <a:pt x="11190" y="781"/>
                  </a:lnTo>
                  <a:lnTo>
                    <a:pt x="11126" y="855"/>
                  </a:lnTo>
                  <a:lnTo>
                    <a:pt x="11091" y="898"/>
                  </a:lnTo>
                  <a:lnTo>
                    <a:pt x="11048" y="953"/>
                  </a:lnTo>
                  <a:lnTo>
                    <a:pt x="11001" y="1021"/>
                  </a:lnTo>
                  <a:lnTo>
                    <a:pt x="10948" y="1099"/>
                  </a:lnTo>
                  <a:lnTo>
                    <a:pt x="10890" y="1187"/>
                  </a:lnTo>
                  <a:lnTo>
                    <a:pt x="10827" y="1283"/>
                  </a:lnTo>
                  <a:lnTo>
                    <a:pt x="10760" y="1388"/>
                  </a:lnTo>
                  <a:lnTo>
                    <a:pt x="10690" y="1500"/>
                  </a:lnTo>
                  <a:lnTo>
                    <a:pt x="10616" y="1619"/>
                  </a:lnTo>
                  <a:lnTo>
                    <a:pt x="10541" y="1742"/>
                  </a:lnTo>
                  <a:lnTo>
                    <a:pt x="10463" y="1869"/>
                  </a:lnTo>
                  <a:lnTo>
                    <a:pt x="10384" y="2001"/>
                  </a:lnTo>
                  <a:lnTo>
                    <a:pt x="10222" y="2270"/>
                  </a:lnTo>
                  <a:lnTo>
                    <a:pt x="10061" y="2542"/>
                  </a:lnTo>
                  <a:lnTo>
                    <a:pt x="9904" y="2810"/>
                  </a:lnTo>
                  <a:lnTo>
                    <a:pt x="9754" y="3066"/>
                  </a:lnTo>
                  <a:lnTo>
                    <a:pt x="9617" y="3303"/>
                  </a:lnTo>
                  <a:lnTo>
                    <a:pt x="9495" y="3512"/>
                  </a:lnTo>
                  <a:lnTo>
                    <a:pt x="9394" y="3689"/>
                  </a:lnTo>
                  <a:lnTo>
                    <a:pt x="9317" y="3823"/>
                  </a:lnTo>
                  <a:lnTo>
                    <a:pt x="9267" y="3910"/>
                  </a:lnTo>
                  <a:lnTo>
                    <a:pt x="9250" y="3940"/>
                  </a:lnTo>
                  <a:lnTo>
                    <a:pt x="6942" y="4518"/>
                  </a:lnTo>
                  <a:lnTo>
                    <a:pt x="6948" y="4509"/>
                  </a:lnTo>
                  <a:lnTo>
                    <a:pt x="6967" y="4483"/>
                  </a:lnTo>
                  <a:lnTo>
                    <a:pt x="6995" y="4442"/>
                  </a:lnTo>
                  <a:lnTo>
                    <a:pt x="7030" y="4388"/>
                  </a:lnTo>
                  <a:lnTo>
                    <a:pt x="7048" y="4357"/>
                  </a:lnTo>
                  <a:lnTo>
                    <a:pt x="7067" y="4324"/>
                  </a:lnTo>
                  <a:lnTo>
                    <a:pt x="7087" y="4289"/>
                  </a:lnTo>
                  <a:lnTo>
                    <a:pt x="7106" y="4252"/>
                  </a:lnTo>
                  <a:lnTo>
                    <a:pt x="7125" y="4213"/>
                  </a:lnTo>
                  <a:lnTo>
                    <a:pt x="7143" y="4173"/>
                  </a:lnTo>
                  <a:lnTo>
                    <a:pt x="7160" y="4133"/>
                  </a:lnTo>
                  <a:lnTo>
                    <a:pt x="7176" y="4090"/>
                  </a:lnTo>
                  <a:lnTo>
                    <a:pt x="7190" y="4048"/>
                  </a:lnTo>
                  <a:lnTo>
                    <a:pt x="7201" y="4006"/>
                  </a:lnTo>
                  <a:lnTo>
                    <a:pt x="7210" y="3965"/>
                  </a:lnTo>
                  <a:lnTo>
                    <a:pt x="7216" y="3923"/>
                  </a:lnTo>
                  <a:lnTo>
                    <a:pt x="7219" y="3882"/>
                  </a:lnTo>
                  <a:lnTo>
                    <a:pt x="7218" y="3842"/>
                  </a:lnTo>
                  <a:lnTo>
                    <a:pt x="7214" y="3804"/>
                  </a:lnTo>
                  <a:lnTo>
                    <a:pt x="7205" y="3766"/>
                  </a:lnTo>
                  <a:lnTo>
                    <a:pt x="7192" y="3731"/>
                  </a:lnTo>
                  <a:lnTo>
                    <a:pt x="7174" y="3698"/>
                  </a:lnTo>
                  <a:lnTo>
                    <a:pt x="7150" y="3666"/>
                  </a:lnTo>
                  <a:lnTo>
                    <a:pt x="7121" y="3637"/>
                  </a:lnTo>
                  <a:lnTo>
                    <a:pt x="7086" y="3611"/>
                  </a:lnTo>
                  <a:lnTo>
                    <a:pt x="7045" y="3589"/>
                  </a:lnTo>
                  <a:lnTo>
                    <a:pt x="6997" y="3570"/>
                  </a:lnTo>
                  <a:lnTo>
                    <a:pt x="6942" y="3554"/>
                  </a:lnTo>
                  <a:lnTo>
                    <a:pt x="6883" y="3545"/>
                  </a:lnTo>
                  <a:lnTo>
                    <a:pt x="6826" y="3543"/>
                  </a:lnTo>
                  <a:lnTo>
                    <a:pt x="6770" y="3549"/>
                  </a:lnTo>
                  <a:lnTo>
                    <a:pt x="6715" y="3560"/>
                  </a:lnTo>
                  <a:lnTo>
                    <a:pt x="6660" y="3579"/>
                  </a:lnTo>
                  <a:lnTo>
                    <a:pt x="6607" y="3603"/>
                  </a:lnTo>
                  <a:lnTo>
                    <a:pt x="6556" y="3632"/>
                  </a:lnTo>
                  <a:lnTo>
                    <a:pt x="6505" y="3666"/>
                  </a:lnTo>
                  <a:lnTo>
                    <a:pt x="6456" y="3706"/>
                  </a:lnTo>
                  <a:lnTo>
                    <a:pt x="6408" y="3748"/>
                  </a:lnTo>
                  <a:lnTo>
                    <a:pt x="6361" y="3794"/>
                  </a:lnTo>
                  <a:lnTo>
                    <a:pt x="6317" y="3842"/>
                  </a:lnTo>
                  <a:lnTo>
                    <a:pt x="6274" y="3893"/>
                  </a:lnTo>
                  <a:lnTo>
                    <a:pt x="6232" y="3945"/>
                  </a:lnTo>
                  <a:lnTo>
                    <a:pt x="6192" y="3999"/>
                  </a:lnTo>
                  <a:lnTo>
                    <a:pt x="6154" y="4054"/>
                  </a:lnTo>
                  <a:lnTo>
                    <a:pt x="6118" y="4110"/>
                  </a:lnTo>
                  <a:lnTo>
                    <a:pt x="6084" y="4166"/>
                  </a:lnTo>
                  <a:lnTo>
                    <a:pt x="6051" y="4221"/>
                  </a:lnTo>
                  <a:lnTo>
                    <a:pt x="6021" y="4274"/>
                  </a:lnTo>
                  <a:lnTo>
                    <a:pt x="5992" y="4327"/>
                  </a:lnTo>
                  <a:lnTo>
                    <a:pt x="5966" y="4377"/>
                  </a:lnTo>
                  <a:lnTo>
                    <a:pt x="5942" y="4424"/>
                  </a:lnTo>
                  <a:lnTo>
                    <a:pt x="5921" y="4469"/>
                  </a:lnTo>
                  <a:lnTo>
                    <a:pt x="5884" y="4548"/>
                  </a:lnTo>
                  <a:lnTo>
                    <a:pt x="5858" y="4610"/>
                  </a:lnTo>
                  <a:lnTo>
                    <a:pt x="5841" y="4649"/>
                  </a:lnTo>
                  <a:lnTo>
                    <a:pt x="5836" y="4663"/>
                  </a:lnTo>
                  <a:lnTo>
                    <a:pt x="4153" y="5097"/>
                  </a:lnTo>
                  <a:lnTo>
                    <a:pt x="4159" y="5086"/>
                  </a:lnTo>
                  <a:lnTo>
                    <a:pt x="4175" y="5053"/>
                  </a:lnTo>
                  <a:lnTo>
                    <a:pt x="4198" y="5003"/>
                  </a:lnTo>
                  <a:lnTo>
                    <a:pt x="4227" y="4937"/>
                  </a:lnTo>
                  <a:lnTo>
                    <a:pt x="4242" y="4899"/>
                  </a:lnTo>
                  <a:lnTo>
                    <a:pt x="4258" y="4859"/>
                  </a:lnTo>
                  <a:lnTo>
                    <a:pt x="4274" y="4816"/>
                  </a:lnTo>
                  <a:lnTo>
                    <a:pt x="4290" y="4771"/>
                  </a:lnTo>
                  <a:lnTo>
                    <a:pt x="4305" y="4725"/>
                  </a:lnTo>
                  <a:lnTo>
                    <a:pt x="4319" y="4677"/>
                  </a:lnTo>
                  <a:lnTo>
                    <a:pt x="4333" y="4629"/>
                  </a:lnTo>
                  <a:lnTo>
                    <a:pt x="4345" y="4579"/>
                  </a:lnTo>
                  <a:lnTo>
                    <a:pt x="4355" y="4528"/>
                  </a:lnTo>
                  <a:lnTo>
                    <a:pt x="4364" y="4479"/>
                  </a:lnTo>
                  <a:lnTo>
                    <a:pt x="4370" y="4430"/>
                  </a:lnTo>
                  <a:lnTo>
                    <a:pt x="4373" y="4381"/>
                  </a:lnTo>
                  <a:lnTo>
                    <a:pt x="4374" y="4334"/>
                  </a:lnTo>
                  <a:lnTo>
                    <a:pt x="4372" y="4288"/>
                  </a:lnTo>
                  <a:lnTo>
                    <a:pt x="4365" y="4244"/>
                  </a:lnTo>
                  <a:lnTo>
                    <a:pt x="4356" y="4202"/>
                  </a:lnTo>
                  <a:lnTo>
                    <a:pt x="4342" y="4163"/>
                  </a:lnTo>
                  <a:lnTo>
                    <a:pt x="4323" y="4127"/>
                  </a:lnTo>
                  <a:lnTo>
                    <a:pt x="4300" y="4093"/>
                  </a:lnTo>
                  <a:lnTo>
                    <a:pt x="4272" y="4063"/>
                  </a:lnTo>
                  <a:lnTo>
                    <a:pt x="4239" y="4038"/>
                  </a:lnTo>
                  <a:lnTo>
                    <a:pt x="4200" y="4016"/>
                  </a:lnTo>
                  <a:lnTo>
                    <a:pt x="4155" y="4000"/>
                  </a:lnTo>
                  <a:lnTo>
                    <a:pt x="4105" y="3988"/>
                  </a:lnTo>
                  <a:lnTo>
                    <a:pt x="4050" y="3984"/>
                  </a:lnTo>
                  <a:lnTo>
                    <a:pt x="3995" y="3987"/>
                  </a:lnTo>
                  <a:lnTo>
                    <a:pt x="3940" y="3999"/>
                  </a:lnTo>
                  <a:lnTo>
                    <a:pt x="3885" y="4018"/>
                  </a:lnTo>
                  <a:lnTo>
                    <a:pt x="3830" y="4045"/>
                  </a:lnTo>
                  <a:lnTo>
                    <a:pt x="3775" y="4077"/>
                  </a:lnTo>
                  <a:lnTo>
                    <a:pt x="3720" y="4115"/>
                  </a:lnTo>
                  <a:lnTo>
                    <a:pt x="3665" y="4159"/>
                  </a:lnTo>
                  <a:lnTo>
                    <a:pt x="3611" y="4207"/>
                  </a:lnTo>
                  <a:lnTo>
                    <a:pt x="3558" y="4259"/>
                  </a:lnTo>
                  <a:lnTo>
                    <a:pt x="3506" y="4314"/>
                  </a:lnTo>
                  <a:lnTo>
                    <a:pt x="3455" y="4373"/>
                  </a:lnTo>
                  <a:lnTo>
                    <a:pt x="3405" y="4434"/>
                  </a:lnTo>
                  <a:lnTo>
                    <a:pt x="3356" y="4497"/>
                  </a:lnTo>
                  <a:lnTo>
                    <a:pt x="3308" y="4562"/>
                  </a:lnTo>
                  <a:lnTo>
                    <a:pt x="3262" y="4627"/>
                  </a:lnTo>
                  <a:lnTo>
                    <a:pt x="3218" y="4693"/>
                  </a:lnTo>
                  <a:lnTo>
                    <a:pt x="3176" y="4758"/>
                  </a:lnTo>
                  <a:lnTo>
                    <a:pt x="3135" y="4822"/>
                  </a:lnTo>
                  <a:lnTo>
                    <a:pt x="3097" y="4885"/>
                  </a:lnTo>
                  <a:lnTo>
                    <a:pt x="3061" y="4946"/>
                  </a:lnTo>
                  <a:lnTo>
                    <a:pt x="3027" y="5006"/>
                  </a:lnTo>
                  <a:lnTo>
                    <a:pt x="2996" y="5062"/>
                  </a:lnTo>
                  <a:lnTo>
                    <a:pt x="2968" y="5113"/>
                  </a:lnTo>
                  <a:lnTo>
                    <a:pt x="2919" y="5205"/>
                  </a:lnTo>
                  <a:lnTo>
                    <a:pt x="2884" y="5276"/>
                  </a:lnTo>
                  <a:lnTo>
                    <a:pt x="2861" y="5321"/>
                  </a:lnTo>
                  <a:lnTo>
                    <a:pt x="2854" y="5337"/>
                  </a:lnTo>
                  <a:lnTo>
                    <a:pt x="305" y="5868"/>
                  </a:lnTo>
                  <a:lnTo>
                    <a:pt x="298" y="5876"/>
                  </a:lnTo>
                  <a:lnTo>
                    <a:pt x="278" y="5900"/>
                  </a:lnTo>
                  <a:lnTo>
                    <a:pt x="265" y="5917"/>
                  </a:lnTo>
                  <a:lnTo>
                    <a:pt x="249" y="5938"/>
                  </a:lnTo>
                  <a:lnTo>
                    <a:pt x="232" y="5961"/>
                  </a:lnTo>
                  <a:lnTo>
                    <a:pt x="213" y="5988"/>
                  </a:lnTo>
                  <a:lnTo>
                    <a:pt x="193" y="6018"/>
                  </a:lnTo>
                  <a:lnTo>
                    <a:pt x="172" y="6050"/>
                  </a:lnTo>
                  <a:lnTo>
                    <a:pt x="151" y="6086"/>
                  </a:lnTo>
                  <a:lnTo>
                    <a:pt x="131" y="6123"/>
                  </a:lnTo>
                  <a:lnTo>
                    <a:pt x="110" y="6164"/>
                  </a:lnTo>
                  <a:lnTo>
                    <a:pt x="91" y="6206"/>
                  </a:lnTo>
                  <a:lnTo>
                    <a:pt x="72" y="6250"/>
                  </a:lnTo>
                  <a:lnTo>
                    <a:pt x="55" y="6297"/>
                  </a:lnTo>
                  <a:lnTo>
                    <a:pt x="39" y="6345"/>
                  </a:lnTo>
                  <a:lnTo>
                    <a:pt x="26" y="6394"/>
                  </a:lnTo>
                  <a:lnTo>
                    <a:pt x="15" y="6445"/>
                  </a:lnTo>
                  <a:lnTo>
                    <a:pt x="7" y="6497"/>
                  </a:lnTo>
                  <a:lnTo>
                    <a:pt x="2" y="6551"/>
                  </a:lnTo>
                  <a:lnTo>
                    <a:pt x="0" y="6605"/>
                  </a:lnTo>
                  <a:lnTo>
                    <a:pt x="3" y="6660"/>
                  </a:lnTo>
                  <a:lnTo>
                    <a:pt x="10" y="6716"/>
                  </a:lnTo>
                  <a:lnTo>
                    <a:pt x="21" y="6773"/>
                  </a:lnTo>
                  <a:lnTo>
                    <a:pt x="37" y="6829"/>
                  </a:lnTo>
                  <a:lnTo>
                    <a:pt x="59" y="6887"/>
                  </a:lnTo>
                  <a:lnTo>
                    <a:pt x="86" y="6943"/>
                  </a:lnTo>
                  <a:lnTo>
                    <a:pt x="119" y="7000"/>
                  </a:lnTo>
                  <a:lnTo>
                    <a:pt x="158" y="7057"/>
                  </a:lnTo>
                  <a:lnTo>
                    <a:pt x="204" y="7113"/>
                  </a:lnTo>
                  <a:lnTo>
                    <a:pt x="257" y="7169"/>
                  </a:lnTo>
                  <a:lnTo>
                    <a:pt x="296" y="7170"/>
                  </a:lnTo>
                  <a:lnTo>
                    <a:pt x="409" y="7172"/>
                  </a:lnTo>
                  <a:lnTo>
                    <a:pt x="586" y="7174"/>
                  </a:lnTo>
                  <a:lnTo>
                    <a:pt x="820" y="7177"/>
                  </a:lnTo>
                  <a:lnTo>
                    <a:pt x="1102" y="7181"/>
                  </a:lnTo>
                  <a:lnTo>
                    <a:pt x="1426" y="7185"/>
                  </a:lnTo>
                  <a:lnTo>
                    <a:pt x="1782" y="7189"/>
                  </a:lnTo>
                  <a:lnTo>
                    <a:pt x="2162" y="7193"/>
                  </a:lnTo>
                  <a:lnTo>
                    <a:pt x="2559" y="7198"/>
                  </a:lnTo>
                  <a:lnTo>
                    <a:pt x="2964" y="7202"/>
                  </a:lnTo>
                  <a:lnTo>
                    <a:pt x="3369" y="7207"/>
                  </a:lnTo>
                  <a:lnTo>
                    <a:pt x="3767" y="7210"/>
                  </a:lnTo>
                  <a:lnTo>
                    <a:pt x="4148" y="7213"/>
                  </a:lnTo>
                  <a:lnTo>
                    <a:pt x="4505" y="7216"/>
                  </a:lnTo>
                  <a:lnTo>
                    <a:pt x="4830" y="7217"/>
                  </a:lnTo>
                  <a:lnTo>
                    <a:pt x="5115" y="7218"/>
                  </a:lnTo>
                  <a:lnTo>
                    <a:pt x="5244" y="7219"/>
                  </a:lnTo>
                  <a:lnTo>
                    <a:pt x="5372" y="7224"/>
                  </a:lnTo>
                  <a:lnTo>
                    <a:pt x="5497" y="7232"/>
                  </a:lnTo>
                  <a:lnTo>
                    <a:pt x="5620" y="7242"/>
                  </a:lnTo>
                  <a:lnTo>
                    <a:pt x="5740" y="7256"/>
                  </a:lnTo>
                  <a:lnTo>
                    <a:pt x="5858" y="7271"/>
                  </a:lnTo>
                  <a:lnTo>
                    <a:pt x="5973" y="7289"/>
                  </a:lnTo>
                  <a:lnTo>
                    <a:pt x="6086" y="7308"/>
                  </a:lnTo>
                  <a:lnTo>
                    <a:pt x="6195" y="7329"/>
                  </a:lnTo>
                  <a:lnTo>
                    <a:pt x="6301" y="7352"/>
                  </a:lnTo>
                  <a:lnTo>
                    <a:pt x="6404" y="7375"/>
                  </a:lnTo>
                  <a:lnTo>
                    <a:pt x="6503" y="7400"/>
                  </a:lnTo>
                  <a:lnTo>
                    <a:pt x="6599" y="7426"/>
                  </a:lnTo>
                  <a:lnTo>
                    <a:pt x="6691" y="7452"/>
                  </a:lnTo>
                  <a:lnTo>
                    <a:pt x="6779" y="7479"/>
                  </a:lnTo>
                  <a:lnTo>
                    <a:pt x="6864" y="7506"/>
                  </a:lnTo>
                  <a:lnTo>
                    <a:pt x="6944" y="7533"/>
                  </a:lnTo>
                  <a:lnTo>
                    <a:pt x="7020" y="7560"/>
                  </a:lnTo>
                  <a:lnTo>
                    <a:pt x="7091" y="7588"/>
                  </a:lnTo>
                  <a:lnTo>
                    <a:pt x="7159" y="7613"/>
                  </a:lnTo>
                  <a:lnTo>
                    <a:pt x="7221" y="7638"/>
                  </a:lnTo>
                  <a:lnTo>
                    <a:pt x="7279" y="7662"/>
                  </a:lnTo>
                  <a:lnTo>
                    <a:pt x="7332" y="7684"/>
                  </a:lnTo>
                  <a:lnTo>
                    <a:pt x="7380" y="7705"/>
                  </a:lnTo>
                  <a:lnTo>
                    <a:pt x="7460" y="7743"/>
                  </a:lnTo>
                  <a:lnTo>
                    <a:pt x="7518" y="7771"/>
                  </a:lnTo>
                  <a:lnTo>
                    <a:pt x="7554" y="7789"/>
                  </a:lnTo>
                  <a:lnTo>
                    <a:pt x="7567" y="7796"/>
                  </a:lnTo>
                  <a:lnTo>
                    <a:pt x="5499" y="12085"/>
                  </a:lnTo>
                  <a:lnTo>
                    <a:pt x="3431" y="12375"/>
                  </a:lnTo>
                  <a:lnTo>
                    <a:pt x="2325" y="13627"/>
                  </a:lnTo>
                  <a:lnTo>
                    <a:pt x="5067" y="14012"/>
                  </a:lnTo>
                  <a:lnTo>
                    <a:pt x="7278" y="16037"/>
                  </a:lnTo>
                  <a:lnTo>
                    <a:pt x="7663" y="14736"/>
                  </a:lnTo>
                  <a:lnTo>
                    <a:pt x="6749" y="12711"/>
                  </a:lnTo>
                  <a:lnTo>
                    <a:pt x="9298" y="8663"/>
                  </a:lnTo>
                  <a:lnTo>
                    <a:pt x="9314" y="8680"/>
                  </a:lnTo>
                  <a:lnTo>
                    <a:pt x="9360" y="8726"/>
                  </a:lnTo>
                  <a:lnTo>
                    <a:pt x="9432" y="8800"/>
                  </a:lnTo>
                  <a:lnTo>
                    <a:pt x="9527" y="8898"/>
                  </a:lnTo>
                  <a:lnTo>
                    <a:pt x="9642" y="9015"/>
                  </a:lnTo>
                  <a:lnTo>
                    <a:pt x="9772" y="9148"/>
                  </a:lnTo>
                  <a:lnTo>
                    <a:pt x="9916" y="9293"/>
                  </a:lnTo>
                  <a:lnTo>
                    <a:pt x="10068" y="9449"/>
                  </a:lnTo>
                  <a:lnTo>
                    <a:pt x="10226" y="9610"/>
                  </a:lnTo>
                  <a:lnTo>
                    <a:pt x="10386" y="9773"/>
                  </a:lnTo>
                  <a:lnTo>
                    <a:pt x="10545" y="9934"/>
                  </a:lnTo>
                  <a:lnTo>
                    <a:pt x="10699" y="10090"/>
                  </a:lnTo>
                  <a:lnTo>
                    <a:pt x="10845" y="10239"/>
                  </a:lnTo>
                  <a:lnTo>
                    <a:pt x="10979" y="10375"/>
                  </a:lnTo>
                  <a:lnTo>
                    <a:pt x="11099" y="10495"/>
                  </a:lnTo>
                  <a:lnTo>
                    <a:pt x="11200" y="10595"/>
                  </a:lnTo>
                  <a:lnTo>
                    <a:pt x="11249" y="10648"/>
                  </a:lnTo>
                  <a:lnTo>
                    <a:pt x="11304" y="10712"/>
                  </a:lnTo>
                  <a:lnTo>
                    <a:pt x="11367" y="10787"/>
                  </a:lnTo>
                  <a:lnTo>
                    <a:pt x="11435" y="10873"/>
                  </a:lnTo>
                  <a:lnTo>
                    <a:pt x="11508" y="10968"/>
                  </a:lnTo>
                  <a:lnTo>
                    <a:pt x="11586" y="11073"/>
                  </a:lnTo>
                  <a:lnTo>
                    <a:pt x="11668" y="11185"/>
                  </a:lnTo>
                  <a:lnTo>
                    <a:pt x="11754" y="11303"/>
                  </a:lnTo>
                  <a:lnTo>
                    <a:pt x="11843" y="11428"/>
                  </a:lnTo>
                  <a:lnTo>
                    <a:pt x="11935" y="11558"/>
                  </a:lnTo>
                  <a:lnTo>
                    <a:pt x="12028" y="11692"/>
                  </a:lnTo>
                  <a:lnTo>
                    <a:pt x="12123" y="11828"/>
                  </a:lnTo>
                  <a:lnTo>
                    <a:pt x="12315" y="12108"/>
                  </a:lnTo>
                  <a:lnTo>
                    <a:pt x="12505" y="12390"/>
                  </a:lnTo>
                  <a:lnTo>
                    <a:pt x="12690" y="12665"/>
                  </a:lnTo>
                  <a:lnTo>
                    <a:pt x="12865" y="12928"/>
                  </a:lnTo>
                  <a:lnTo>
                    <a:pt x="13025" y="13170"/>
                  </a:lnTo>
                  <a:lnTo>
                    <a:pt x="13166" y="13385"/>
                  </a:lnTo>
                  <a:lnTo>
                    <a:pt x="13283" y="13565"/>
                  </a:lnTo>
                  <a:lnTo>
                    <a:pt x="13373" y="13703"/>
                  </a:lnTo>
                  <a:lnTo>
                    <a:pt x="13430" y="13791"/>
                  </a:lnTo>
                  <a:lnTo>
                    <a:pt x="13450" y="13821"/>
                  </a:lnTo>
                  <a:lnTo>
                    <a:pt x="13467" y="13822"/>
                  </a:lnTo>
                  <a:lnTo>
                    <a:pt x="13516" y="13822"/>
                  </a:lnTo>
                  <a:lnTo>
                    <a:pt x="13550" y="13822"/>
                  </a:lnTo>
                  <a:lnTo>
                    <a:pt x="13590" y="13820"/>
                  </a:lnTo>
                  <a:lnTo>
                    <a:pt x="13636" y="13819"/>
                  </a:lnTo>
                  <a:lnTo>
                    <a:pt x="13687" y="13816"/>
                  </a:lnTo>
                  <a:lnTo>
                    <a:pt x="13741" y="13813"/>
                  </a:lnTo>
                  <a:lnTo>
                    <a:pt x="13799" y="13808"/>
                  </a:lnTo>
                  <a:lnTo>
                    <a:pt x="13860" y="13802"/>
                  </a:lnTo>
                  <a:lnTo>
                    <a:pt x="13924" y="13794"/>
                  </a:lnTo>
                  <a:lnTo>
                    <a:pt x="13989" y="13785"/>
                  </a:lnTo>
                  <a:lnTo>
                    <a:pt x="14056" y="13774"/>
                  </a:lnTo>
                  <a:lnTo>
                    <a:pt x="14122" y="13761"/>
                  </a:lnTo>
                  <a:lnTo>
                    <a:pt x="14189" y="13746"/>
                  </a:lnTo>
                  <a:lnTo>
                    <a:pt x="14255" y="13729"/>
                  </a:lnTo>
                  <a:lnTo>
                    <a:pt x="14320" y="13709"/>
                  </a:lnTo>
                  <a:lnTo>
                    <a:pt x="14383" y="13687"/>
                  </a:lnTo>
                  <a:lnTo>
                    <a:pt x="14443" y="13662"/>
                  </a:lnTo>
                  <a:lnTo>
                    <a:pt x="14500" y="13634"/>
                  </a:lnTo>
                  <a:lnTo>
                    <a:pt x="14554" y="13603"/>
                  </a:lnTo>
                  <a:lnTo>
                    <a:pt x="14603" y="13569"/>
                  </a:lnTo>
                  <a:lnTo>
                    <a:pt x="14647" y="13531"/>
                  </a:lnTo>
                  <a:lnTo>
                    <a:pt x="14686" y="13490"/>
                  </a:lnTo>
                  <a:lnTo>
                    <a:pt x="14718" y="13446"/>
                  </a:lnTo>
                  <a:lnTo>
                    <a:pt x="14744" y="13397"/>
                  </a:lnTo>
                  <a:lnTo>
                    <a:pt x="14762" y="13345"/>
                  </a:lnTo>
                  <a:lnTo>
                    <a:pt x="14772" y="13288"/>
                  </a:lnTo>
                  <a:lnTo>
                    <a:pt x="14774" y="13228"/>
                  </a:lnTo>
                  <a:lnTo>
                    <a:pt x="14766" y="13161"/>
                  </a:lnTo>
                  <a:lnTo>
                    <a:pt x="14749" y="13091"/>
                  </a:lnTo>
                  <a:lnTo>
                    <a:pt x="14725" y="13017"/>
                  </a:lnTo>
                  <a:lnTo>
                    <a:pt x="14698" y="12938"/>
                  </a:lnTo>
                  <a:lnTo>
                    <a:pt x="14669" y="12856"/>
                  </a:lnTo>
                  <a:lnTo>
                    <a:pt x="14638" y="12768"/>
                  </a:lnTo>
                  <a:lnTo>
                    <a:pt x="14605" y="12679"/>
                  </a:lnTo>
                  <a:lnTo>
                    <a:pt x="14570" y="12588"/>
                  </a:lnTo>
                  <a:lnTo>
                    <a:pt x="14534" y="12494"/>
                  </a:lnTo>
                  <a:lnTo>
                    <a:pt x="14497" y="12398"/>
                  </a:lnTo>
                  <a:lnTo>
                    <a:pt x="14418" y="12202"/>
                  </a:lnTo>
                  <a:lnTo>
                    <a:pt x="14338" y="12006"/>
                  </a:lnTo>
                  <a:lnTo>
                    <a:pt x="14256" y="11810"/>
                  </a:lnTo>
                  <a:lnTo>
                    <a:pt x="14176" y="11621"/>
                  </a:lnTo>
                  <a:lnTo>
                    <a:pt x="14099" y="11440"/>
                  </a:lnTo>
                  <a:lnTo>
                    <a:pt x="14026" y="11273"/>
                  </a:lnTo>
                  <a:lnTo>
                    <a:pt x="13959" y="11122"/>
                  </a:lnTo>
                  <a:lnTo>
                    <a:pt x="13901" y="10989"/>
                  </a:lnTo>
                  <a:lnTo>
                    <a:pt x="13853" y="10880"/>
                  </a:lnTo>
                  <a:lnTo>
                    <a:pt x="13816" y="10798"/>
                  </a:lnTo>
                  <a:lnTo>
                    <a:pt x="13793" y="10747"/>
                  </a:lnTo>
                  <a:lnTo>
                    <a:pt x="13785" y="10729"/>
                  </a:lnTo>
                  <a:lnTo>
                    <a:pt x="14313" y="9620"/>
                  </a:lnTo>
                  <a:lnTo>
                    <a:pt x="14323" y="9601"/>
                  </a:lnTo>
                  <a:lnTo>
                    <a:pt x="14346" y="9548"/>
                  </a:lnTo>
                  <a:lnTo>
                    <a:pt x="14358" y="9512"/>
                  </a:lnTo>
                  <a:lnTo>
                    <a:pt x="14372" y="9470"/>
                  </a:lnTo>
                  <a:lnTo>
                    <a:pt x="14377" y="9447"/>
                  </a:lnTo>
                  <a:lnTo>
                    <a:pt x="14383" y="9424"/>
                  </a:lnTo>
                  <a:lnTo>
                    <a:pt x="14388" y="9399"/>
                  </a:lnTo>
                  <a:lnTo>
                    <a:pt x="14391" y="9373"/>
                  </a:lnTo>
                  <a:lnTo>
                    <a:pt x="14394" y="9347"/>
                  </a:lnTo>
                  <a:lnTo>
                    <a:pt x="14396" y="9320"/>
                  </a:lnTo>
                  <a:lnTo>
                    <a:pt x="14396" y="9292"/>
                  </a:lnTo>
                  <a:lnTo>
                    <a:pt x="14395" y="9264"/>
                  </a:lnTo>
                  <a:lnTo>
                    <a:pt x="14393" y="9237"/>
                  </a:lnTo>
                  <a:lnTo>
                    <a:pt x="14388" y="9208"/>
                  </a:lnTo>
                  <a:lnTo>
                    <a:pt x="14382" y="9180"/>
                  </a:lnTo>
                  <a:lnTo>
                    <a:pt x="14374" y="9152"/>
                  </a:lnTo>
                  <a:lnTo>
                    <a:pt x="14363" y="9125"/>
                  </a:lnTo>
                  <a:lnTo>
                    <a:pt x="14351" y="9097"/>
                  </a:lnTo>
                  <a:lnTo>
                    <a:pt x="14336" y="9070"/>
                  </a:lnTo>
                  <a:lnTo>
                    <a:pt x="14318" y="9044"/>
                  </a:lnTo>
                  <a:lnTo>
                    <a:pt x="14297" y="9018"/>
                  </a:lnTo>
                  <a:lnTo>
                    <a:pt x="14274" y="8993"/>
                  </a:lnTo>
                  <a:lnTo>
                    <a:pt x="14247" y="8969"/>
                  </a:lnTo>
                  <a:lnTo>
                    <a:pt x="14217" y="8945"/>
                  </a:lnTo>
                  <a:lnTo>
                    <a:pt x="14186" y="8925"/>
                  </a:lnTo>
                  <a:lnTo>
                    <a:pt x="14154" y="8908"/>
                  </a:lnTo>
                  <a:lnTo>
                    <a:pt x="14124" y="8895"/>
                  </a:lnTo>
                  <a:lnTo>
                    <a:pt x="14093" y="8884"/>
                  </a:lnTo>
                  <a:lnTo>
                    <a:pt x="14064" y="8877"/>
                  </a:lnTo>
                  <a:lnTo>
                    <a:pt x="14034" y="8873"/>
                  </a:lnTo>
                  <a:lnTo>
                    <a:pt x="14005" y="8872"/>
                  </a:lnTo>
                  <a:lnTo>
                    <a:pt x="13977" y="8873"/>
                  </a:lnTo>
                  <a:lnTo>
                    <a:pt x="13950" y="8877"/>
                  </a:lnTo>
                  <a:lnTo>
                    <a:pt x="13923" y="8883"/>
                  </a:lnTo>
                  <a:lnTo>
                    <a:pt x="13897" y="8891"/>
                  </a:lnTo>
                  <a:lnTo>
                    <a:pt x="13871" y="8901"/>
                  </a:lnTo>
                  <a:lnTo>
                    <a:pt x="13847" y="8912"/>
                  </a:lnTo>
                  <a:lnTo>
                    <a:pt x="13823" y="8924"/>
                  </a:lnTo>
                  <a:lnTo>
                    <a:pt x="13800" y="8937"/>
                  </a:lnTo>
                  <a:lnTo>
                    <a:pt x="13778" y="8951"/>
                  </a:lnTo>
                  <a:lnTo>
                    <a:pt x="13757" y="8967"/>
                  </a:lnTo>
                  <a:lnTo>
                    <a:pt x="13738" y="8982"/>
                  </a:lnTo>
                  <a:lnTo>
                    <a:pt x="13719" y="8998"/>
                  </a:lnTo>
                  <a:lnTo>
                    <a:pt x="13701" y="9014"/>
                  </a:lnTo>
                  <a:lnTo>
                    <a:pt x="13669" y="9045"/>
                  </a:lnTo>
                  <a:lnTo>
                    <a:pt x="13642" y="9074"/>
                  </a:lnTo>
                  <a:lnTo>
                    <a:pt x="13605" y="9120"/>
                  </a:lnTo>
                  <a:lnTo>
                    <a:pt x="13592" y="9138"/>
                  </a:lnTo>
                  <a:lnTo>
                    <a:pt x="13352" y="9571"/>
                  </a:lnTo>
                  <a:lnTo>
                    <a:pt x="12582" y="7933"/>
                  </a:lnTo>
                  <a:lnTo>
                    <a:pt x="12967" y="7113"/>
                  </a:lnTo>
                  <a:lnTo>
                    <a:pt x="12971" y="7105"/>
                  </a:lnTo>
                  <a:lnTo>
                    <a:pt x="12981" y="7082"/>
                  </a:lnTo>
                  <a:lnTo>
                    <a:pt x="12995" y="7046"/>
                  </a:lnTo>
                  <a:lnTo>
                    <a:pt x="13013" y="6998"/>
                  </a:lnTo>
                  <a:lnTo>
                    <a:pt x="13022" y="6971"/>
                  </a:lnTo>
                  <a:lnTo>
                    <a:pt x="13032" y="6942"/>
                  </a:lnTo>
                  <a:lnTo>
                    <a:pt x="13041" y="6911"/>
                  </a:lnTo>
                  <a:lnTo>
                    <a:pt x="13051" y="6878"/>
                  </a:lnTo>
                  <a:lnTo>
                    <a:pt x="13059" y="6843"/>
                  </a:lnTo>
                  <a:lnTo>
                    <a:pt x="13068" y="6808"/>
                  </a:lnTo>
                  <a:lnTo>
                    <a:pt x="13075" y="6772"/>
                  </a:lnTo>
                  <a:lnTo>
                    <a:pt x="13081" y="6735"/>
                  </a:lnTo>
                  <a:lnTo>
                    <a:pt x="13086" y="6696"/>
                  </a:lnTo>
                  <a:lnTo>
                    <a:pt x="13090" y="6659"/>
                  </a:lnTo>
                  <a:lnTo>
                    <a:pt x="13091" y="6621"/>
                  </a:lnTo>
                  <a:lnTo>
                    <a:pt x="13091" y="6584"/>
                  </a:lnTo>
                  <a:lnTo>
                    <a:pt x="13089" y="6548"/>
                  </a:lnTo>
                  <a:lnTo>
                    <a:pt x="13085" y="6511"/>
                  </a:lnTo>
                  <a:lnTo>
                    <a:pt x="13078" y="6477"/>
                  </a:lnTo>
                  <a:lnTo>
                    <a:pt x="13068" y="6443"/>
                  </a:lnTo>
                  <a:lnTo>
                    <a:pt x="13056" y="6411"/>
                  </a:lnTo>
                  <a:lnTo>
                    <a:pt x="13040" y="6380"/>
                  </a:lnTo>
                  <a:lnTo>
                    <a:pt x="13021" y="6352"/>
                  </a:lnTo>
                  <a:lnTo>
                    <a:pt x="12999" y="6325"/>
                  </a:lnTo>
                  <a:lnTo>
                    <a:pt x="12973" y="6302"/>
                  </a:lnTo>
                  <a:lnTo>
                    <a:pt x="12943" y="6279"/>
                  </a:lnTo>
                  <a:lnTo>
                    <a:pt x="12909" y="6261"/>
                  </a:lnTo>
                  <a:lnTo>
                    <a:pt x="12871" y="6246"/>
                  </a:lnTo>
                  <a:lnTo>
                    <a:pt x="12831" y="6234"/>
                  </a:lnTo>
                  <a:lnTo>
                    <a:pt x="12793" y="6226"/>
                  </a:lnTo>
                  <a:lnTo>
                    <a:pt x="12756" y="6222"/>
                  </a:lnTo>
                  <a:lnTo>
                    <a:pt x="12722" y="6221"/>
                  </a:lnTo>
                  <a:lnTo>
                    <a:pt x="12688" y="6223"/>
                  </a:lnTo>
                  <a:lnTo>
                    <a:pt x="12657" y="6228"/>
                  </a:lnTo>
                  <a:lnTo>
                    <a:pt x="12626" y="6235"/>
                  </a:lnTo>
                  <a:lnTo>
                    <a:pt x="12598" y="6245"/>
                  </a:lnTo>
                  <a:lnTo>
                    <a:pt x="12571" y="6257"/>
                  </a:lnTo>
                  <a:lnTo>
                    <a:pt x="12545" y="6271"/>
                  </a:lnTo>
                  <a:lnTo>
                    <a:pt x="12521" y="6288"/>
                  </a:lnTo>
                  <a:lnTo>
                    <a:pt x="12498" y="6305"/>
                  </a:lnTo>
                  <a:lnTo>
                    <a:pt x="12476" y="6324"/>
                  </a:lnTo>
                  <a:lnTo>
                    <a:pt x="12456" y="6344"/>
                  </a:lnTo>
                  <a:lnTo>
                    <a:pt x="12437" y="6364"/>
                  </a:lnTo>
                  <a:lnTo>
                    <a:pt x="12420" y="6385"/>
                  </a:lnTo>
                  <a:lnTo>
                    <a:pt x="12404" y="6407"/>
                  </a:lnTo>
                  <a:lnTo>
                    <a:pt x="12388" y="6429"/>
                  </a:lnTo>
                  <a:lnTo>
                    <a:pt x="12374" y="6450"/>
                  </a:lnTo>
                  <a:lnTo>
                    <a:pt x="12362" y="6472"/>
                  </a:lnTo>
                  <a:lnTo>
                    <a:pt x="12351" y="6493"/>
                  </a:lnTo>
                  <a:lnTo>
                    <a:pt x="12340" y="6513"/>
                  </a:lnTo>
                  <a:lnTo>
                    <a:pt x="12331" y="6533"/>
                  </a:lnTo>
                  <a:lnTo>
                    <a:pt x="12323" y="6551"/>
                  </a:lnTo>
                  <a:lnTo>
                    <a:pt x="12310" y="6584"/>
                  </a:lnTo>
                  <a:lnTo>
                    <a:pt x="12301" y="6609"/>
                  </a:lnTo>
                  <a:lnTo>
                    <a:pt x="12296" y="6626"/>
                  </a:lnTo>
                  <a:lnTo>
                    <a:pt x="12294" y="6631"/>
                  </a:lnTo>
                  <a:lnTo>
                    <a:pt x="12005" y="6777"/>
                  </a:lnTo>
                  <a:lnTo>
                    <a:pt x="11174" y="500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47" name="圆角矩形 90"/>
            <p:cNvSpPr/>
            <p:nvPr/>
          </p:nvSpPr>
          <p:spPr bwMode="auto">
            <a:xfrm>
              <a:off x="0" y="1627786"/>
              <a:ext cx="621792" cy="639925"/>
            </a:xfrm>
            <a:prstGeom prst="roundRect">
              <a:avLst/>
            </a:prstGeom>
            <a:noFill/>
            <a:ln w="57150">
              <a:solidFill>
                <a:schemeClr val="bg1">
                  <a:lumMod val="50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ctr">
                <a:buClr>
                  <a:srgbClr val="CC9900"/>
                </a:buClr>
                <a:buFont typeface="Wingdings" pitchFamily="2" charset="2"/>
                <a:buChar char="n"/>
              </a:pPr>
              <a:endParaRPr lang="en-US" altLang="zh-CN" dirty="0" smtClean="0">
                <a:solidFill>
                  <a:srgbClr val="000000"/>
                </a:solidFill>
                <a:ea typeface="宋体" charset="-122"/>
                <a:cs typeface="Calibri" pitchFamily="34" charset="0"/>
              </a:endParaRPr>
            </a:p>
          </p:txBody>
        </p:sp>
      </p:grpSp>
      <p:grpSp>
        <p:nvGrpSpPr>
          <p:cNvPr id="48" name="组合 134"/>
          <p:cNvGrpSpPr/>
          <p:nvPr/>
        </p:nvGrpSpPr>
        <p:grpSpPr>
          <a:xfrm>
            <a:off x="5101094" y="1961878"/>
            <a:ext cx="608390" cy="584511"/>
            <a:chOff x="13136198" y="5537200"/>
            <a:chExt cx="377834" cy="3587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9" name="Freeform 63"/>
            <p:cNvSpPr>
              <a:spLocks/>
            </p:cNvSpPr>
            <p:nvPr/>
          </p:nvSpPr>
          <p:spPr bwMode="auto">
            <a:xfrm>
              <a:off x="13136198" y="5537200"/>
              <a:ext cx="225426" cy="358775"/>
            </a:xfrm>
            <a:custGeom>
              <a:avLst/>
              <a:gdLst/>
              <a:ahLst/>
              <a:cxnLst>
                <a:cxn ang="0">
                  <a:pos x="114" y="204"/>
                </a:cxn>
                <a:cxn ang="0">
                  <a:pos x="114" y="202"/>
                </a:cxn>
                <a:cxn ang="0">
                  <a:pos x="112" y="188"/>
                </a:cxn>
                <a:cxn ang="0">
                  <a:pos x="120" y="150"/>
                </a:cxn>
                <a:cxn ang="0">
                  <a:pos x="142" y="124"/>
                </a:cxn>
                <a:cxn ang="0">
                  <a:pos x="134" y="112"/>
                </a:cxn>
                <a:cxn ang="0">
                  <a:pos x="114" y="94"/>
                </a:cxn>
                <a:cxn ang="0">
                  <a:pos x="92" y="84"/>
                </a:cxn>
                <a:cxn ang="0">
                  <a:pos x="102" y="78"/>
                </a:cxn>
                <a:cxn ang="0">
                  <a:pos x="118" y="62"/>
                </a:cxn>
                <a:cxn ang="0">
                  <a:pos x="124" y="42"/>
                </a:cxn>
                <a:cxn ang="0">
                  <a:pos x="122" y="34"/>
                </a:cxn>
                <a:cxn ang="0">
                  <a:pos x="116" y="20"/>
                </a:cxn>
                <a:cxn ang="0">
                  <a:pos x="104" y="8"/>
                </a:cxn>
                <a:cxn ang="0">
                  <a:pos x="86" y="2"/>
                </a:cxn>
                <a:cxn ang="0">
                  <a:pos x="78" y="0"/>
                </a:cxn>
                <a:cxn ang="0">
                  <a:pos x="60" y="4"/>
                </a:cxn>
                <a:cxn ang="0">
                  <a:pos x="46" y="12"/>
                </a:cxn>
                <a:cxn ang="0">
                  <a:pos x="36" y="26"/>
                </a:cxn>
                <a:cxn ang="0">
                  <a:pos x="32" y="42"/>
                </a:cxn>
                <a:cxn ang="0">
                  <a:pos x="34" y="52"/>
                </a:cxn>
                <a:cxn ang="0">
                  <a:pos x="44" y="70"/>
                </a:cxn>
                <a:cxn ang="0">
                  <a:pos x="64" y="84"/>
                </a:cxn>
                <a:cxn ang="0">
                  <a:pos x="52" y="88"/>
                </a:cxn>
                <a:cxn ang="0">
                  <a:pos x="32" y="102"/>
                </a:cxn>
                <a:cxn ang="0">
                  <a:pos x="14" y="120"/>
                </a:cxn>
                <a:cxn ang="0">
                  <a:pos x="4" y="144"/>
                </a:cxn>
                <a:cxn ang="0">
                  <a:pos x="0" y="172"/>
                </a:cxn>
                <a:cxn ang="0">
                  <a:pos x="2" y="188"/>
                </a:cxn>
                <a:cxn ang="0">
                  <a:pos x="18" y="204"/>
                </a:cxn>
                <a:cxn ang="0">
                  <a:pos x="46" y="220"/>
                </a:cxn>
                <a:cxn ang="0">
                  <a:pos x="66" y="226"/>
                </a:cxn>
                <a:cxn ang="0">
                  <a:pos x="78" y="226"/>
                </a:cxn>
                <a:cxn ang="0">
                  <a:pos x="102" y="222"/>
                </a:cxn>
                <a:cxn ang="0">
                  <a:pos x="124" y="214"/>
                </a:cxn>
                <a:cxn ang="0">
                  <a:pos x="114" y="204"/>
                </a:cxn>
              </a:cxnLst>
              <a:rect l="0" t="0" r="r" b="b"/>
              <a:pathLst>
                <a:path w="142" h="226">
                  <a:moveTo>
                    <a:pt x="114" y="204"/>
                  </a:moveTo>
                  <a:lnTo>
                    <a:pt x="114" y="204"/>
                  </a:lnTo>
                  <a:lnTo>
                    <a:pt x="114" y="202"/>
                  </a:lnTo>
                  <a:lnTo>
                    <a:pt x="114" y="202"/>
                  </a:lnTo>
                  <a:lnTo>
                    <a:pt x="112" y="188"/>
                  </a:lnTo>
                  <a:lnTo>
                    <a:pt x="112" y="188"/>
                  </a:lnTo>
                  <a:lnTo>
                    <a:pt x="114" y="168"/>
                  </a:lnTo>
                  <a:lnTo>
                    <a:pt x="120" y="150"/>
                  </a:lnTo>
                  <a:lnTo>
                    <a:pt x="130" y="136"/>
                  </a:lnTo>
                  <a:lnTo>
                    <a:pt x="142" y="124"/>
                  </a:lnTo>
                  <a:lnTo>
                    <a:pt x="142" y="124"/>
                  </a:lnTo>
                  <a:lnTo>
                    <a:pt x="134" y="112"/>
                  </a:lnTo>
                  <a:lnTo>
                    <a:pt x="126" y="102"/>
                  </a:lnTo>
                  <a:lnTo>
                    <a:pt x="114" y="94"/>
                  </a:lnTo>
                  <a:lnTo>
                    <a:pt x="104" y="88"/>
                  </a:lnTo>
                  <a:lnTo>
                    <a:pt x="92" y="84"/>
                  </a:lnTo>
                  <a:lnTo>
                    <a:pt x="102" y="78"/>
                  </a:lnTo>
                  <a:lnTo>
                    <a:pt x="102" y="78"/>
                  </a:lnTo>
                  <a:lnTo>
                    <a:pt x="112" y="70"/>
                  </a:lnTo>
                  <a:lnTo>
                    <a:pt x="118" y="62"/>
                  </a:lnTo>
                  <a:lnTo>
                    <a:pt x="122" y="52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2" y="34"/>
                  </a:lnTo>
                  <a:lnTo>
                    <a:pt x="120" y="26"/>
                  </a:lnTo>
                  <a:lnTo>
                    <a:pt x="116" y="20"/>
                  </a:lnTo>
                  <a:lnTo>
                    <a:pt x="110" y="12"/>
                  </a:lnTo>
                  <a:lnTo>
                    <a:pt x="104" y="8"/>
                  </a:lnTo>
                  <a:lnTo>
                    <a:pt x="96" y="4"/>
                  </a:lnTo>
                  <a:lnTo>
                    <a:pt x="86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68" y="2"/>
                  </a:lnTo>
                  <a:lnTo>
                    <a:pt x="60" y="4"/>
                  </a:lnTo>
                  <a:lnTo>
                    <a:pt x="52" y="8"/>
                  </a:lnTo>
                  <a:lnTo>
                    <a:pt x="46" y="12"/>
                  </a:lnTo>
                  <a:lnTo>
                    <a:pt x="40" y="20"/>
                  </a:lnTo>
                  <a:lnTo>
                    <a:pt x="36" y="26"/>
                  </a:lnTo>
                  <a:lnTo>
                    <a:pt x="32" y="34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4" y="52"/>
                  </a:lnTo>
                  <a:lnTo>
                    <a:pt x="38" y="62"/>
                  </a:lnTo>
                  <a:lnTo>
                    <a:pt x="44" y="70"/>
                  </a:lnTo>
                  <a:lnTo>
                    <a:pt x="52" y="78"/>
                  </a:lnTo>
                  <a:lnTo>
                    <a:pt x="64" y="84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40" y="94"/>
                  </a:lnTo>
                  <a:lnTo>
                    <a:pt x="32" y="102"/>
                  </a:lnTo>
                  <a:lnTo>
                    <a:pt x="22" y="110"/>
                  </a:lnTo>
                  <a:lnTo>
                    <a:pt x="14" y="120"/>
                  </a:lnTo>
                  <a:lnTo>
                    <a:pt x="8" y="132"/>
                  </a:lnTo>
                  <a:lnTo>
                    <a:pt x="4" y="144"/>
                  </a:lnTo>
                  <a:lnTo>
                    <a:pt x="2" y="158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2" y="188"/>
                  </a:lnTo>
                  <a:lnTo>
                    <a:pt x="2" y="188"/>
                  </a:lnTo>
                  <a:lnTo>
                    <a:pt x="18" y="204"/>
                  </a:lnTo>
                  <a:lnTo>
                    <a:pt x="36" y="216"/>
                  </a:lnTo>
                  <a:lnTo>
                    <a:pt x="46" y="220"/>
                  </a:lnTo>
                  <a:lnTo>
                    <a:pt x="56" y="224"/>
                  </a:lnTo>
                  <a:lnTo>
                    <a:pt x="66" y="226"/>
                  </a:lnTo>
                  <a:lnTo>
                    <a:pt x="78" y="226"/>
                  </a:lnTo>
                  <a:lnTo>
                    <a:pt x="78" y="226"/>
                  </a:lnTo>
                  <a:lnTo>
                    <a:pt x="90" y="224"/>
                  </a:lnTo>
                  <a:lnTo>
                    <a:pt x="102" y="222"/>
                  </a:lnTo>
                  <a:lnTo>
                    <a:pt x="112" y="218"/>
                  </a:lnTo>
                  <a:lnTo>
                    <a:pt x="124" y="214"/>
                  </a:lnTo>
                  <a:lnTo>
                    <a:pt x="124" y="214"/>
                  </a:lnTo>
                  <a:lnTo>
                    <a:pt x="114" y="204"/>
                  </a:lnTo>
                  <a:lnTo>
                    <a:pt x="114" y="20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50" name="Freeform 64"/>
            <p:cNvSpPr>
              <a:spLocks/>
            </p:cNvSpPr>
            <p:nvPr/>
          </p:nvSpPr>
          <p:spPr bwMode="auto">
            <a:xfrm>
              <a:off x="13333056" y="5629275"/>
              <a:ext cx="180976" cy="266700"/>
            </a:xfrm>
            <a:custGeom>
              <a:avLst/>
              <a:gdLst/>
              <a:ahLst/>
              <a:cxnLst>
                <a:cxn ang="0">
                  <a:pos x="66" y="62"/>
                </a:cxn>
                <a:cxn ang="0">
                  <a:pos x="76" y="56"/>
                </a:cxn>
                <a:cxn ang="0">
                  <a:pos x="86" y="46"/>
                </a:cxn>
                <a:cxn ang="0">
                  <a:pos x="90" y="30"/>
                </a:cxn>
                <a:cxn ang="0">
                  <a:pos x="90" y="24"/>
                </a:cxn>
                <a:cxn ang="0">
                  <a:pos x="82" y="10"/>
                </a:cxn>
                <a:cxn ang="0">
                  <a:pos x="64" y="2"/>
                </a:cxn>
                <a:cxn ang="0">
                  <a:pos x="58" y="0"/>
                </a:cxn>
                <a:cxn ang="0">
                  <a:pos x="44" y="2"/>
                </a:cxn>
                <a:cxn ang="0">
                  <a:pos x="28" y="20"/>
                </a:cxn>
                <a:cxn ang="0">
                  <a:pos x="24" y="30"/>
                </a:cxn>
                <a:cxn ang="0">
                  <a:pos x="26" y="38"/>
                </a:cxn>
                <a:cxn ang="0">
                  <a:pos x="34" y="52"/>
                </a:cxn>
                <a:cxn ang="0">
                  <a:pos x="50" y="62"/>
                </a:cxn>
                <a:cxn ang="0">
                  <a:pos x="38" y="66"/>
                </a:cxn>
                <a:cxn ang="0">
                  <a:pos x="34" y="70"/>
                </a:cxn>
                <a:cxn ang="0">
                  <a:pos x="28" y="72"/>
                </a:cxn>
                <a:cxn ang="0">
                  <a:pos x="24" y="76"/>
                </a:cxn>
                <a:cxn ang="0">
                  <a:pos x="6" y="100"/>
                </a:cxn>
                <a:cxn ang="0">
                  <a:pos x="0" y="130"/>
                </a:cxn>
                <a:cxn ang="0">
                  <a:pos x="2" y="140"/>
                </a:cxn>
                <a:cxn ang="0">
                  <a:pos x="10" y="150"/>
                </a:cxn>
                <a:cxn ang="0">
                  <a:pos x="14" y="154"/>
                </a:cxn>
                <a:cxn ang="0">
                  <a:pos x="20" y="156"/>
                </a:cxn>
                <a:cxn ang="0">
                  <a:pos x="28" y="162"/>
                </a:cxn>
                <a:cxn ang="0">
                  <a:pos x="48" y="168"/>
                </a:cxn>
                <a:cxn ang="0">
                  <a:pos x="58" y="168"/>
                </a:cxn>
                <a:cxn ang="0">
                  <a:pos x="88" y="160"/>
                </a:cxn>
                <a:cxn ang="0">
                  <a:pos x="114" y="140"/>
                </a:cxn>
                <a:cxn ang="0">
                  <a:pos x="114" y="130"/>
                </a:cxn>
                <a:cxn ang="0">
                  <a:pos x="114" y="118"/>
                </a:cxn>
                <a:cxn ang="0">
                  <a:pos x="108" y="98"/>
                </a:cxn>
                <a:cxn ang="0">
                  <a:pos x="98" y="82"/>
                </a:cxn>
                <a:cxn ang="0">
                  <a:pos x="84" y="70"/>
                </a:cxn>
                <a:cxn ang="0">
                  <a:pos x="76" y="66"/>
                </a:cxn>
              </a:cxnLst>
              <a:rect l="0" t="0" r="r" b="b"/>
              <a:pathLst>
                <a:path w="114" h="168">
                  <a:moveTo>
                    <a:pt x="76" y="66"/>
                  </a:moveTo>
                  <a:lnTo>
                    <a:pt x="66" y="62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82" y="52"/>
                  </a:lnTo>
                  <a:lnTo>
                    <a:pt x="86" y="46"/>
                  </a:lnTo>
                  <a:lnTo>
                    <a:pt x="90" y="38"/>
                  </a:lnTo>
                  <a:lnTo>
                    <a:pt x="90" y="30"/>
                  </a:lnTo>
                  <a:lnTo>
                    <a:pt x="90" y="30"/>
                  </a:lnTo>
                  <a:lnTo>
                    <a:pt x="90" y="24"/>
                  </a:lnTo>
                  <a:lnTo>
                    <a:pt x="88" y="20"/>
                  </a:lnTo>
                  <a:lnTo>
                    <a:pt x="82" y="10"/>
                  </a:lnTo>
                  <a:lnTo>
                    <a:pt x="70" y="2"/>
                  </a:lnTo>
                  <a:lnTo>
                    <a:pt x="64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0" y="2"/>
                  </a:lnTo>
                  <a:lnTo>
                    <a:pt x="44" y="2"/>
                  </a:lnTo>
                  <a:lnTo>
                    <a:pt x="34" y="10"/>
                  </a:lnTo>
                  <a:lnTo>
                    <a:pt x="28" y="20"/>
                  </a:lnTo>
                  <a:lnTo>
                    <a:pt x="26" y="24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38"/>
                  </a:lnTo>
                  <a:lnTo>
                    <a:pt x="28" y="46"/>
                  </a:lnTo>
                  <a:lnTo>
                    <a:pt x="34" y="52"/>
                  </a:lnTo>
                  <a:lnTo>
                    <a:pt x="40" y="56"/>
                  </a:lnTo>
                  <a:lnTo>
                    <a:pt x="50" y="62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28" y="72"/>
                  </a:lnTo>
                  <a:lnTo>
                    <a:pt x="28" y="72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14" y="86"/>
                  </a:lnTo>
                  <a:lnTo>
                    <a:pt x="6" y="100"/>
                  </a:lnTo>
                  <a:lnTo>
                    <a:pt x="2" y="114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10" y="150"/>
                  </a:lnTo>
                  <a:lnTo>
                    <a:pt x="10" y="150"/>
                  </a:lnTo>
                  <a:lnTo>
                    <a:pt x="14" y="154"/>
                  </a:lnTo>
                  <a:lnTo>
                    <a:pt x="14" y="154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8" y="162"/>
                  </a:lnTo>
                  <a:lnTo>
                    <a:pt x="38" y="164"/>
                  </a:lnTo>
                  <a:lnTo>
                    <a:pt x="48" y="168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74" y="166"/>
                  </a:lnTo>
                  <a:lnTo>
                    <a:pt x="88" y="160"/>
                  </a:lnTo>
                  <a:lnTo>
                    <a:pt x="102" y="152"/>
                  </a:lnTo>
                  <a:lnTo>
                    <a:pt x="114" y="140"/>
                  </a:lnTo>
                  <a:lnTo>
                    <a:pt x="114" y="140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4" y="118"/>
                  </a:lnTo>
                  <a:lnTo>
                    <a:pt x="112" y="108"/>
                  </a:lnTo>
                  <a:lnTo>
                    <a:pt x="108" y="98"/>
                  </a:lnTo>
                  <a:lnTo>
                    <a:pt x="104" y="90"/>
                  </a:lnTo>
                  <a:lnTo>
                    <a:pt x="98" y="82"/>
                  </a:lnTo>
                  <a:lnTo>
                    <a:pt x="92" y="76"/>
                  </a:lnTo>
                  <a:lnTo>
                    <a:pt x="84" y="70"/>
                  </a:lnTo>
                  <a:lnTo>
                    <a:pt x="76" y="66"/>
                  </a:lnTo>
                  <a:lnTo>
                    <a:pt x="76" y="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</p:grpSp>
      <p:sp>
        <p:nvSpPr>
          <p:cNvPr id="51" name="椭圆​​ 38"/>
          <p:cNvSpPr>
            <a:spLocks noChangeAspect="1"/>
          </p:cNvSpPr>
          <p:nvPr/>
        </p:nvSpPr>
        <p:spPr>
          <a:xfrm>
            <a:off x="4836515" y="1378064"/>
            <a:ext cx="1060220" cy="370261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Instant messaging</a:t>
            </a:r>
          </a:p>
        </p:txBody>
      </p:sp>
      <p:sp>
        <p:nvSpPr>
          <p:cNvPr id="52" name="椭圆​​ 38"/>
          <p:cNvSpPr>
            <a:spLocks noChangeAspect="1"/>
          </p:cNvSpPr>
          <p:nvPr/>
        </p:nvSpPr>
        <p:spPr>
          <a:xfrm>
            <a:off x="5928225" y="1378064"/>
            <a:ext cx="1466670" cy="370261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Mobile multimedia conferencing</a:t>
            </a:r>
          </a:p>
        </p:txBody>
      </p:sp>
      <p:grpSp>
        <p:nvGrpSpPr>
          <p:cNvPr id="53" name="组合 99"/>
          <p:cNvGrpSpPr/>
          <p:nvPr/>
        </p:nvGrpSpPr>
        <p:grpSpPr>
          <a:xfrm>
            <a:off x="6281610" y="1840201"/>
            <a:ext cx="762040" cy="840859"/>
            <a:chOff x="7141869" y="1975494"/>
            <a:chExt cx="762040" cy="840858"/>
          </a:xfrm>
        </p:grpSpPr>
        <p:sp>
          <p:nvSpPr>
            <p:cNvPr id="54" name="Freeform 83"/>
            <p:cNvSpPr>
              <a:spLocks/>
            </p:cNvSpPr>
            <p:nvPr/>
          </p:nvSpPr>
          <p:spPr bwMode="auto">
            <a:xfrm>
              <a:off x="7370750" y="1975494"/>
              <a:ext cx="298892" cy="106115"/>
            </a:xfrm>
            <a:custGeom>
              <a:avLst/>
              <a:gdLst/>
              <a:ahLst/>
              <a:cxnLst>
                <a:cxn ang="0">
                  <a:pos x="33" y="134"/>
                </a:cxn>
                <a:cxn ang="0">
                  <a:pos x="44" y="139"/>
                </a:cxn>
                <a:cxn ang="0">
                  <a:pos x="49" y="137"/>
                </a:cxn>
                <a:cxn ang="0">
                  <a:pos x="54" y="135"/>
                </a:cxn>
                <a:cxn ang="0">
                  <a:pos x="90" y="108"/>
                </a:cxn>
                <a:cxn ang="0">
                  <a:pos x="127" y="90"/>
                </a:cxn>
                <a:cxn ang="0">
                  <a:pos x="169" y="78"/>
                </a:cxn>
                <a:cxn ang="0">
                  <a:pos x="211" y="73"/>
                </a:cxn>
                <a:cxn ang="0">
                  <a:pos x="225" y="75"/>
                </a:cxn>
                <a:cxn ang="0">
                  <a:pos x="248" y="76"/>
                </a:cxn>
                <a:cxn ang="0">
                  <a:pos x="292" y="88"/>
                </a:cxn>
                <a:cxn ang="0">
                  <a:pos x="333" y="108"/>
                </a:cxn>
                <a:cxn ang="0">
                  <a:pos x="370" y="135"/>
                </a:cxn>
                <a:cxn ang="0">
                  <a:pos x="385" y="152"/>
                </a:cxn>
                <a:cxn ang="0">
                  <a:pos x="397" y="157"/>
                </a:cxn>
                <a:cxn ang="0">
                  <a:pos x="402" y="156"/>
                </a:cxn>
                <a:cxn ang="0">
                  <a:pos x="439" y="127"/>
                </a:cxn>
                <a:cxn ang="0">
                  <a:pos x="442" y="122"/>
                </a:cxn>
                <a:cxn ang="0">
                  <a:pos x="444" y="115"/>
                </a:cxn>
                <a:cxn ang="0">
                  <a:pos x="441" y="103"/>
                </a:cxn>
                <a:cxn ang="0">
                  <a:pos x="419" y="81"/>
                </a:cxn>
                <a:cxn ang="0">
                  <a:pos x="372" y="46"/>
                </a:cxn>
                <a:cxn ang="0">
                  <a:pos x="318" y="19"/>
                </a:cxn>
                <a:cxn ang="0">
                  <a:pos x="260" y="4"/>
                </a:cxn>
                <a:cxn ang="0">
                  <a:pos x="230" y="2"/>
                </a:cxn>
                <a:cxn ang="0">
                  <a:pos x="211" y="0"/>
                </a:cxn>
                <a:cxn ang="0">
                  <a:pos x="156" y="5"/>
                </a:cxn>
                <a:cxn ang="0">
                  <a:pos x="102" y="21"/>
                </a:cxn>
                <a:cxn ang="0">
                  <a:pos x="51" y="46"/>
                </a:cxn>
                <a:cxn ang="0">
                  <a:pos x="6" y="81"/>
                </a:cxn>
                <a:cxn ang="0">
                  <a:pos x="2" y="86"/>
                </a:cxn>
                <a:cxn ang="0">
                  <a:pos x="2" y="98"/>
                </a:cxn>
                <a:cxn ang="0">
                  <a:pos x="33" y="134"/>
                </a:cxn>
              </a:cxnLst>
              <a:rect l="0" t="0" r="r" b="b"/>
              <a:pathLst>
                <a:path w="444" h="157">
                  <a:moveTo>
                    <a:pt x="33" y="134"/>
                  </a:moveTo>
                  <a:lnTo>
                    <a:pt x="33" y="134"/>
                  </a:lnTo>
                  <a:lnTo>
                    <a:pt x="38" y="137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9" y="137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71" y="120"/>
                  </a:lnTo>
                  <a:lnTo>
                    <a:pt x="90" y="108"/>
                  </a:lnTo>
                  <a:lnTo>
                    <a:pt x="108" y="98"/>
                  </a:lnTo>
                  <a:lnTo>
                    <a:pt x="127" y="90"/>
                  </a:lnTo>
                  <a:lnTo>
                    <a:pt x="147" y="83"/>
                  </a:lnTo>
                  <a:lnTo>
                    <a:pt x="169" y="78"/>
                  </a:lnTo>
                  <a:lnTo>
                    <a:pt x="189" y="75"/>
                  </a:lnTo>
                  <a:lnTo>
                    <a:pt x="211" y="73"/>
                  </a:lnTo>
                  <a:lnTo>
                    <a:pt x="211" y="73"/>
                  </a:lnTo>
                  <a:lnTo>
                    <a:pt x="225" y="75"/>
                  </a:lnTo>
                  <a:lnTo>
                    <a:pt x="225" y="75"/>
                  </a:lnTo>
                  <a:lnTo>
                    <a:pt x="248" y="76"/>
                  </a:lnTo>
                  <a:lnTo>
                    <a:pt x="270" y="81"/>
                  </a:lnTo>
                  <a:lnTo>
                    <a:pt x="292" y="88"/>
                  </a:lnTo>
                  <a:lnTo>
                    <a:pt x="313" y="97"/>
                  </a:lnTo>
                  <a:lnTo>
                    <a:pt x="333" y="108"/>
                  </a:lnTo>
                  <a:lnTo>
                    <a:pt x="351" y="120"/>
                  </a:lnTo>
                  <a:lnTo>
                    <a:pt x="370" y="135"/>
                  </a:lnTo>
                  <a:lnTo>
                    <a:pt x="385" y="152"/>
                  </a:lnTo>
                  <a:lnTo>
                    <a:pt x="385" y="152"/>
                  </a:lnTo>
                  <a:lnTo>
                    <a:pt x="390" y="156"/>
                  </a:lnTo>
                  <a:lnTo>
                    <a:pt x="397" y="157"/>
                  </a:lnTo>
                  <a:lnTo>
                    <a:pt x="397" y="157"/>
                  </a:lnTo>
                  <a:lnTo>
                    <a:pt x="402" y="156"/>
                  </a:lnTo>
                  <a:lnTo>
                    <a:pt x="407" y="154"/>
                  </a:lnTo>
                  <a:lnTo>
                    <a:pt x="439" y="127"/>
                  </a:lnTo>
                  <a:lnTo>
                    <a:pt x="439" y="127"/>
                  </a:lnTo>
                  <a:lnTo>
                    <a:pt x="442" y="122"/>
                  </a:lnTo>
                  <a:lnTo>
                    <a:pt x="444" y="115"/>
                  </a:lnTo>
                  <a:lnTo>
                    <a:pt x="444" y="115"/>
                  </a:lnTo>
                  <a:lnTo>
                    <a:pt x="444" y="110"/>
                  </a:lnTo>
                  <a:lnTo>
                    <a:pt x="441" y="103"/>
                  </a:lnTo>
                  <a:lnTo>
                    <a:pt x="441" y="103"/>
                  </a:lnTo>
                  <a:lnTo>
                    <a:pt x="419" y="81"/>
                  </a:lnTo>
                  <a:lnTo>
                    <a:pt x="395" y="63"/>
                  </a:lnTo>
                  <a:lnTo>
                    <a:pt x="372" y="46"/>
                  </a:lnTo>
                  <a:lnTo>
                    <a:pt x="345" y="31"/>
                  </a:lnTo>
                  <a:lnTo>
                    <a:pt x="318" y="19"/>
                  </a:lnTo>
                  <a:lnTo>
                    <a:pt x="289" y="11"/>
                  </a:lnTo>
                  <a:lnTo>
                    <a:pt x="260" y="4"/>
                  </a:lnTo>
                  <a:lnTo>
                    <a:pt x="230" y="2"/>
                  </a:lnTo>
                  <a:lnTo>
                    <a:pt x="230" y="2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183" y="2"/>
                  </a:lnTo>
                  <a:lnTo>
                    <a:pt x="156" y="5"/>
                  </a:lnTo>
                  <a:lnTo>
                    <a:pt x="129" y="12"/>
                  </a:lnTo>
                  <a:lnTo>
                    <a:pt x="102" y="21"/>
                  </a:lnTo>
                  <a:lnTo>
                    <a:pt x="76" y="32"/>
                  </a:lnTo>
                  <a:lnTo>
                    <a:pt x="51" y="46"/>
                  </a:lnTo>
                  <a:lnTo>
                    <a:pt x="27" y="63"/>
                  </a:lnTo>
                  <a:lnTo>
                    <a:pt x="6" y="81"/>
                  </a:lnTo>
                  <a:lnTo>
                    <a:pt x="6" y="81"/>
                  </a:lnTo>
                  <a:lnTo>
                    <a:pt x="2" y="86"/>
                  </a:lnTo>
                  <a:lnTo>
                    <a:pt x="0" y="92"/>
                  </a:lnTo>
                  <a:lnTo>
                    <a:pt x="2" y="98"/>
                  </a:lnTo>
                  <a:lnTo>
                    <a:pt x="6" y="103"/>
                  </a:lnTo>
                  <a:lnTo>
                    <a:pt x="33" y="13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55" name="Freeform 84"/>
            <p:cNvSpPr>
              <a:spLocks/>
            </p:cNvSpPr>
            <p:nvPr/>
          </p:nvSpPr>
          <p:spPr bwMode="auto">
            <a:xfrm>
              <a:off x="7434029" y="2057431"/>
              <a:ext cx="166949" cy="73878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130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03" y="0"/>
                </a:cxn>
                <a:cxn ang="0">
                  <a:pos x="88" y="3"/>
                </a:cxn>
                <a:cxn ang="0">
                  <a:pos x="73" y="7"/>
                </a:cxn>
                <a:cxn ang="0">
                  <a:pos x="58" y="12"/>
                </a:cxn>
                <a:cxn ang="0">
                  <a:pos x="44" y="18"/>
                </a:cxn>
                <a:cxn ang="0">
                  <a:pos x="31" y="25"/>
                </a:cxn>
                <a:cxn ang="0">
                  <a:pos x="17" y="34"/>
                </a:cxn>
                <a:cxn ang="0">
                  <a:pos x="5" y="44"/>
                </a:cxn>
                <a:cxn ang="0">
                  <a:pos x="5" y="44"/>
                </a:cxn>
                <a:cxn ang="0">
                  <a:pos x="2" y="49"/>
                </a:cxn>
                <a:cxn ang="0">
                  <a:pos x="0" y="56"/>
                </a:cxn>
                <a:cxn ang="0">
                  <a:pos x="2" y="61"/>
                </a:cxn>
                <a:cxn ang="0">
                  <a:pos x="4" y="67"/>
                </a:cxn>
                <a:cxn ang="0">
                  <a:pos x="32" y="98"/>
                </a:cxn>
                <a:cxn ang="0">
                  <a:pos x="32" y="98"/>
                </a:cxn>
                <a:cxn ang="0">
                  <a:pos x="37" y="101"/>
                </a:cxn>
                <a:cxn ang="0">
                  <a:pos x="44" y="103"/>
                </a:cxn>
                <a:cxn ang="0">
                  <a:pos x="44" y="103"/>
                </a:cxn>
                <a:cxn ang="0">
                  <a:pos x="49" y="101"/>
                </a:cxn>
                <a:cxn ang="0">
                  <a:pos x="54" y="98"/>
                </a:cxn>
                <a:cxn ang="0">
                  <a:pos x="54" y="98"/>
                </a:cxn>
                <a:cxn ang="0">
                  <a:pos x="69" y="88"/>
                </a:cxn>
                <a:cxn ang="0">
                  <a:pos x="85" y="79"/>
                </a:cxn>
                <a:cxn ang="0">
                  <a:pos x="101" y="74"/>
                </a:cxn>
                <a:cxn ang="0">
                  <a:pos x="120" y="72"/>
                </a:cxn>
                <a:cxn ang="0">
                  <a:pos x="120" y="72"/>
                </a:cxn>
                <a:cxn ang="0">
                  <a:pos x="125" y="72"/>
                </a:cxn>
                <a:cxn ang="0">
                  <a:pos x="125" y="72"/>
                </a:cxn>
                <a:cxn ang="0">
                  <a:pos x="144" y="76"/>
                </a:cxn>
                <a:cxn ang="0">
                  <a:pos x="161" y="83"/>
                </a:cxn>
                <a:cxn ang="0">
                  <a:pos x="177" y="91"/>
                </a:cxn>
                <a:cxn ang="0">
                  <a:pos x="191" y="104"/>
                </a:cxn>
                <a:cxn ang="0">
                  <a:pos x="191" y="104"/>
                </a:cxn>
                <a:cxn ang="0">
                  <a:pos x="196" y="108"/>
                </a:cxn>
                <a:cxn ang="0">
                  <a:pos x="203" y="110"/>
                </a:cxn>
                <a:cxn ang="0">
                  <a:pos x="203" y="110"/>
                </a:cxn>
                <a:cxn ang="0">
                  <a:pos x="208" y="108"/>
                </a:cxn>
                <a:cxn ang="0">
                  <a:pos x="213" y="106"/>
                </a:cxn>
                <a:cxn ang="0">
                  <a:pos x="245" y="79"/>
                </a:cxn>
                <a:cxn ang="0">
                  <a:pos x="245" y="79"/>
                </a:cxn>
                <a:cxn ang="0">
                  <a:pos x="248" y="74"/>
                </a:cxn>
                <a:cxn ang="0">
                  <a:pos x="250" y="67"/>
                </a:cxn>
                <a:cxn ang="0">
                  <a:pos x="250" y="67"/>
                </a:cxn>
                <a:cxn ang="0">
                  <a:pos x="248" y="61"/>
                </a:cxn>
                <a:cxn ang="0">
                  <a:pos x="247" y="56"/>
                </a:cxn>
                <a:cxn ang="0">
                  <a:pos x="247" y="56"/>
                </a:cxn>
                <a:cxn ang="0">
                  <a:pos x="235" y="44"/>
                </a:cxn>
                <a:cxn ang="0">
                  <a:pos x="221" y="34"/>
                </a:cxn>
                <a:cxn ang="0">
                  <a:pos x="208" y="25"/>
                </a:cxn>
                <a:cxn ang="0">
                  <a:pos x="193" y="17"/>
                </a:cxn>
                <a:cxn ang="0">
                  <a:pos x="177" y="10"/>
                </a:cxn>
                <a:cxn ang="0">
                  <a:pos x="162" y="5"/>
                </a:cxn>
                <a:cxn ang="0">
                  <a:pos x="147" y="2"/>
                </a:cxn>
                <a:cxn ang="0">
                  <a:pos x="130" y="0"/>
                </a:cxn>
                <a:cxn ang="0">
                  <a:pos x="130" y="0"/>
                </a:cxn>
              </a:cxnLst>
              <a:rect l="0" t="0" r="r" b="b"/>
              <a:pathLst>
                <a:path w="250" h="110">
                  <a:moveTo>
                    <a:pt x="130" y="0"/>
                  </a:moveTo>
                  <a:lnTo>
                    <a:pt x="130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3" y="0"/>
                  </a:lnTo>
                  <a:lnTo>
                    <a:pt x="88" y="3"/>
                  </a:lnTo>
                  <a:lnTo>
                    <a:pt x="73" y="7"/>
                  </a:lnTo>
                  <a:lnTo>
                    <a:pt x="58" y="12"/>
                  </a:lnTo>
                  <a:lnTo>
                    <a:pt x="44" y="18"/>
                  </a:lnTo>
                  <a:lnTo>
                    <a:pt x="31" y="25"/>
                  </a:lnTo>
                  <a:lnTo>
                    <a:pt x="17" y="3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2" y="49"/>
                  </a:lnTo>
                  <a:lnTo>
                    <a:pt x="0" y="56"/>
                  </a:lnTo>
                  <a:lnTo>
                    <a:pt x="2" y="61"/>
                  </a:lnTo>
                  <a:lnTo>
                    <a:pt x="4" y="67"/>
                  </a:lnTo>
                  <a:lnTo>
                    <a:pt x="32" y="98"/>
                  </a:lnTo>
                  <a:lnTo>
                    <a:pt x="32" y="98"/>
                  </a:lnTo>
                  <a:lnTo>
                    <a:pt x="37" y="101"/>
                  </a:lnTo>
                  <a:lnTo>
                    <a:pt x="44" y="103"/>
                  </a:lnTo>
                  <a:lnTo>
                    <a:pt x="44" y="103"/>
                  </a:lnTo>
                  <a:lnTo>
                    <a:pt x="49" y="101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69" y="88"/>
                  </a:lnTo>
                  <a:lnTo>
                    <a:pt x="85" y="79"/>
                  </a:lnTo>
                  <a:lnTo>
                    <a:pt x="101" y="74"/>
                  </a:lnTo>
                  <a:lnTo>
                    <a:pt x="120" y="72"/>
                  </a:lnTo>
                  <a:lnTo>
                    <a:pt x="120" y="72"/>
                  </a:lnTo>
                  <a:lnTo>
                    <a:pt x="125" y="72"/>
                  </a:lnTo>
                  <a:lnTo>
                    <a:pt x="125" y="72"/>
                  </a:lnTo>
                  <a:lnTo>
                    <a:pt x="144" y="76"/>
                  </a:lnTo>
                  <a:lnTo>
                    <a:pt x="161" y="83"/>
                  </a:lnTo>
                  <a:lnTo>
                    <a:pt x="177" y="91"/>
                  </a:lnTo>
                  <a:lnTo>
                    <a:pt x="191" y="104"/>
                  </a:lnTo>
                  <a:lnTo>
                    <a:pt x="191" y="104"/>
                  </a:lnTo>
                  <a:lnTo>
                    <a:pt x="196" y="108"/>
                  </a:lnTo>
                  <a:lnTo>
                    <a:pt x="203" y="110"/>
                  </a:lnTo>
                  <a:lnTo>
                    <a:pt x="203" y="110"/>
                  </a:lnTo>
                  <a:lnTo>
                    <a:pt x="208" y="108"/>
                  </a:lnTo>
                  <a:lnTo>
                    <a:pt x="213" y="106"/>
                  </a:lnTo>
                  <a:lnTo>
                    <a:pt x="245" y="79"/>
                  </a:lnTo>
                  <a:lnTo>
                    <a:pt x="245" y="79"/>
                  </a:lnTo>
                  <a:lnTo>
                    <a:pt x="248" y="74"/>
                  </a:lnTo>
                  <a:lnTo>
                    <a:pt x="250" y="67"/>
                  </a:lnTo>
                  <a:lnTo>
                    <a:pt x="250" y="67"/>
                  </a:lnTo>
                  <a:lnTo>
                    <a:pt x="248" y="61"/>
                  </a:lnTo>
                  <a:lnTo>
                    <a:pt x="247" y="56"/>
                  </a:lnTo>
                  <a:lnTo>
                    <a:pt x="247" y="56"/>
                  </a:lnTo>
                  <a:lnTo>
                    <a:pt x="235" y="44"/>
                  </a:lnTo>
                  <a:lnTo>
                    <a:pt x="221" y="34"/>
                  </a:lnTo>
                  <a:lnTo>
                    <a:pt x="208" y="25"/>
                  </a:lnTo>
                  <a:lnTo>
                    <a:pt x="193" y="17"/>
                  </a:lnTo>
                  <a:lnTo>
                    <a:pt x="177" y="10"/>
                  </a:lnTo>
                  <a:lnTo>
                    <a:pt x="162" y="5"/>
                  </a:lnTo>
                  <a:lnTo>
                    <a:pt x="147" y="2"/>
                  </a:lnTo>
                  <a:lnTo>
                    <a:pt x="130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56" name="Freeform 85"/>
            <p:cNvSpPr>
              <a:spLocks noEditPoints="1"/>
            </p:cNvSpPr>
            <p:nvPr/>
          </p:nvSpPr>
          <p:spPr bwMode="auto">
            <a:xfrm>
              <a:off x="7141869" y="2162202"/>
              <a:ext cx="762040" cy="541319"/>
            </a:xfrm>
            <a:custGeom>
              <a:avLst/>
              <a:gdLst/>
              <a:ahLst/>
              <a:cxnLst>
                <a:cxn ang="0">
                  <a:pos x="605" y="804"/>
                </a:cxn>
                <a:cxn ang="0">
                  <a:pos x="592" y="771"/>
                </a:cxn>
                <a:cxn ang="0">
                  <a:pos x="582" y="742"/>
                </a:cxn>
                <a:cxn ang="0">
                  <a:pos x="583" y="713"/>
                </a:cxn>
                <a:cxn ang="0">
                  <a:pos x="583" y="707"/>
                </a:cxn>
                <a:cxn ang="0">
                  <a:pos x="120" y="707"/>
                </a:cxn>
                <a:cxn ang="0">
                  <a:pos x="103" y="700"/>
                </a:cxn>
                <a:cxn ang="0">
                  <a:pos x="96" y="683"/>
                </a:cxn>
                <a:cxn ang="0">
                  <a:pos x="96" y="120"/>
                </a:cxn>
                <a:cxn ang="0">
                  <a:pos x="103" y="103"/>
                </a:cxn>
                <a:cxn ang="0">
                  <a:pos x="120" y="96"/>
                </a:cxn>
                <a:cxn ang="0">
                  <a:pos x="936" y="96"/>
                </a:cxn>
                <a:cxn ang="0">
                  <a:pos x="953" y="103"/>
                </a:cxn>
                <a:cxn ang="0">
                  <a:pos x="960" y="120"/>
                </a:cxn>
                <a:cxn ang="0">
                  <a:pos x="990" y="661"/>
                </a:cxn>
                <a:cxn ang="0">
                  <a:pos x="998" y="664"/>
                </a:cxn>
                <a:cxn ang="0">
                  <a:pos x="1014" y="675"/>
                </a:cxn>
                <a:cxn ang="0">
                  <a:pos x="1024" y="690"/>
                </a:cxn>
                <a:cxn ang="0">
                  <a:pos x="1029" y="707"/>
                </a:cxn>
                <a:cxn ang="0">
                  <a:pos x="1030" y="804"/>
                </a:cxn>
                <a:cxn ang="0">
                  <a:pos x="1089" y="804"/>
                </a:cxn>
                <a:cxn ang="0">
                  <a:pos x="1106" y="801"/>
                </a:cxn>
                <a:cxn ang="0">
                  <a:pos x="1120" y="793"/>
                </a:cxn>
                <a:cxn ang="0">
                  <a:pos x="1128" y="779"/>
                </a:cxn>
                <a:cxn ang="0">
                  <a:pos x="1132" y="762"/>
                </a:cxn>
                <a:cxn ang="0">
                  <a:pos x="1132" y="42"/>
                </a:cxn>
                <a:cxn ang="0">
                  <a:pos x="1128" y="25"/>
                </a:cxn>
                <a:cxn ang="0">
                  <a:pos x="1120" y="12"/>
                </a:cxn>
                <a:cxn ang="0">
                  <a:pos x="1106" y="3"/>
                </a:cxn>
                <a:cxn ang="0">
                  <a:pos x="1089" y="0"/>
                </a:cxn>
                <a:cxn ang="0">
                  <a:pos x="44" y="0"/>
                </a:cxn>
                <a:cxn ang="0">
                  <a:pos x="27" y="3"/>
                </a:cxn>
                <a:cxn ang="0">
                  <a:pos x="13" y="12"/>
                </a:cxn>
                <a:cxn ang="0">
                  <a:pos x="3" y="25"/>
                </a:cxn>
                <a:cxn ang="0">
                  <a:pos x="0" y="42"/>
                </a:cxn>
                <a:cxn ang="0">
                  <a:pos x="0" y="762"/>
                </a:cxn>
                <a:cxn ang="0">
                  <a:pos x="3" y="779"/>
                </a:cxn>
                <a:cxn ang="0">
                  <a:pos x="13" y="793"/>
                </a:cxn>
                <a:cxn ang="0">
                  <a:pos x="27" y="801"/>
                </a:cxn>
                <a:cxn ang="0">
                  <a:pos x="44" y="804"/>
                </a:cxn>
                <a:cxn ang="0">
                  <a:pos x="1015" y="384"/>
                </a:cxn>
                <a:cxn ang="0">
                  <a:pos x="1017" y="374"/>
                </a:cxn>
                <a:cxn ang="0">
                  <a:pos x="1030" y="362"/>
                </a:cxn>
                <a:cxn ang="0">
                  <a:pos x="1074" y="361"/>
                </a:cxn>
                <a:cxn ang="0">
                  <a:pos x="1084" y="362"/>
                </a:cxn>
                <a:cxn ang="0">
                  <a:pos x="1096" y="374"/>
                </a:cxn>
                <a:cxn ang="0">
                  <a:pos x="1098" y="418"/>
                </a:cxn>
                <a:cxn ang="0">
                  <a:pos x="1096" y="428"/>
                </a:cxn>
                <a:cxn ang="0">
                  <a:pos x="1084" y="442"/>
                </a:cxn>
                <a:cxn ang="0">
                  <a:pos x="1041" y="443"/>
                </a:cxn>
                <a:cxn ang="0">
                  <a:pos x="1030" y="442"/>
                </a:cxn>
                <a:cxn ang="0">
                  <a:pos x="1017" y="428"/>
                </a:cxn>
                <a:cxn ang="0">
                  <a:pos x="1015" y="384"/>
                </a:cxn>
              </a:cxnLst>
              <a:rect l="0" t="0" r="r" b="b"/>
              <a:pathLst>
                <a:path w="1132" h="804">
                  <a:moveTo>
                    <a:pt x="44" y="804"/>
                  </a:moveTo>
                  <a:lnTo>
                    <a:pt x="605" y="804"/>
                  </a:lnTo>
                  <a:lnTo>
                    <a:pt x="592" y="771"/>
                  </a:lnTo>
                  <a:lnTo>
                    <a:pt x="592" y="771"/>
                  </a:lnTo>
                  <a:lnTo>
                    <a:pt x="585" y="757"/>
                  </a:lnTo>
                  <a:lnTo>
                    <a:pt x="582" y="742"/>
                  </a:lnTo>
                  <a:lnTo>
                    <a:pt x="582" y="729"/>
                  </a:lnTo>
                  <a:lnTo>
                    <a:pt x="583" y="713"/>
                  </a:lnTo>
                  <a:lnTo>
                    <a:pt x="583" y="713"/>
                  </a:lnTo>
                  <a:lnTo>
                    <a:pt x="583" y="707"/>
                  </a:lnTo>
                  <a:lnTo>
                    <a:pt x="120" y="707"/>
                  </a:lnTo>
                  <a:lnTo>
                    <a:pt x="120" y="707"/>
                  </a:lnTo>
                  <a:lnTo>
                    <a:pt x="111" y="705"/>
                  </a:lnTo>
                  <a:lnTo>
                    <a:pt x="103" y="700"/>
                  </a:lnTo>
                  <a:lnTo>
                    <a:pt x="98" y="693"/>
                  </a:lnTo>
                  <a:lnTo>
                    <a:pt x="96" y="683"/>
                  </a:lnTo>
                  <a:lnTo>
                    <a:pt x="96" y="120"/>
                  </a:lnTo>
                  <a:lnTo>
                    <a:pt x="96" y="120"/>
                  </a:lnTo>
                  <a:lnTo>
                    <a:pt x="98" y="111"/>
                  </a:lnTo>
                  <a:lnTo>
                    <a:pt x="103" y="103"/>
                  </a:lnTo>
                  <a:lnTo>
                    <a:pt x="111" y="98"/>
                  </a:lnTo>
                  <a:lnTo>
                    <a:pt x="120" y="96"/>
                  </a:lnTo>
                  <a:lnTo>
                    <a:pt x="936" y="96"/>
                  </a:lnTo>
                  <a:lnTo>
                    <a:pt x="936" y="96"/>
                  </a:lnTo>
                  <a:lnTo>
                    <a:pt x="946" y="98"/>
                  </a:lnTo>
                  <a:lnTo>
                    <a:pt x="953" y="103"/>
                  </a:lnTo>
                  <a:lnTo>
                    <a:pt x="958" y="111"/>
                  </a:lnTo>
                  <a:lnTo>
                    <a:pt x="960" y="120"/>
                  </a:lnTo>
                  <a:lnTo>
                    <a:pt x="960" y="651"/>
                  </a:lnTo>
                  <a:lnTo>
                    <a:pt x="990" y="661"/>
                  </a:lnTo>
                  <a:lnTo>
                    <a:pt x="990" y="661"/>
                  </a:lnTo>
                  <a:lnTo>
                    <a:pt x="998" y="664"/>
                  </a:lnTo>
                  <a:lnTo>
                    <a:pt x="1007" y="670"/>
                  </a:lnTo>
                  <a:lnTo>
                    <a:pt x="1014" y="675"/>
                  </a:lnTo>
                  <a:lnTo>
                    <a:pt x="1019" y="681"/>
                  </a:lnTo>
                  <a:lnTo>
                    <a:pt x="1024" y="690"/>
                  </a:lnTo>
                  <a:lnTo>
                    <a:pt x="1027" y="698"/>
                  </a:lnTo>
                  <a:lnTo>
                    <a:pt x="1029" y="707"/>
                  </a:lnTo>
                  <a:lnTo>
                    <a:pt x="1030" y="717"/>
                  </a:lnTo>
                  <a:lnTo>
                    <a:pt x="1030" y="804"/>
                  </a:lnTo>
                  <a:lnTo>
                    <a:pt x="1089" y="804"/>
                  </a:lnTo>
                  <a:lnTo>
                    <a:pt x="1089" y="804"/>
                  </a:lnTo>
                  <a:lnTo>
                    <a:pt x="1098" y="803"/>
                  </a:lnTo>
                  <a:lnTo>
                    <a:pt x="1106" y="801"/>
                  </a:lnTo>
                  <a:lnTo>
                    <a:pt x="1113" y="798"/>
                  </a:lnTo>
                  <a:lnTo>
                    <a:pt x="1120" y="793"/>
                  </a:lnTo>
                  <a:lnTo>
                    <a:pt x="1125" y="786"/>
                  </a:lnTo>
                  <a:lnTo>
                    <a:pt x="1128" y="779"/>
                  </a:lnTo>
                  <a:lnTo>
                    <a:pt x="1132" y="771"/>
                  </a:lnTo>
                  <a:lnTo>
                    <a:pt x="1132" y="762"/>
                  </a:lnTo>
                  <a:lnTo>
                    <a:pt x="1132" y="42"/>
                  </a:lnTo>
                  <a:lnTo>
                    <a:pt x="1132" y="42"/>
                  </a:lnTo>
                  <a:lnTo>
                    <a:pt x="1132" y="34"/>
                  </a:lnTo>
                  <a:lnTo>
                    <a:pt x="1128" y="25"/>
                  </a:lnTo>
                  <a:lnTo>
                    <a:pt x="1125" y="18"/>
                  </a:lnTo>
                  <a:lnTo>
                    <a:pt x="1120" y="12"/>
                  </a:lnTo>
                  <a:lnTo>
                    <a:pt x="1113" y="7"/>
                  </a:lnTo>
                  <a:lnTo>
                    <a:pt x="1106" y="3"/>
                  </a:lnTo>
                  <a:lnTo>
                    <a:pt x="1098" y="0"/>
                  </a:lnTo>
                  <a:lnTo>
                    <a:pt x="1089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3" y="0"/>
                  </a:lnTo>
                  <a:lnTo>
                    <a:pt x="27" y="3"/>
                  </a:lnTo>
                  <a:lnTo>
                    <a:pt x="18" y="7"/>
                  </a:lnTo>
                  <a:lnTo>
                    <a:pt x="13" y="12"/>
                  </a:lnTo>
                  <a:lnTo>
                    <a:pt x="8" y="18"/>
                  </a:lnTo>
                  <a:lnTo>
                    <a:pt x="3" y="25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762"/>
                  </a:lnTo>
                  <a:lnTo>
                    <a:pt x="0" y="762"/>
                  </a:lnTo>
                  <a:lnTo>
                    <a:pt x="1" y="771"/>
                  </a:lnTo>
                  <a:lnTo>
                    <a:pt x="3" y="779"/>
                  </a:lnTo>
                  <a:lnTo>
                    <a:pt x="8" y="786"/>
                  </a:lnTo>
                  <a:lnTo>
                    <a:pt x="13" y="793"/>
                  </a:lnTo>
                  <a:lnTo>
                    <a:pt x="18" y="798"/>
                  </a:lnTo>
                  <a:lnTo>
                    <a:pt x="27" y="801"/>
                  </a:lnTo>
                  <a:lnTo>
                    <a:pt x="33" y="803"/>
                  </a:lnTo>
                  <a:lnTo>
                    <a:pt x="44" y="804"/>
                  </a:lnTo>
                  <a:lnTo>
                    <a:pt x="44" y="804"/>
                  </a:lnTo>
                  <a:close/>
                  <a:moveTo>
                    <a:pt x="1015" y="384"/>
                  </a:moveTo>
                  <a:lnTo>
                    <a:pt x="1015" y="384"/>
                  </a:lnTo>
                  <a:lnTo>
                    <a:pt x="1017" y="374"/>
                  </a:lnTo>
                  <a:lnTo>
                    <a:pt x="1022" y="368"/>
                  </a:lnTo>
                  <a:lnTo>
                    <a:pt x="1030" y="362"/>
                  </a:lnTo>
                  <a:lnTo>
                    <a:pt x="1041" y="361"/>
                  </a:lnTo>
                  <a:lnTo>
                    <a:pt x="1074" y="361"/>
                  </a:lnTo>
                  <a:lnTo>
                    <a:pt x="1074" y="361"/>
                  </a:lnTo>
                  <a:lnTo>
                    <a:pt x="1084" y="362"/>
                  </a:lnTo>
                  <a:lnTo>
                    <a:pt x="1091" y="368"/>
                  </a:lnTo>
                  <a:lnTo>
                    <a:pt x="1096" y="374"/>
                  </a:lnTo>
                  <a:lnTo>
                    <a:pt x="1098" y="384"/>
                  </a:lnTo>
                  <a:lnTo>
                    <a:pt x="1098" y="418"/>
                  </a:lnTo>
                  <a:lnTo>
                    <a:pt x="1098" y="418"/>
                  </a:lnTo>
                  <a:lnTo>
                    <a:pt x="1096" y="428"/>
                  </a:lnTo>
                  <a:lnTo>
                    <a:pt x="1091" y="437"/>
                  </a:lnTo>
                  <a:lnTo>
                    <a:pt x="1084" y="442"/>
                  </a:lnTo>
                  <a:lnTo>
                    <a:pt x="1074" y="443"/>
                  </a:lnTo>
                  <a:lnTo>
                    <a:pt x="1041" y="443"/>
                  </a:lnTo>
                  <a:lnTo>
                    <a:pt x="1041" y="443"/>
                  </a:lnTo>
                  <a:lnTo>
                    <a:pt x="1030" y="442"/>
                  </a:lnTo>
                  <a:lnTo>
                    <a:pt x="1022" y="437"/>
                  </a:lnTo>
                  <a:lnTo>
                    <a:pt x="1017" y="428"/>
                  </a:lnTo>
                  <a:lnTo>
                    <a:pt x="1015" y="418"/>
                  </a:lnTo>
                  <a:lnTo>
                    <a:pt x="1015" y="38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57" name="Freeform 91"/>
            <p:cNvSpPr>
              <a:spLocks/>
            </p:cNvSpPr>
            <p:nvPr/>
          </p:nvSpPr>
          <p:spPr bwMode="auto">
            <a:xfrm>
              <a:off x="7563279" y="2479203"/>
              <a:ext cx="240999" cy="337149"/>
            </a:xfrm>
            <a:custGeom>
              <a:avLst/>
              <a:gdLst/>
              <a:ahLst/>
              <a:cxnLst>
                <a:cxn ang="0">
                  <a:pos x="286" y="503"/>
                </a:cxn>
                <a:cxn ang="0">
                  <a:pos x="290" y="501"/>
                </a:cxn>
                <a:cxn ang="0">
                  <a:pos x="295" y="496"/>
                </a:cxn>
                <a:cxn ang="0">
                  <a:pos x="296" y="471"/>
                </a:cxn>
                <a:cxn ang="0">
                  <a:pos x="296" y="466"/>
                </a:cxn>
                <a:cxn ang="0">
                  <a:pos x="350" y="421"/>
                </a:cxn>
                <a:cxn ang="0">
                  <a:pos x="354" y="417"/>
                </a:cxn>
                <a:cxn ang="0">
                  <a:pos x="359" y="409"/>
                </a:cxn>
                <a:cxn ang="0">
                  <a:pos x="359" y="334"/>
                </a:cxn>
                <a:cxn ang="0">
                  <a:pos x="359" y="247"/>
                </a:cxn>
                <a:cxn ang="0">
                  <a:pos x="355" y="238"/>
                </a:cxn>
                <a:cxn ang="0">
                  <a:pos x="349" y="233"/>
                </a:cxn>
                <a:cxn ang="0">
                  <a:pos x="195" y="184"/>
                </a:cxn>
                <a:cxn ang="0">
                  <a:pos x="192" y="181"/>
                </a:cxn>
                <a:cxn ang="0">
                  <a:pos x="192" y="34"/>
                </a:cxn>
                <a:cxn ang="0">
                  <a:pos x="192" y="33"/>
                </a:cxn>
                <a:cxn ang="0">
                  <a:pos x="188" y="21"/>
                </a:cxn>
                <a:cxn ang="0">
                  <a:pos x="182" y="11"/>
                </a:cxn>
                <a:cxn ang="0">
                  <a:pos x="172" y="4"/>
                </a:cxn>
                <a:cxn ang="0">
                  <a:pos x="160" y="0"/>
                </a:cxn>
                <a:cxn ang="0">
                  <a:pos x="118" y="0"/>
                </a:cxn>
                <a:cxn ang="0">
                  <a:pos x="106" y="4"/>
                </a:cxn>
                <a:cxn ang="0">
                  <a:pos x="94" y="11"/>
                </a:cxn>
                <a:cxn ang="0">
                  <a:pos x="86" y="21"/>
                </a:cxn>
                <a:cxn ang="0">
                  <a:pos x="82" y="34"/>
                </a:cxn>
                <a:cxn ang="0">
                  <a:pos x="81" y="38"/>
                </a:cxn>
                <a:cxn ang="0">
                  <a:pos x="82" y="159"/>
                </a:cxn>
                <a:cxn ang="0">
                  <a:pos x="82" y="237"/>
                </a:cxn>
                <a:cxn ang="0">
                  <a:pos x="82" y="280"/>
                </a:cxn>
                <a:cxn ang="0">
                  <a:pos x="79" y="287"/>
                </a:cxn>
                <a:cxn ang="0">
                  <a:pos x="72" y="291"/>
                </a:cxn>
                <a:cxn ang="0">
                  <a:pos x="72" y="291"/>
                </a:cxn>
                <a:cxn ang="0">
                  <a:pos x="65" y="287"/>
                </a:cxn>
                <a:cxn ang="0">
                  <a:pos x="62" y="280"/>
                </a:cxn>
                <a:cxn ang="0">
                  <a:pos x="62" y="218"/>
                </a:cxn>
                <a:cxn ang="0">
                  <a:pos x="55" y="216"/>
                </a:cxn>
                <a:cxn ang="0">
                  <a:pos x="48" y="216"/>
                </a:cxn>
                <a:cxn ang="0">
                  <a:pos x="30" y="221"/>
                </a:cxn>
                <a:cxn ang="0">
                  <a:pos x="16" y="230"/>
                </a:cxn>
                <a:cxn ang="0">
                  <a:pos x="8" y="237"/>
                </a:cxn>
                <a:cxn ang="0">
                  <a:pos x="0" y="259"/>
                </a:cxn>
                <a:cxn ang="0">
                  <a:pos x="6" y="279"/>
                </a:cxn>
                <a:cxn ang="0">
                  <a:pos x="64" y="415"/>
                </a:cxn>
                <a:cxn ang="0">
                  <a:pos x="123" y="461"/>
                </a:cxn>
                <a:cxn ang="0">
                  <a:pos x="126" y="471"/>
                </a:cxn>
                <a:cxn ang="0">
                  <a:pos x="126" y="493"/>
                </a:cxn>
                <a:cxn ang="0">
                  <a:pos x="129" y="500"/>
                </a:cxn>
                <a:cxn ang="0">
                  <a:pos x="136" y="503"/>
                </a:cxn>
              </a:cxnLst>
              <a:rect l="0" t="0" r="r" b="b"/>
              <a:pathLst>
                <a:path w="359" h="503">
                  <a:moveTo>
                    <a:pt x="136" y="503"/>
                  </a:moveTo>
                  <a:lnTo>
                    <a:pt x="286" y="503"/>
                  </a:lnTo>
                  <a:lnTo>
                    <a:pt x="286" y="503"/>
                  </a:lnTo>
                  <a:lnTo>
                    <a:pt x="290" y="501"/>
                  </a:lnTo>
                  <a:lnTo>
                    <a:pt x="293" y="500"/>
                  </a:lnTo>
                  <a:lnTo>
                    <a:pt x="295" y="496"/>
                  </a:lnTo>
                  <a:lnTo>
                    <a:pt x="296" y="493"/>
                  </a:lnTo>
                  <a:lnTo>
                    <a:pt x="296" y="471"/>
                  </a:lnTo>
                  <a:lnTo>
                    <a:pt x="296" y="471"/>
                  </a:lnTo>
                  <a:lnTo>
                    <a:pt x="296" y="466"/>
                  </a:lnTo>
                  <a:lnTo>
                    <a:pt x="300" y="463"/>
                  </a:lnTo>
                  <a:lnTo>
                    <a:pt x="350" y="421"/>
                  </a:lnTo>
                  <a:lnTo>
                    <a:pt x="350" y="421"/>
                  </a:lnTo>
                  <a:lnTo>
                    <a:pt x="354" y="417"/>
                  </a:lnTo>
                  <a:lnTo>
                    <a:pt x="357" y="414"/>
                  </a:lnTo>
                  <a:lnTo>
                    <a:pt x="359" y="409"/>
                  </a:lnTo>
                  <a:lnTo>
                    <a:pt x="359" y="404"/>
                  </a:lnTo>
                  <a:lnTo>
                    <a:pt x="359" y="334"/>
                  </a:lnTo>
                  <a:lnTo>
                    <a:pt x="359" y="247"/>
                  </a:lnTo>
                  <a:lnTo>
                    <a:pt x="359" y="247"/>
                  </a:lnTo>
                  <a:lnTo>
                    <a:pt x="359" y="243"/>
                  </a:lnTo>
                  <a:lnTo>
                    <a:pt x="355" y="238"/>
                  </a:lnTo>
                  <a:lnTo>
                    <a:pt x="354" y="235"/>
                  </a:lnTo>
                  <a:lnTo>
                    <a:pt x="349" y="233"/>
                  </a:lnTo>
                  <a:lnTo>
                    <a:pt x="330" y="227"/>
                  </a:lnTo>
                  <a:lnTo>
                    <a:pt x="195" y="184"/>
                  </a:lnTo>
                  <a:lnTo>
                    <a:pt x="195" y="184"/>
                  </a:lnTo>
                  <a:lnTo>
                    <a:pt x="192" y="181"/>
                  </a:lnTo>
                  <a:lnTo>
                    <a:pt x="192" y="178"/>
                  </a:lnTo>
                  <a:lnTo>
                    <a:pt x="192" y="34"/>
                  </a:lnTo>
                  <a:lnTo>
                    <a:pt x="192" y="33"/>
                  </a:lnTo>
                  <a:lnTo>
                    <a:pt x="192" y="33"/>
                  </a:lnTo>
                  <a:lnTo>
                    <a:pt x="190" y="26"/>
                  </a:lnTo>
                  <a:lnTo>
                    <a:pt x="188" y="21"/>
                  </a:lnTo>
                  <a:lnTo>
                    <a:pt x="185" y="16"/>
                  </a:lnTo>
                  <a:lnTo>
                    <a:pt x="182" y="11"/>
                  </a:lnTo>
                  <a:lnTo>
                    <a:pt x="177" y="7"/>
                  </a:lnTo>
                  <a:lnTo>
                    <a:pt x="172" y="4"/>
                  </a:lnTo>
                  <a:lnTo>
                    <a:pt x="167" y="2"/>
                  </a:lnTo>
                  <a:lnTo>
                    <a:pt x="160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1" y="2"/>
                  </a:lnTo>
                  <a:lnTo>
                    <a:pt x="106" y="4"/>
                  </a:lnTo>
                  <a:lnTo>
                    <a:pt x="99" y="7"/>
                  </a:lnTo>
                  <a:lnTo>
                    <a:pt x="94" y="11"/>
                  </a:lnTo>
                  <a:lnTo>
                    <a:pt x="89" y="16"/>
                  </a:lnTo>
                  <a:lnTo>
                    <a:pt x="86" y="21"/>
                  </a:lnTo>
                  <a:lnTo>
                    <a:pt x="84" y="27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1" y="38"/>
                  </a:lnTo>
                  <a:lnTo>
                    <a:pt x="81" y="159"/>
                  </a:lnTo>
                  <a:lnTo>
                    <a:pt x="82" y="159"/>
                  </a:lnTo>
                  <a:lnTo>
                    <a:pt x="82" y="237"/>
                  </a:lnTo>
                  <a:lnTo>
                    <a:pt x="82" y="237"/>
                  </a:lnTo>
                  <a:lnTo>
                    <a:pt x="82" y="280"/>
                  </a:lnTo>
                  <a:lnTo>
                    <a:pt x="82" y="280"/>
                  </a:lnTo>
                  <a:lnTo>
                    <a:pt x="81" y="284"/>
                  </a:lnTo>
                  <a:lnTo>
                    <a:pt x="79" y="287"/>
                  </a:lnTo>
                  <a:lnTo>
                    <a:pt x="75" y="289"/>
                  </a:lnTo>
                  <a:lnTo>
                    <a:pt x="72" y="291"/>
                  </a:lnTo>
                  <a:lnTo>
                    <a:pt x="72" y="291"/>
                  </a:lnTo>
                  <a:lnTo>
                    <a:pt x="72" y="291"/>
                  </a:lnTo>
                  <a:lnTo>
                    <a:pt x="67" y="289"/>
                  </a:lnTo>
                  <a:lnTo>
                    <a:pt x="65" y="287"/>
                  </a:lnTo>
                  <a:lnTo>
                    <a:pt x="62" y="284"/>
                  </a:lnTo>
                  <a:lnTo>
                    <a:pt x="62" y="280"/>
                  </a:lnTo>
                  <a:lnTo>
                    <a:pt x="62" y="237"/>
                  </a:lnTo>
                  <a:lnTo>
                    <a:pt x="62" y="218"/>
                  </a:lnTo>
                  <a:lnTo>
                    <a:pt x="62" y="218"/>
                  </a:lnTo>
                  <a:lnTo>
                    <a:pt x="55" y="216"/>
                  </a:lnTo>
                  <a:lnTo>
                    <a:pt x="48" y="216"/>
                  </a:lnTo>
                  <a:lnTo>
                    <a:pt x="48" y="216"/>
                  </a:lnTo>
                  <a:lnTo>
                    <a:pt x="40" y="218"/>
                  </a:lnTo>
                  <a:lnTo>
                    <a:pt x="30" y="221"/>
                  </a:lnTo>
                  <a:lnTo>
                    <a:pt x="16" y="230"/>
                  </a:lnTo>
                  <a:lnTo>
                    <a:pt x="16" y="230"/>
                  </a:lnTo>
                  <a:lnTo>
                    <a:pt x="8" y="237"/>
                  </a:lnTo>
                  <a:lnTo>
                    <a:pt x="8" y="237"/>
                  </a:lnTo>
                  <a:lnTo>
                    <a:pt x="3" y="247"/>
                  </a:lnTo>
                  <a:lnTo>
                    <a:pt x="0" y="259"/>
                  </a:lnTo>
                  <a:lnTo>
                    <a:pt x="1" y="269"/>
                  </a:lnTo>
                  <a:lnTo>
                    <a:pt x="6" y="279"/>
                  </a:lnTo>
                  <a:lnTo>
                    <a:pt x="28" y="334"/>
                  </a:lnTo>
                  <a:lnTo>
                    <a:pt x="64" y="415"/>
                  </a:lnTo>
                  <a:lnTo>
                    <a:pt x="123" y="461"/>
                  </a:lnTo>
                  <a:lnTo>
                    <a:pt x="123" y="461"/>
                  </a:lnTo>
                  <a:lnTo>
                    <a:pt x="126" y="466"/>
                  </a:lnTo>
                  <a:lnTo>
                    <a:pt x="126" y="471"/>
                  </a:lnTo>
                  <a:lnTo>
                    <a:pt x="126" y="493"/>
                  </a:lnTo>
                  <a:lnTo>
                    <a:pt x="126" y="493"/>
                  </a:lnTo>
                  <a:lnTo>
                    <a:pt x="128" y="496"/>
                  </a:lnTo>
                  <a:lnTo>
                    <a:pt x="129" y="500"/>
                  </a:lnTo>
                  <a:lnTo>
                    <a:pt x="133" y="501"/>
                  </a:lnTo>
                  <a:lnTo>
                    <a:pt x="136" y="503"/>
                  </a:lnTo>
                  <a:lnTo>
                    <a:pt x="136" y="50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grpSp>
          <p:nvGrpSpPr>
            <p:cNvPr id="58" name="组合 186"/>
            <p:cNvGrpSpPr/>
            <p:nvPr/>
          </p:nvGrpSpPr>
          <p:grpSpPr>
            <a:xfrm>
              <a:off x="7257791" y="2291771"/>
              <a:ext cx="219397" cy="268550"/>
              <a:chOff x="4896805" y="3693132"/>
              <a:chExt cx="601339" cy="815610"/>
            </a:xfrm>
          </p:grpSpPr>
          <p:sp>
            <p:nvSpPr>
              <p:cNvPr id="65" name="Freeform 104"/>
              <p:cNvSpPr>
                <a:spLocks/>
              </p:cNvSpPr>
              <p:nvPr/>
            </p:nvSpPr>
            <p:spPr bwMode="auto">
              <a:xfrm>
                <a:off x="5028132" y="3693132"/>
                <a:ext cx="338685" cy="338685"/>
              </a:xfrm>
              <a:custGeom>
                <a:avLst/>
                <a:gdLst/>
                <a:ahLst/>
                <a:cxnLst>
                  <a:cxn ang="0">
                    <a:pos x="98" y="50"/>
                  </a:cxn>
                  <a:cxn ang="0">
                    <a:pos x="98" y="50"/>
                  </a:cxn>
                  <a:cxn ang="0">
                    <a:pos x="98" y="60"/>
                  </a:cxn>
                  <a:cxn ang="0">
                    <a:pos x="94" y="68"/>
                  </a:cxn>
                  <a:cxn ang="0">
                    <a:pos x="90" y="76"/>
                  </a:cxn>
                  <a:cxn ang="0">
                    <a:pos x="84" y="84"/>
                  </a:cxn>
                  <a:cxn ang="0">
                    <a:pos x="76" y="90"/>
                  </a:cxn>
                  <a:cxn ang="0">
                    <a:pos x="68" y="94"/>
                  </a:cxn>
                  <a:cxn ang="0">
                    <a:pos x="58" y="98"/>
                  </a:cxn>
                  <a:cxn ang="0">
                    <a:pos x="48" y="98"/>
                  </a:cxn>
                  <a:cxn ang="0">
                    <a:pos x="48" y="98"/>
                  </a:cxn>
                  <a:cxn ang="0">
                    <a:pos x="38" y="98"/>
                  </a:cxn>
                  <a:cxn ang="0">
                    <a:pos x="30" y="94"/>
                  </a:cxn>
                  <a:cxn ang="0">
                    <a:pos x="22" y="90"/>
                  </a:cxn>
                  <a:cxn ang="0">
                    <a:pos x="14" y="84"/>
                  </a:cxn>
                  <a:cxn ang="0">
                    <a:pos x="8" y="76"/>
                  </a:cxn>
                  <a:cxn ang="0">
                    <a:pos x="4" y="68"/>
                  </a:cxn>
                  <a:cxn ang="0">
                    <a:pos x="0" y="60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0" y="40"/>
                  </a:cxn>
                  <a:cxn ang="0">
                    <a:pos x="4" y="30"/>
                  </a:cxn>
                  <a:cxn ang="0">
                    <a:pos x="8" y="22"/>
                  </a:cxn>
                  <a:cxn ang="0">
                    <a:pos x="14" y="14"/>
                  </a:cxn>
                  <a:cxn ang="0">
                    <a:pos x="22" y="8"/>
                  </a:cxn>
                  <a:cxn ang="0">
                    <a:pos x="30" y="4"/>
                  </a:cxn>
                  <a:cxn ang="0">
                    <a:pos x="38" y="0"/>
                  </a:cxn>
                  <a:cxn ang="0">
                    <a:pos x="48" y="0"/>
                  </a:cxn>
                  <a:cxn ang="0">
                    <a:pos x="48" y="0"/>
                  </a:cxn>
                  <a:cxn ang="0">
                    <a:pos x="58" y="0"/>
                  </a:cxn>
                  <a:cxn ang="0">
                    <a:pos x="68" y="4"/>
                  </a:cxn>
                  <a:cxn ang="0">
                    <a:pos x="76" y="8"/>
                  </a:cxn>
                  <a:cxn ang="0">
                    <a:pos x="84" y="14"/>
                  </a:cxn>
                  <a:cxn ang="0">
                    <a:pos x="90" y="22"/>
                  </a:cxn>
                  <a:cxn ang="0">
                    <a:pos x="94" y="30"/>
                  </a:cxn>
                  <a:cxn ang="0">
                    <a:pos x="98" y="40"/>
                  </a:cxn>
                  <a:cxn ang="0">
                    <a:pos x="98" y="50"/>
                  </a:cxn>
                  <a:cxn ang="0">
                    <a:pos x="98" y="50"/>
                  </a:cxn>
                </a:cxnLst>
                <a:rect l="0" t="0" r="r" b="b"/>
                <a:pathLst>
                  <a:path w="98" h="98">
                    <a:moveTo>
                      <a:pt x="98" y="50"/>
                    </a:moveTo>
                    <a:lnTo>
                      <a:pt x="98" y="50"/>
                    </a:lnTo>
                    <a:lnTo>
                      <a:pt x="98" y="60"/>
                    </a:lnTo>
                    <a:lnTo>
                      <a:pt x="94" y="68"/>
                    </a:lnTo>
                    <a:lnTo>
                      <a:pt x="90" y="76"/>
                    </a:lnTo>
                    <a:lnTo>
                      <a:pt x="84" y="84"/>
                    </a:lnTo>
                    <a:lnTo>
                      <a:pt x="76" y="90"/>
                    </a:lnTo>
                    <a:lnTo>
                      <a:pt x="68" y="94"/>
                    </a:lnTo>
                    <a:lnTo>
                      <a:pt x="58" y="98"/>
                    </a:lnTo>
                    <a:lnTo>
                      <a:pt x="48" y="98"/>
                    </a:lnTo>
                    <a:lnTo>
                      <a:pt x="48" y="98"/>
                    </a:lnTo>
                    <a:lnTo>
                      <a:pt x="38" y="98"/>
                    </a:lnTo>
                    <a:lnTo>
                      <a:pt x="30" y="94"/>
                    </a:lnTo>
                    <a:lnTo>
                      <a:pt x="22" y="90"/>
                    </a:lnTo>
                    <a:lnTo>
                      <a:pt x="14" y="84"/>
                    </a:lnTo>
                    <a:lnTo>
                      <a:pt x="8" y="76"/>
                    </a:lnTo>
                    <a:lnTo>
                      <a:pt x="4" y="68"/>
                    </a:lnTo>
                    <a:lnTo>
                      <a:pt x="0" y="6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40"/>
                    </a:lnTo>
                    <a:lnTo>
                      <a:pt x="4" y="30"/>
                    </a:lnTo>
                    <a:lnTo>
                      <a:pt x="8" y="22"/>
                    </a:lnTo>
                    <a:lnTo>
                      <a:pt x="14" y="14"/>
                    </a:lnTo>
                    <a:lnTo>
                      <a:pt x="22" y="8"/>
                    </a:lnTo>
                    <a:lnTo>
                      <a:pt x="30" y="4"/>
                    </a:lnTo>
                    <a:lnTo>
                      <a:pt x="3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8" y="0"/>
                    </a:lnTo>
                    <a:lnTo>
                      <a:pt x="68" y="4"/>
                    </a:lnTo>
                    <a:lnTo>
                      <a:pt x="76" y="8"/>
                    </a:lnTo>
                    <a:lnTo>
                      <a:pt x="84" y="14"/>
                    </a:lnTo>
                    <a:lnTo>
                      <a:pt x="90" y="22"/>
                    </a:lnTo>
                    <a:lnTo>
                      <a:pt x="94" y="30"/>
                    </a:lnTo>
                    <a:lnTo>
                      <a:pt x="98" y="40"/>
                    </a:lnTo>
                    <a:lnTo>
                      <a:pt x="98" y="50"/>
                    </a:lnTo>
                    <a:lnTo>
                      <a:pt x="98" y="5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66" name="Freeform 106"/>
              <p:cNvSpPr>
                <a:spLocks/>
              </p:cNvSpPr>
              <p:nvPr/>
            </p:nvSpPr>
            <p:spPr bwMode="auto">
              <a:xfrm>
                <a:off x="4896805" y="4066377"/>
                <a:ext cx="601339" cy="442365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24" y="0"/>
                  </a:cxn>
                  <a:cxn ang="0">
                    <a:pos x="88" y="62"/>
                  </a:cxn>
                  <a:cxn ang="0">
                    <a:pos x="50" y="0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0"/>
                  </a:cxn>
                  <a:cxn ang="0">
                    <a:pos x="22" y="2"/>
                  </a:cxn>
                  <a:cxn ang="0">
                    <a:pos x="16" y="6"/>
                  </a:cxn>
                  <a:cxn ang="0">
                    <a:pos x="10" y="10"/>
                  </a:cxn>
                  <a:cxn ang="0">
                    <a:pos x="6" y="14"/>
                  </a:cxn>
                  <a:cxn ang="0">
                    <a:pos x="4" y="20"/>
                  </a:cxn>
                  <a:cxn ang="0">
                    <a:pos x="2" y="28"/>
                  </a:cxn>
                  <a:cxn ang="0">
                    <a:pos x="0" y="34"/>
                  </a:cxn>
                  <a:cxn ang="0">
                    <a:pos x="0" y="128"/>
                  </a:cxn>
                  <a:cxn ang="0">
                    <a:pos x="174" y="128"/>
                  </a:cxn>
                  <a:cxn ang="0">
                    <a:pos x="174" y="34"/>
                  </a:cxn>
                  <a:cxn ang="0">
                    <a:pos x="174" y="34"/>
                  </a:cxn>
                  <a:cxn ang="0">
                    <a:pos x="172" y="28"/>
                  </a:cxn>
                  <a:cxn ang="0">
                    <a:pos x="170" y="20"/>
                  </a:cxn>
                  <a:cxn ang="0">
                    <a:pos x="168" y="14"/>
                  </a:cxn>
                  <a:cxn ang="0">
                    <a:pos x="164" y="10"/>
                  </a:cxn>
                  <a:cxn ang="0">
                    <a:pos x="158" y="6"/>
                  </a:cxn>
                  <a:cxn ang="0">
                    <a:pos x="152" y="2"/>
                  </a:cxn>
                  <a:cxn ang="0">
                    <a:pos x="146" y="0"/>
                  </a:cxn>
                  <a:cxn ang="0">
                    <a:pos x="138" y="0"/>
                  </a:cxn>
                  <a:cxn ang="0">
                    <a:pos x="138" y="0"/>
                  </a:cxn>
                </a:cxnLst>
                <a:rect l="0" t="0" r="r" b="b"/>
                <a:pathLst>
                  <a:path w="174" h="128">
                    <a:moveTo>
                      <a:pt x="138" y="0"/>
                    </a:moveTo>
                    <a:lnTo>
                      <a:pt x="124" y="0"/>
                    </a:lnTo>
                    <a:lnTo>
                      <a:pt x="88" y="62"/>
                    </a:lnTo>
                    <a:lnTo>
                      <a:pt x="50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0"/>
                    </a:lnTo>
                    <a:lnTo>
                      <a:pt x="22" y="2"/>
                    </a:lnTo>
                    <a:lnTo>
                      <a:pt x="16" y="6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4" y="20"/>
                    </a:lnTo>
                    <a:lnTo>
                      <a:pt x="2" y="28"/>
                    </a:lnTo>
                    <a:lnTo>
                      <a:pt x="0" y="34"/>
                    </a:lnTo>
                    <a:lnTo>
                      <a:pt x="0" y="128"/>
                    </a:lnTo>
                    <a:lnTo>
                      <a:pt x="174" y="128"/>
                    </a:lnTo>
                    <a:lnTo>
                      <a:pt x="174" y="34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70" y="20"/>
                    </a:lnTo>
                    <a:lnTo>
                      <a:pt x="168" y="14"/>
                    </a:lnTo>
                    <a:lnTo>
                      <a:pt x="164" y="10"/>
                    </a:lnTo>
                    <a:lnTo>
                      <a:pt x="158" y="6"/>
                    </a:lnTo>
                    <a:lnTo>
                      <a:pt x="152" y="2"/>
                    </a:lnTo>
                    <a:lnTo>
                      <a:pt x="146" y="0"/>
                    </a:lnTo>
                    <a:lnTo>
                      <a:pt x="138" y="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67" name="Freeform 107"/>
              <p:cNvSpPr>
                <a:spLocks/>
              </p:cNvSpPr>
              <p:nvPr/>
            </p:nvSpPr>
            <p:spPr bwMode="auto">
              <a:xfrm>
                <a:off x="5166371" y="4073289"/>
                <a:ext cx="62208" cy="131327"/>
              </a:xfrm>
              <a:custGeom>
                <a:avLst/>
                <a:gdLst/>
                <a:ahLst/>
                <a:cxnLst>
                  <a:cxn ang="0">
                    <a:pos x="18" y="38"/>
                  </a:cxn>
                  <a:cxn ang="0">
                    <a:pos x="18" y="38"/>
                  </a:cxn>
                  <a:cxn ang="0">
                    <a:pos x="8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8" y="38"/>
                  </a:cxn>
                </a:cxnLst>
                <a:rect l="0" t="0" r="r" b="b"/>
                <a:pathLst>
                  <a:path w="18" h="38">
                    <a:moveTo>
                      <a:pt x="18" y="38"/>
                    </a:moveTo>
                    <a:lnTo>
                      <a:pt x="18" y="38"/>
                    </a:lnTo>
                    <a:lnTo>
                      <a:pt x="8" y="0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18" y="38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68" name="Freeform 108"/>
              <p:cNvSpPr>
                <a:spLocks/>
              </p:cNvSpPr>
              <p:nvPr/>
            </p:nvSpPr>
            <p:spPr bwMode="auto">
              <a:xfrm>
                <a:off x="5166371" y="4204616"/>
                <a:ext cx="62208" cy="207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0" y="6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0" y="0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0"/>
                    </a:lnTo>
                    <a:lnTo>
                      <a:pt x="10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69" name="Freeform 109"/>
              <p:cNvSpPr>
                <a:spLocks/>
              </p:cNvSpPr>
              <p:nvPr/>
            </p:nvSpPr>
            <p:spPr bwMode="auto">
              <a:xfrm>
                <a:off x="5187107" y="4066377"/>
                <a:ext cx="20736" cy="20736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4" y="6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6" y="2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59" name="组合 186"/>
            <p:cNvGrpSpPr/>
            <p:nvPr/>
          </p:nvGrpSpPr>
          <p:grpSpPr>
            <a:xfrm>
              <a:off x="7526015" y="2291771"/>
              <a:ext cx="219397" cy="268550"/>
              <a:chOff x="4896805" y="3693132"/>
              <a:chExt cx="601339" cy="815610"/>
            </a:xfrm>
          </p:grpSpPr>
          <p:sp>
            <p:nvSpPr>
              <p:cNvPr id="60" name="Freeform 104"/>
              <p:cNvSpPr>
                <a:spLocks/>
              </p:cNvSpPr>
              <p:nvPr/>
            </p:nvSpPr>
            <p:spPr bwMode="auto">
              <a:xfrm>
                <a:off x="5028132" y="3693132"/>
                <a:ext cx="338685" cy="338685"/>
              </a:xfrm>
              <a:custGeom>
                <a:avLst/>
                <a:gdLst/>
                <a:ahLst/>
                <a:cxnLst>
                  <a:cxn ang="0">
                    <a:pos x="98" y="50"/>
                  </a:cxn>
                  <a:cxn ang="0">
                    <a:pos x="98" y="50"/>
                  </a:cxn>
                  <a:cxn ang="0">
                    <a:pos x="98" y="60"/>
                  </a:cxn>
                  <a:cxn ang="0">
                    <a:pos x="94" y="68"/>
                  </a:cxn>
                  <a:cxn ang="0">
                    <a:pos x="90" y="76"/>
                  </a:cxn>
                  <a:cxn ang="0">
                    <a:pos x="84" y="84"/>
                  </a:cxn>
                  <a:cxn ang="0">
                    <a:pos x="76" y="90"/>
                  </a:cxn>
                  <a:cxn ang="0">
                    <a:pos x="68" y="94"/>
                  </a:cxn>
                  <a:cxn ang="0">
                    <a:pos x="58" y="98"/>
                  </a:cxn>
                  <a:cxn ang="0">
                    <a:pos x="48" y="98"/>
                  </a:cxn>
                  <a:cxn ang="0">
                    <a:pos x="48" y="98"/>
                  </a:cxn>
                  <a:cxn ang="0">
                    <a:pos x="38" y="98"/>
                  </a:cxn>
                  <a:cxn ang="0">
                    <a:pos x="30" y="94"/>
                  </a:cxn>
                  <a:cxn ang="0">
                    <a:pos x="22" y="90"/>
                  </a:cxn>
                  <a:cxn ang="0">
                    <a:pos x="14" y="84"/>
                  </a:cxn>
                  <a:cxn ang="0">
                    <a:pos x="8" y="76"/>
                  </a:cxn>
                  <a:cxn ang="0">
                    <a:pos x="4" y="68"/>
                  </a:cxn>
                  <a:cxn ang="0">
                    <a:pos x="0" y="60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0" y="40"/>
                  </a:cxn>
                  <a:cxn ang="0">
                    <a:pos x="4" y="30"/>
                  </a:cxn>
                  <a:cxn ang="0">
                    <a:pos x="8" y="22"/>
                  </a:cxn>
                  <a:cxn ang="0">
                    <a:pos x="14" y="14"/>
                  </a:cxn>
                  <a:cxn ang="0">
                    <a:pos x="22" y="8"/>
                  </a:cxn>
                  <a:cxn ang="0">
                    <a:pos x="30" y="4"/>
                  </a:cxn>
                  <a:cxn ang="0">
                    <a:pos x="38" y="0"/>
                  </a:cxn>
                  <a:cxn ang="0">
                    <a:pos x="48" y="0"/>
                  </a:cxn>
                  <a:cxn ang="0">
                    <a:pos x="48" y="0"/>
                  </a:cxn>
                  <a:cxn ang="0">
                    <a:pos x="58" y="0"/>
                  </a:cxn>
                  <a:cxn ang="0">
                    <a:pos x="68" y="4"/>
                  </a:cxn>
                  <a:cxn ang="0">
                    <a:pos x="76" y="8"/>
                  </a:cxn>
                  <a:cxn ang="0">
                    <a:pos x="84" y="14"/>
                  </a:cxn>
                  <a:cxn ang="0">
                    <a:pos x="90" y="22"/>
                  </a:cxn>
                  <a:cxn ang="0">
                    <a:pos x="94" y="30"/>
                  </a:cxn>
                  <a:cxn ang="0">
                    <a:pos x="98" y="40"/>
                  </a:cxn>
                  <a:cxn ang="0">
                    <a:pos x="98" y="50"/>
                  </a:cxn>
                  <a:cxn ang="0">
                    <a:pos x="98" y="50"/>
                  </a:cxn>
                </a:cxnLst>
                <a:rect l="0" t="0" r="r" b="b"/>
                <a:pathLst>
                  <a:path w="98" h="98">
                    <a:moveTo>
                      <a:pt x="98" y="50"/>
                    </a:moveTo>
                    <a:lnTo>
                      <a:pt x="98" y="50"/>
                    </a:lnTo>
                    <a:lnTo>
                      <a:pt x="98" y="60"/>
                    </a:lnTo>
                    <a:lnTo>
                      <a:pt x="94" y="68"/>
                    </a:lnTo>
                    <a:lnTo>
                      <a:pt x="90" y="76"/>
                    </a:lnTo>
                    <a:lnTo>
                      <a:pt x="84" y="84"/>
                    </a:lnTo>
                    <a:lnTo>
                      <a:pt x="76" y="90"/>
                    </a:lnTo>
                    <a:lnTo>
                      <a:pt x="68" y="94"/>
                    </a:lnTo>
                    <a:lnTo>
                      <a:pt x="58" y="98"/>
                    </a:lnTo>
                    <a:lnTo>
                      <a:pt x="48" y="98"/>
                    </a:lnTo>
                    <a:lnTo>
                      <a:pt x="48" y="98"/>
                    </a:lnTo>
                    <a:lnTo>
                      <a:pt x="38" y="98"/>
                    </a:lnTo>
                    <a:lnTo>
                      <a:pt x="30" y="94"/>
                    </a:lnTo>
                    <a:lnTo>
                      <a:pt x="22" y="90"/>
                    </a:lnTo>
                    <a:lnTo>
                      <a:pt x="14" y="84"/>
                    </a:lnTo>
                    <a:lnTo>
                      <a:pt x="8" y="76"/>
                    </a:lnTo>
                    <a:lnTo>
                      <a:pt x="4" y="68"/>
                    </a:lnTo>
                    <a:lnTo>
                      <a:pt x="0" y="6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40"/>
                    </a:lnTo>
                    <a:lnTo>
                      <a:pt x="4" y="30"/>
                    </a:lnTo>
                    <a:lnTo>
                      <a:pt x="8" y="22"/>
                    </a:lnTo>
                    <a:lnTo>
                      <a:pt x="14" y="14"/>
                    </a:lnTo>
                    <a:lnTo>
                      <a:pt x="22" y="8"/>
                    </a:lnTo>
                    <a:lnTo>
                      <a:pt x="30" y="4"/>
                    </a:lnTo>
                    <a:lnTo>
                      <a:pt x="3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8" y="0"/>
                    </a:lnTo>
                    <a:lnTo>
                      <a:pt x="68" y="4"/>
                    </a:lnTo>
                    <a:lnTo>
                      <a:pt x="76" y="8"/>
                    </a:lnTo>
                    <a:lnTo>
                      <a:pt x="84" y="14"/>
                    </a:lnTo>
                    <a:lnTo>
                      <a:pt x="90" y="22"/>
                    </a:lnTo>
                    <a:lnTo>
                      <a:pt x="94" y="30"/>
                    </a:lnTo>
                    <a:lnTo>
                      <a:pt x="98" y="40"/>
                    </a:lnTo>
                    <a:lnTo>
                      <a:pt x="98" y="50"/>
                    </a:lnTo>
                    <a:lnTo>
                      <a:pt x="98" y="5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61" name="Freeform 106"/>
              <p:cNvSpPr>
                <a:spLocks/>
              </p:cNvSpPr>
              <p:nvPr/>
            </p:nvSpPr>
            <p:spPr bwMode="auto">
              <a:xfrm>
                <a:off x="4896805" y="4066377"/>
                <a:ext cx="601339" cy="442365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24" y="0"/>
                  </a:cxn>
                  <a:cxn ang="0">
                    <a:pos x="88" y="62"/>
                  </a:cxn>
                  <a:cxn ang="0">
                    <a:pos x="50" y="0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8" y="0"/>
                  </a:cxn>
                  <a:cxn ang="0">
                    <a:pos x="22" y="2"/>
                  </a:cxn>
                  <a:cxn ang="0">
                    <a:pos x="16" y="6"/>
                  </a:cxn>
                  <a:cxn ang="0">
                    <a:pos x="10" y="10"/>
                  </a:cxn>
                  <a:cxn ang="0">
                    <a:pos x="6" y="14"/>
                  </a:cxn>
                  <a:cxn ang="0">
                    <a:pos x="4" y="20"/>
                  </a:cxn>
                  <a:cxn ang="0">
                    <a:pos x="2" y="28"/>
                  </a:cxn>
                  <a:cxn ang="0">
                    <a:pos x="0" y="34"/>
                  </a:cxn>
                  <a:cxn ang="0">
                    <a:pos x="0" y="128"/>
                  </a:cxn>
                  <a:cxn ang="0">
                    <a:pos x="174" y="128"/>
                  </a:cxn>
                  <a:cxn ang="0">
                    <a:pos x="174" y="34"/>
                  </a:cxn>
                  <a:cxn ang="0">
                    <a:pos x="174" y="34"/>
                  </a:cxn>
                  <a:cxn ang="0">
                    <a:pos x="172" y="28"/>
                  </a:cxn>
                  <a:cxn ang="0">
                    <a:pos x="170" y="20"/>
                  </a:cxn>
                  <a:cxn ang="0">
                    <a:pos x="168" y="14"/>
                  </a:cxn>
                  <a:cxn ang="0">
                    <a:pos x="164" y="10"/>
                  </a:cxn>
                  <a:cxn ang="0">
                    <a:pos x="158" y="6"/>
                  </a:cxn>
                  <a:cxn ang="0">
                    <a:pos x="152" y="2"/>
                  </a:cxn>
                  <a:cxn ang="0">
                    <a:pos x="146" y="0"/>
                  </a:cxn>
                  <a:cxn ang="0">
                    <a:pos x="138" y="0"/>
                  </a:cxn>
                  <a:cxn ang="0">
                    <a:pos x="138" y="0"/>
                  </a:cxn>
                </a:cxnLst>
                <a:rect l="0" t="0" r="r" b="b"/>
                <a:pathLst>
                  <a:path w="174" h="128">
                    <a:moveTo>
                      <a:pt x="138" y="0"/>
                    </a:moveTo>
                    <a:lnTo>
                      <a:pt x="124" y="0"/>
                    </a:lnTo>
                    <a:lnTo>
                      <a:pt x="88" y="62"/>
                    </a:lnTo>
                    <a:lnTo>
                      <a:pt x="50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8" y="0"/>
                    </a:lnTo>
                    <a:lnTo>
                      <a:pt x="22" y="2"/>
                    </a:lnTo>
                    <a:lnTo>
                      <a:pt x="16" y="6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4" y="20"/>
                    </a:lnTo>
                    <a:lnTo>
                      <a:pt x="2" y="28"/>
                    </a:lnTo>
                    <a:lnTo>
                      <a:pt x="0" y="34"/>
                    </a:lnTo>
                    <a:lnTo>
                      <a:pt x="0" y="128"/>
                    </a:lnTo>
                    <a:lnTo>
                      <a:pt x="174" y="128"/>
                    </a:lnTo>
                    <a:lnTo>
                      <a:pt x="174" y="34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70" y="20"/>
                    </a:lnTo>
                    <a:lnTo>
                      <a:pt x="168" y="14"/>
                    </a:lnTo>
                    <a:lnTo>
                      <a:pt x="164" y="10"/>
                    </a:lnTo>
                    <a:lnTo>
                      <a:pt x="158" y="6"/>
                    </a:lnTo>
                    <a:lnTo>
                      <a:pt x="152" y="2"/>
                    </a:lnTo>
                    <a:lnTo>
                      <a:pt x="146" y="0"/>
                    </a:lnTo>
                    <a:lnTo>
                      <a:pt x="138" y="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62" name="Freeform 107"/>
              <p:cNvSpPr>
                <a:spLocks/>
              </p:cNvSpPr>
              <p:nvPr/>
            </p:nvSpPr>
            <p:spPr bwMode="auto">
              <a:xfrm>
                <a:off x="5166371" y="4073289"/>
                <a:ext cx="62208" cy="131327"/>
              </a:xfrm>
              <a:custGeom>
                <a:avLst/>
                <a:gdLst/>
                <a:ahLst/>
                <a:cxnLst>
                  <a:cxn ang="0">
                    <a:pos x="18" y="38"/>
                  </a:cxn>
                  <a:cxn ang="0">
                    <a:pos x="18" y="38"/>
                  </a:cxn>
                  <a:cxn ang="0">
                    <a:pos x="8" y="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8" y="38"/>
                  </a:cxn>
                </a:cxnLst>
                <a:rect l="0" t="0" r="r" b="b"/>
                <a:pathLst>
                  <a:path w="18" h="38">
                    <a:moveTo>
                      <a:pt x="18" y="38"/>
                    </a:moveTo>
                    <a:lnTo>
                      <a:pt x="18" y="38"/>
                    </a:lnTo>
                    <a:lnTo>
                      <a:pt x="8" y="0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18" y="38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63" name="Freeform 108"/>
              <p:cNvSpPr>
                <a:spLocks/>
              </p:cNvSpPr>
              <p:nvPr/>
            </p:nvSpPr>
            <p:spPr bwMode="auto">
              <a:xfrm>
                <a:off x="5166371" y="4204616"/>
                <a:ext cx="62208" cy="207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0" y="6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0" y="0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0"/>
                    </a:lnTo>
                    <a:lnTo>
                      <a:pt x="10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64" name="Freeform 109"/>
              <p:cNvSpPr>
                <a:spLocks/>
              </p:cNvSpPr>
              <p:nvPr/>
            </p:nvSpPr>
            <p:spPr bwMode="auto">
              <a:xfrm>
                <a:off x="5187107" y="4066377"/>
                <a:ext cx="20736" cy="20736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4" y="6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6" y="2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</p:grpSp>
      </p:grpSp>
      <p:grpSp>
        <p:nvGrpSpPr>
          <p:cNvPr id="70" name="组合 112"/>
          <p:cNvGrpSpPr/>
          <p:nvPr/>
        </p:nvGrpSpPr>
        <p:grpSpPr>
          <a:xfrm>
            <a:off x="5873073" y="4354733"/>
            <a:ext cx="659671" cy="862267"/>
            <a:chOff x="5375369" y="4368103"/>
            <a:chExt cx="659671" cy="862267"/>
          </a:xfrm>
        </p:grpSpPr>
        <p:grpSp>
          <p:nvGrpSpPr>
            <p:cNvPr id="71" name="组合 200"/>
            <p:cNvGrpSpPr/>
            <p:nvPr/>
          </p:nvGrpSpPr>
          <p:grpSpPr>
            <a:xfrm>
              <a:off x="5375369" y="4368103"/>
              <a:ext cx="659671" cy="862267"/>
              <a:chOff x="11015663" y="208479"/>
              <a:chExt cx="722312" cy="972621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78" name="Freeform 29"/>
              <p:cNvSpPr>
                <a:spLocks/>
              </p:cNvSpPr>
              <p:nvPr/>
            </p:nvSpPr>
            <p:spPr bwMode="auto">
              <a:xfrm>
                <a:off x="11493500" y="208479"/>
                <a:ext cx="244475" cy="268288"/>
              </a:xfrm>
              <a:custGeom>
                <a:avLst/>
                <a:gdLst/>
                <a:ahLst/>
                <a:cxnLst>
                  <a:cxn ang="0">
                    <a:pos x="15" y="72"/>
                  </a:cxn>
                  <a:cxn ang="0">
                    <a:pos x="58" y="77"/>
                  </a:cxn>
                  <a:cxn ang="0">
                    <a:pos x="98" y="91"/>
                  </a:cxn>
                  <a:cxn ang="0">
                    <a:pos x="135" y="113"/>
                  </a:cxn>
                  <a:cxn ang="0">
                    <a:pos x="169" y="140"/>
                  </a:cxn>
                  <a:cxn ang="0">
                    <a:pos x="179" y="150"/>
                  </a:cxn>
                  <a:cxn ang="0">
                    <a:pos x="193" y="168"/>
                  </a:cxn>
                  <a:cxn ang="0">
                    <a:pos x="216" y="207"/>
                  </a:cxn>
                  <a:cxn ang="0">
                    <a:pos x="231" y="249"/>
                  </a:cxn>
                  <a:cxn ang="0">
                    <a:pos x="236" y="295"/>
                  </a:cxn>
                  <a:cxn ang="0">
                    <a:pos x="236" y="319"/>
                  </a:cxn>
                  <a:cxn ang="0">
                    <a:pos x="241" y="330"/>
                  </a:cxn>
                  <a:cxn ang="0">
                    <a:pos x="247" y="334"/>
                  </a:cxn>
                  <a:cxn ang="0">
                    <a:pos x="292" y="337"/>
                  </a:cxn>
                  <a:cxn ang="0">
                    <a:pos x="299" y="337"/>
                  </a:cxn>
                  <a:cxn ang="0">
                    <a:pos x="304" y="334"/>
                  </a:cxn>
                  <a:cxn ang="0">
                    <a:pos x="309" y="324"/>
                  </a:cxn>
                  <a:cxn ang="0">
                    <a:pos x="309" y="293"/>
                  </a:cxn>
                  <a:cxn ang="0">
                    <a:pos x="302" y="233"/>
                  </a:cxn>
                  <a:cxn ang="0">
                    <a:pos x="282" y="177"/>
                  </a:cxn>
                  <a:cxn ang="0">
                    <a:pos x="252" y="125"/>
                  </a:cxn>
                  <a:cxn ang="0">
                    <a:pos x="233" y="101"/>
                  </a:cxn>
                  <a:cxn ang="0">
                    <a:pos x="221" y="88"/>
                  </a:cxn>
                  <a:cxn ang="0">
                    <a:pos x="177" y="52"/>
                  </a:cxn>
                  <a:cxn ang="0">
                    <a:pos x="128" y="25"/>
                  </a:cxn>
                  <a:cxn ang="0">
                    <a:pos x="74" y="7"/>
                  </a:cxn>
                  <a:cxn ang="0">
                    <a:pos x="19" y="0"/>
                  </a:cxn>
                  <a:cxn ang="0">
                    <a:pos x="12" y="0"/>
                  </a:cxn>
                  <a:cxn ang="0">
                    <a:pos x="4" y="8"/>
                  </a:cxn>
                  <a:cxn ang="0">
                    <a:pos x="0" y="55"/>
                  </a:cxn>
                  <a:cxn ang="0">
                    <a:pos x="2" y="62"/>
                  </a:cxn>
                  <a:cxn ang="0">
                    <a:pos x="5" y="67"/>
                  </a:cxn>
                  <a:cxn ang="0">
                    <a:pos x="15" y="72"/>
                  </a:cxn>
                </a:cxnLst>
                <a:rect l="0" t="0" r="r" b="b"/>
                <a:pathLst>
                  <a:path w="309" h="337">
                    <a:moveTo>
                      <a:pt x="15" y="72"/>
                    </a:moveTo>
                    <a:lnTo>
                      <a:pt x="15" y="72"/>
                    </a:lnTo>
                    <a:lnTo>
                      <a:pt x="37" y="74"/>
                    </a:lnTo>
                    <a:lnTo>
                      <a:pt x="58" y="77"/>
                    </a:lnTo>
                    <a:lnTo>
                      <a:pt x="78" y="84"/>
                    </a:lnTo>
                    <a:lnTo>
                      <a:pt x="98" y="91"/>
                    </a:lnTo>
                    <a:lnTo>
                      <a:pt x="118" y="101"/>
                    </a:lnTo>
                    <a:lnTo>
                      <a:pt x="135" y="113"/>
                    </a:lnTo>
                    <a:lnTo>
                      <a:pt x="154" y="125"/>
                    </a:lnTo>
                    <a:lnTo>
                      <a:pt x="169" y="140"/>
                    </a:lnTo>
                    <a:lnTo>
                      <a:pt x="169" y="140"/>
                    </a:lnTo>
                    <a:lnTo>
                      <a:pt x="179" y="150"/>
                    </a:lnTo>
                    <a:lnTo>
                      <a:pt x="179" y="150"/>
                    </a:lnTo>
                    <a:lnTo>
                      <a:pt x="193" y="168"/>
                    </a:lnTo>
                    <a:lnTo>
                      <a:pt x="206" y="187"/>
                    </a:lnTo>
                    <a:lnTo>
                      <a:pt x="216" y="207"/>
                    </a:lnTo>
                    <a:lnTo>
                      <a:pt x="225" y="228"/>
                    </a:lnTo>
                    <a:lnTo>
                      <a:pt x="231" y="249"/>
                    </a:lnTo>
                    <a:lnTo>
                      <a:pt x="235" y="271"/>
                    </a:lnTo>
                    <a:lnTo>
                      <a:pt x="236" y="295"/>
                    </a:lnTo>
                    <a:lnTo>
                      <a:pt x="236" y="319"/>
                    </a:lnTo>
                    <a:lnTo>
                      <a:pt x="236" y="319"/>
                    </a:lnTo>
                    <a:lnTo>
                      <a:pt x="238" y="325"/>
                    </a:lnTo>
                    <a:lnTo>
                      <a:pt x="241" y="330"/>
                    </a:lnTo>
                    <a:lnTo>
                      <a:pt x="241" y="330"/>
                    </a:lnTo>
                    <a:lnTo>
                      <a:pt x="247" y="334"/>
                    </a:lnTo>
                    <a:lnTo>
                      <a:pt x="252" y="336"/>
                    </a:lnTo>
                    <a:lnTo>
                      <a:pt x="292" y="337"/>
                    </a:lnTo>
                    <a:lnTo>
                      <a:pt x="292" y="337"/>
                    </a:lnTo>
                    <a:lnTo>
                      <a:pt x="299" y="337"/>
                    </a:lnTo>
                    <a:lnTo>
                      <a:pt x="304" y="334"/>
                    </a:lnTo>
                    <a:lnTo>
                      <a:pt x="304" y="334"/>
                    </a:lnTo>
                    <a:lnTo>
                      <a:pt x="307" y="329"/>
                    </a:lnTo>
                    <a:lnTo>
                      <a:pt x="309" y="324"/>
                    </a:lnTo>
                    <a:lnTo>
                      <a:pt x="309" y="324"/>
                    </a:lnTo>
                    <a:lnTo>
                      <a:pt x="309" y="293"/>
                    </a:lnTo>
                    <a:lnTo>
                      <a:pt x="307" y="263"/>
                    </a:lnTo>
                    <a:lnTo>
                      <a:pt x="302" y="233"/>
                    </a:lnTo>
                    <a:lnTo>
                      <a:pt x="294" y="204"/>
                    </a:lnTo>
                    <a:lnTo>
                      <a:pt x="282" y="177"/>
                    </a:lnTo>
                    <a:lnTo>
                      <a:pt x="268" y="150"/>
                    </a:lnTo>
                    <a:lnTo>
                      <a:pt x="252" y="125"/>
                    </a:lnTo>
                    <a:lnTo>
                      <a:pt x="233" y="101"/>
                    </a:lnTo>
                    <a:lnTo>
                      <a:pt x="233" y="101"/>
                    </a:lnTo>
                    <a:lnTo>
                      <a:pt x="221" y="88"/>
                    </a:lnTo>
                    <a:lnTo>
                      <a:pt x="221" y="88"/>
                    </a:lnTo>
                    <a:lnTo>
                      <a:pt x="199" y="69"/>
                    </a:lnTo>
                    <a:lnTo>
                      <a:pt x="177" y="52"/>
                    </a:lnTo>
                    <a:lnTo>
                      <a:pt x="154" y="37"/>
                    </a:lnTo>
                    <a:lnTo>
                      <a:pt x="128" y="25"/>
                    </a:lnTo>
                    <a:lnTo>
                      <a:pt x="101" y="15"/>
                    </a:lnTo>
                    <a:lnTo>
                      <a:pt x="74" y="7"/>
                    </a:lnTo>
                    <a:lnTo>
                      <a:pt x="47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7" y="3"/>
                    </a:lnTo>
                    <a:lnTo>
                      <a:pt x="4" y="8"/>
                    </a:lnTo>
                    <a:lnTo>
                      <a:pt x="2" y="15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" y="62"/>
                    </a:lnTo>
                    <a:lnTo>
                      <a:pt x="5" y="67"/>
                    </a:lnTo>
                    <a:lnTo>
                      <a:pt x="5" y="67"/>
                    </a:lnTo>
                    <a:lnTo>
                      <a:pt x="9" y="71"/>
                    </a:lnTo>
                    <a:lnTo>
                      <a:pt x="15" y="72"/>
                    </a:lnTo>
                    <a:lnTo>
                      <a:pt x="15" y="7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79" name="Freeform 30"/>
              <p:cNvSpPr>
                <a:spLocks/>
              </p:cNvSpPr>
              <p:nvPr/>
            </p:nvSpPr>
            <p:spPr bwMode="auto">
              <a:xfrm>
                <a:off x="11496675" y="308491"/>
                <a:ext cx="142874" cy="152399"/>
              </a:xfrm>
              <a:custGeom>
                <a:avLst/>
                <a:gdLst/>
                <a:ahLst/>
                <a:cxnLst>
                  <a:cxn ang="0">
                    <a:pos x="112" y="184"/>
                  </a:cxn>
                  <a:cxn ang="0">
                    <a:pos x="112" y="184"/>
                  </a:cxn>
                  <a:cxn ang="0">
                    <a:pos x="117" y="188"/>
                  </a:cxn>
                  <a:cxn ang="0">
                    <a:pos x="122" y="189"/>
                  </a:cxn>
                  <a:cxn ang="0">
                    <a:pos x="164" y="193"/>
                  </a:cxn>
                  <a:cxn ang="0">
                    <a:pos x="164" y="193"/>
                  </a:cxn>
                  <a:cxn ang="0">
                    <a:pos x="169" y="191"/>
                  </a:cxn>
                  <a:cxn ang="0">
                    <a:pos x="176" y="189"/>
                  </a:cxn>
                  <a:cxn ang="0">
                    <a:pos x="176" y="189"/>
                  </a:cxn>
                  <a:cxn ang="0">
                    <a:pos x="179" y="184"/>
                  </a:cxn>
                  <a:cxn ang="0">
                    <a:pos x="181" y="177"/>
                  </a:cxn>
                  <a:cxn ang="0">
                    <a:pos x="181" y="177"/>
                  </a:cxn>
                  <a:cxn ang="0">
                    <a:pos x="181" y="161"/>
                  </a:cxn>
                  <a:cxn ang="0">
                    <a:pos x="179" y="145"/>
                  </a:cxn>
                  <a:cxn ang="0">
                    <a:pos x="176" y="129"/>
                  </a:cxn>
                  <a:cxn ang="0">
                    <a:pos x="171" y="113"/>
                  </a:cxn>
                  <a:cxn ang="0">
                    <a:pos x="164" y="98"/>
                  </a:cxn>
                  <a:cxn ang="0">
                    <a:pos x="157" y="83"/>
                  </a:cxn>
                  <a:cxn ang="0">
                    <a:pos x="149" y="69"/>
                  </a:cxn>
                  <a:cxn ang="0">
                    <a:pos x="137" y="56"/>
                  </a:cxn>
                  <a:cxn ang="0">
                    <a:pos x="137" y="56"/>
                  </a:cxn>
                  <a:cxn ang="0">
                    <a:pos x="130" y="49"/>
                  </a:cxn>
                  <a:cxn ang="0">
                    <a:pos x="130" y="49"/>
                  </a:cxn>
                  <a:cxn ang="0">
                    <a:pos x="118" y="37"/>
                  </a:cxn>
                  <a:cxn ang="0">
                    <a:pos x="107" y="29"/>
                  </a:cxn>
                  <a:cxn ang="0">
                    <a:pos x="93" y="21"/>
                  </a:cxn>
                  <a:cxn ang="0">
                    <a:pos x="80" y="14"/>
                  </a:cxn>
                  <a:cxn ang="0">
                    <a:pos x="64" y="9"/>
                  </a:cxn>
                  <a:cxn ang="0">
                    <a:pos x="49" y="4"/>
                  </a:cxn>
                  <a:cxn ang="0">
                    <a:pos x="34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2" y="0"/>
                  </a:cxn>
                  <a:cxn ang="0">
                    <a:pos x="7" y="4"/>
                  </a:cxn>
                  <a:cxn ang="0">
                    <a:pos x="4" y="9"/>
                  </a:cxn>
                  <a:cxn ang="0">
                    <a:pos x="2" y="1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0" y="63"/>
                  </a:cxn>
                  <a:cxn ang="0">
                    <a:pos x="5" y="68"/>
                  </a:cxn>
                  <a:cxn ang="0">
                    <a:pos x="5" y="68"/>
                  </a:cxn>
                  <a:cxn ang="0">
                    <a:pos x="9" y="71"/>
                  </a:cxn>
                  <a:cxn ang="0">
                    <a:pos x="16" y="73"/>
                  </a:cxn>
                  <a:cxn ang="0">
                    <a:pos x="16" y="73"/>
                  </a:cxn>
                  <a:cxn ang="0">
                    <a:pos x="32" y="75"/>
                  </a:cxn>
                  <a:cxn ang="0">
                    <a:pos x="49" y="81"/>
                  </a:cxn>
                  <a:cxn ang="0">
                    <a:pos x="66" y="90"/>
                  </a:cxn>
                  <a:cxn ang="0">
                    <a:pos x="80" y="100"/>
                  </a:cxn>
                  <a:cxn ang="0">
                    <a:pos x="80" y="100"/>
                  </a:cxn>
                  <a:cxn ang="0">
                    <a:pos x="83" y="105"/>
                  </a:cxn>
                  <a:cxn ang="0">
                    <a:pos x="83" y="105"/>
                  </a:cxn>
                  <a:cxn ang="0">
                    <a:pos x="95" y="120"/>
                  </a:cxn>
                  <a:cxn ang="0">
                    <a:pos x="102" y="137"/>
                  </a:cxn>
                  <a:cxn ang="0">
                    <a:pos x="107" y="154"/>
                  </a:cxn>
                  <a:cxn ang="0">
                    <a:pos x="107" y="172"/>
                  </a:cxn>
                  <a:cxn ang="0">
                    <a:pos x="107" y="172"/>
                  </a:cxn>
                  <a:cxn ang="0">
                    <a:pos x="108" y="179"/>
                  </a:cxn>
                  <a:cxn ang="0">
                    <a:pos x="112" y="184"/>
                  </a:cxn>
                  <a:cxn ang="0">
                    <a:pos x="112" y="184"/>
                  </a:cxn>
                </a:cxnLst>
                <a:rect l="0" t="0" r="r" b="b"/>
                <a:pathLst>
                  <a:path w="181" h="193">
                    <a:moveTo>
                      <a:pt x="112" y="184"/>
                    </a:moveTo>
                    <a:lnTo>
                      <a:pt x="112" y="184"/>
                    </a:lnTo>
                    <a:lnTo>
                      <a:pt x="117" y="188"/>
                    </a:lnTo>
                    <a:lnTo>
                      <a:pt x="122" y="189"/>
                    </a:lnTo>
                    <a:lnTo>
                      <a:pt x="164" y="193"/>
                    </a:lnTo>
                    <a:lnTo>
                      <a:pt x="164" y="193"/>
                    </a:lnTo>
                    <a:lnTo>
                      <a:pt x="169" y="191"/>
                    </a:lnTo>
                    <a:lnTo>
                      <a:pt x="176" y="189"/>
                    </a:lnTo>
                    <a:lnTo>
                      <a:pt x="176" y="189"/>
                    </a:lnTo>
                    <a:lnTo>
                      <a:pt x="179" y="184"/>
                    </a:lnTo>
                    <a:lnTo>
                      <a:pt x="181" y="177"/>
                    </a:lnTo>
                    <a:lnTo>
                      <a:pt x="181" y="177"/>
                    </a:lnTo>
                    <a:lnTo>
                      <a:pt x="181" y="161"/>
                    </a:lnTo>
                    <a:lnTo>
                      <a:pt x="179" y="145"/>
                    </a:lnTo>
                    <a:lnTo>
                      <a:pt x="176" y="129"/>
                    </a:lnTo>
                    <a:lnTo>
                      <a:pt x="171" y="113"/>
                    </a:lnTo>
                    <a:lnTo>
                      <a:pt x="164" y="98"/>
                    </a:lnTo>
                    <a:lnTo>
                      <a:pt x="157" y="83"/>
                    </a:lnTo>
                    <a:lnTo>
                      <a:pt x="149" y="69"/>
                    </a:lnTo>
                    <a:lnTo>
                      <a:pt x="137" y="56"/>
                    </a:lnTo>
                    <a:lnTo>
                      <a:pt x="137" y="56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18" y="37"/>
                    </a:lnTo>
                    <a:lnTo>
                      <a:pt x="107" y="29"/>
                    </a:lnTo>
                    <a:lnTo>
                      <a:pt x="93" y="21"/>
                    </a:lnTo>
                    <a:lnTo>
                      <a:pt x="80" y="14"/>
                    </a:lnTo>
                    <a:lnTo>
                      <a:pt x="64" y="9"/>
                    </a:lnTo>
                    <a:lnTo>
                      <a:pt x="49" y="4"/>
                    </a:lnTo>
                    <a:lnTo>
                      <a:pt x="3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7" y="4"/>
                    </a:lnTo>
                    <a:lnTo>
                      <a:pt x="4" y="9"/>
                    </a:lnTo>
                    <a:lnTo>
                      <a:pt x="2" y="1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63"/>
                    </a:lnTo>
                    <a:lnTo>
                      <a:pt x="5" y="68"/>
                    </a:lnTo>
                    <a:lnTo>
                      <a:pt x="5" y="68"/>
                    </a:lnTo>
                    <a:lnTo>
                      <a:pt x="9" y="71"/>
                    </a:lnTo>
                    <a:lnTo>
                      <a:pt x="16" y="73"/>
                    </a:lnTo>
                    <a:lnTo>
                      <a:pt x="16" y="73"/>
                    </a:lnTo>
                    <a:lnTo>
                      <a:pt x="32" y="75"/>
                    </a:lnTo>
                    <a:lnTo>
                      <a:pt x="49" y="81"/>
                    </a:lnTo>
                    <a:lnTo>
                      <a:pt x="66" y="90"/>
                    </a:lnTo>
                    <a:lnTo>
                      <a:pt x="80" y="100"/>
                    </a:lnTo>
                    <a:lnTo>
                      <a:pt x="80" y="100"/>
                    </a:lnTo>
                    <a:lnTo>
                      <a:pt x="83" y="105"/>
                    </a:lnTo>
                    <a:lnTo>
                      <a:pt x="83" y="105"/>
                    </a:lnTo>
                    <a:lnTo>
                      <a:pt x="95" y="120"/>
                    </a:lnTo>
                    <a:lnTo>
                      <a:pt x="102" y="137"/>
                    </a:lnTo>
                    <a:lnTo>
                      <a:pt x="107" y="154"/>
                    </a:lnTo>
                    <a:lnTo>
                      <a:pt x="107" y="172"/>
                    </a:lnTo>
                    <a:lnTo>
                      <a:pt x="107" y="172"/>
                    </a:lnTo>
                    <a:lnTo>
                      <a:pt x="108" y="179"/>
                    </a:lnTo>
                    <a:lnTo>
                      <a:pt x="112" y="184"/>
                    </a:lnTo>
                    <a:lnTo>
                      <a:pt x="112" y="18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80" name="Freeform 31"/>
              <p:cNvSpPr>
                <a:spLocks noEditPoints="1"/>
              </p:cNvSpPr>
              <p:nvPr/>
            </p:nvSpPr>
            <p:spPr bwMode="auto">
              <a:xfrm>
                <a:off x="11015663" y="377825"/>
                <a:ext cx="522288" cy="803275"/>
              </a:xfrm>
              <a:custGeom>
                <a:avLst/>
                <a:gdLst/>
                <a:ahLst/>
                <a:cxnLst>
                  <a:cxn ang="0">
                    <a:pos x="639" y="1012"/>
                  </a:cxn>
                  <a:cxn ang="0">
                    <a:pos x="647" y="1012"/>
                  </a:cxn>
                  <a:cxn ang="0">
                    <a:pos x="656" y="1002"/>
                  </a:cxn>
                  <a:cxn ang="0">
                    <a:pos x="658" y="103"/>
                  </a:cxn>
                  <a:cxn ang="0">
                    <a:pos x="658" y="93"/>
                  </a:cxn>
                  <a:cxn ang="0">
                    <a:pos x="653" y="72"/>
                  </a:cxn>
                  <a:cxn ang="0">
                    <a:pos x="641" y="45"/>
                  </a:cxn>
                  <a:cxn ang="0">
                    <a:pos x="612" y="18"/>
                  </a:cxn>
                  <a:cxn ang="0">
                    <a:pos x="585" y="5"/>
                  </a:cxn>
                  <a:cxn ang="0">
                    <a:pos x="565" y="0"/>
                  </a:cxn>
                  <a:cxn ang="0">
                    <a:pos x="103" y="0"/>
                  </a:cxn>
                  <a:cxn ang="0">
                    <a:pos x="93" y="0"/>
                  </a:cxn>
                  <a:cxn ang="0">
                    <a:pos x="72" y="5"/>
                  </a:cxn>
                  <a:cxn ang="0">
                    <a:pos x="45" y="18"/>
                  </a:cxn>
                  <a:cxn ang="0">
                    <a:pos x="17" y="45"/>
                  </a:cxn>
                  <a:cxn ang="0">
                    <a:pos x="3" y="72"/>
                  </a:cxn>
                  <a:cxn ang="0">
                    <a:pos x="0" y="93"/>
                  </a:cxn>
                  <a:cxn ang="0">
                    <a:pos x="0" y="995"/>
                  </a:cxn>
                  <a:cxn ang="0">
                    <a:pos x="1" y="1002"/>
                  </a:cxn>
                  <a:cxn ang="0">
                    <a:pos x="10" y="1012"/>
                  </a:cxn>
                  <a:cxn ang="0">
                    <a:pos x="17" y="1012"/>
                  </a:cxn>
                  <a:cxn ang="0">
                    <a:pos x="361" y="926"/>
                  </a:cxn>
                  <a:cxn ang="0">
                    <a:pos x="356" y="939"/>
                  </a:cxn>
                  <a:cxn ang="0">
                    <a:pos x="342" y="945"/>
                  </a:cxn>
                  <a:cxn ang="0">
                    <a:pos x="314" y="945"/>
                  </a:cxn>
                  <a:cxn ang="0">
                    <a:pos x="302" y="939"/>
                  </a:cxn>
                  <a:cxn ang="0">
                    <a:pos x="297" y="926"/>
                  </a:cxn>
                  <a:cxn ang="0">
                    <a:pos x="297" y="911"/>
                  </a:cxn>
                  <a:cxn ang="0">
                    <a:pos x="302" y="897"/>
                  </a:cxn>
                  <a:cxn ang="0">
                    <a:pos x="314" y="892"/>
                  </a:cxn>
                  <a:cxn ang="0">
                    <a:pos x="342" y="892"/>
                  </a:cxn>
                  <a:cxn ang="0">
                    <a:pos x="356" y="897"/>
                  </a:cxn>
                  <a:cxn ang="0">
                    <a:pos x="361" y="911"/>
                  </a:cxn>
                  <a:cxn ang="0">
                    <a:pos x="114" y="126"/>
                  </a:cxn>
                  <a:cxn ang="0">
                    <a:pos x="116" y="120"/>
                  </a:cxn>
                  <a:cxn ang="0">
                    <a:pos x="126" y="109"/>
                  </a:cxn>
                  <a:cxn ang="0">
                    <a:pos x="524" y="108"/>
                  </a:cxn>
                  <a:cxn ang="0">
                    <a:pos x="531" y="109"/>
                  </a:cxn>
                  <a:cxn ang="0">
                    <a:pos x="541" y="120"/>
                  </a:cxn>
                  <a:cxn ang="0">
                    <a:pos x="543" y="821"/>
                  </a:cxn>
                  <a:cxn ang="0">
                    <a:pos x="541" y="828"/>
                  </a:cxn>
                  <a:cxn ang="0">
                    <a:pos x="531" y="838"/>
                  </a:cxn>
                  <a:cxn ang="0">
                    <a:pos x="133" y="840"/>
                  </a:cxn>
                  <a:cxn ang="0">
                    <a:pos x="126" y="838"/>
                  </a:cxn>
                  <a:cxn ang="0">
                    <a:pos x="116" y="828"/>
                  </a:cxn>
                  <a:cxn ang="0">
                    <a:pos x="114" y="126"/>
                  </a:cxn>
                </a:cxnLst>
                <a:rect l="0" t="0" r="r" b="b"/>
                <a:pathLst>
                  <a:path w="658" h="1012">
                    <a:moveTo>
                      <a:pt x="17" y="1012"/>
                    </a:moveTo>
                    <a:lnTo>
                      <a:pt x="639" y="1012"/>
                    </a:lnTo>
                    <a:lnTo>
                      <a:pt x="639" y="1012"/>
                    </a:lnTo>
                    <a:lnTo>
                      <a:pt x="647" y="1012"/>
                    </a:lnTo>
                    <a:lnTo>
                      <a:pt x="653" y="1007"/>
                    </a:lnTo>
                    <a:lnTo>
                      <a:pt x="656" y="1002"/>
                    </a:lnTo>
                    <a:lnTo>
                      <a:pt x="658" y="995"/>
                    </a:lnTo>
                    <a:lnTo>
                      <a:pt x="658" y="103"/>
                    </a:lnTo>
                    <a:lnTo>
                      <a:pt x="658" y="103"/>
                    </a:lnTo>
                    <a:lnTo>
                      <a:pt x="658" y="93"/>
                    </a:lnTo>
                    <a:lnTo>
                      <a:pt x="656" y="82"/>
                    </a:lnTo>
                    <a:lnTo>
                      <a:pt x="653" y="72"/>
                    </a:lnTo>
                    <a:lnTo>
                      <a:pt x="649" y="64"/>
                    </a:lnTo>
                    <a:lnTo>
                      <a:pt x="641" y="45"/>
                    </a:lnTo>
                    <a:lnTo>
                      <a:pt x="627" y="30"/>
                    </a:lnTo>
                    <a:lnTo>
                      <a:pt x="612" y="18"/>
                    </a:lnTo>
                    <a:lnTo>
                      <a:pt x="595" y="8"/>
                    </a:lnTo>
                    <a:lnTo>
                      <a:pt x="585" y="5"/>
                    </a:lnTo>
                    <a:lnTo>
                      <a:pt x="575" y="1"/>
                    </a:lnTo>
                    <a:lnTo>
                      <a:pt x="565" y="0"/>
                    </a:lnTo>
                    <a:lnTo>
                      <a:pt x="555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93" y="0"/>
                    </a:lnTo>
                    <a:lnTo>
                      <a:pt x="82" y="1"/>
                    </a:lnTo>
                    <a:lnTo>
                      <a:pt x="72" y="5"/>
                    </a:lnTo>
                    <a:lnTo>
                      <a:pt x="62" y="8"/>
                    </a:lnTo>
                    <a:lnTo>
                      <a:pt x="45" y="18"/>
                    </a:lnTo>
                    <a:lnTo>
                      <a:pt x="30" y="30"/>
                    </a:lnTo>
                    <a:lnTo>
                      <a:pt x="17" y="45"/>
                    </a:lnTo>
                    <a:lnTo>
                      <a:pt x="7" y="64"/>
                    </a:lnTo>
                    <a:lnTo>
                      <a:pt x="3" y="72"/>
                    </a:lnTo>
                    <a:lnTo>
                      <a:pt x="1" y="82"/>
                    </a:lnTo>
                    <a:lnTo>
                      <a:pt x="0" y="93"/>
                    </a:lnTo>
                    <a:lnTo>
                      <a:pt x="0" y="103"/>
                    </a:lnTo>
                    <a:lnTo>
                      <a:pt x="0" y="995"/>
                    </a:lnTo>
                    <a:lnTo>
                      <a:pt x="0" y="995"/>
                    </a:lnTo>
                    <a:lnTo>
                      <a:pt x="1" y="1002"/>
                    </a:lnTo>
                    <a:lnTo>
                      <a:pt x="5" y="1007"/>
                    </a:lnTo>
                    <a:lnTo>
                      <a:pt x="10" y="1012"/>
                    </a:lnTo>
                    <a:lnTo>
                      <a:pt x="17" y="1012"/>
                    </a:lnTo>
                    <a:lnTo>
                      <a:pt x="17" y="1012"/>
                    </a:lnTo>
                    <a:close/>
                    <a:moveTo>
                      <a:pt x="361" y="926"/>
                    </a:moveTo>
                    <a:lnTo>
                      <a:pt x="361" y="926"/>
                    </a:lnTo>
                    <a:lnTo>
                      <a:pt x="359" y="933"/>
                    </a:lnTo>
                    <a:lnTo>
                      <a:pt x="356" y="939"/>
                    </a:lnTo>
                    <a:lnTo>
                      <a:pt x="351" y="943"/>
                    </a:lnTo>
                    <a:lnTo>
                      <a:pt x="342" y="945"/>
                    </a:lnTo>
                    <a:lnTo>
                      <a:pt x="314" y="945"/>
                    </a:lnTo>
                    <a:lnTo>
                      <a:pt x="314" y="945"/>
                    </a:lnTo>
                    <a:lnTo>
                      <a:pt x="307" y="943"/>
                    </a:lnTo>
                    <a:lnTo>
                      <a:pt x="302" y="939"/>
                    </a:lnTo>
                    <a:lnTo>
                      <a:pt x="297" y="933"/>
                    </a:lnTo>
                    <a:lnTo>
                      <a:pt x="297" y="926"/>
                    </a:lnTo>
                    <a:lnTo>
                      <a:pt x="297" y="911"/>
                    </a:lnTo>
                    <a:lnTo>
                      <a:pt x="297" y="911"/>
                    </a:lnTo>
                    <a:lnTo>
                      <a:pt x="297" y="904"/>
                    </a:lnTo>
                    <a:lnTo>
                      <a:pt x="302" y="897"/>
                    </a:lnTo>
                    <a:lnTo>
                      <a:pt x="307" y="894"/>
                    </a:lnTo>
                    <a:lnTo>
                      <a:pt x="314" y="892"/>
                    </a:lnTo>
                    <a:lnTo>
                      <a:pt x="342" y="892"/>
                    </a:lnTo>
                    <a:lnTo>
                      <a:pt x="342" y="892"/>
                    </a:lnTo>
                    <a:lnTo>
                      <a:pt x="351" y="894"/>
                    </a:lnTo>
                    <a:lnTo>
                      <a:pt x="356" y="897"/>
                    </a:lnTo>
                    <a:lnTo>
                      <a:pt x="359" y="904"/>
                    </a:lnTo>
                    <a:lnTo>
                      <a:pt x="361" y="911"/>
                    </a:lnTo>
                    <a:lnTo>
                      <a:pt x="361" y="926"/>
                    </a:lnTo>
                    <a:close/>
                    <a:moveTo>
                      <a:pt x="114" y="126"/>
                    </a:moveTo>
                    <a:lnTo>
                      <a:pt x="114" y="126"/>
                    </a:lnTo>
                    <a:lnTo>
                      <a:pt x="116" y="120"/>
                    </a:lnTo>
                    <a:lnTo>
                      <a:pt x="120" y="113"/>
                    </a:lnTo>
                    <a:lnTo>
                      <a:pt x="126" y="109"/>
                    </a:lnTo>
                    <a:lnTo>
                      <a:pt x="133" y="108"/>
                    </a:lnTo>
                    <a:lnTo>
                      <a:pt x="524" y="108"/>
                    </a:lnTo>
                    <a:lnTo>
                      <a:pt x="524" y="108"/>
                    </a:lnTo>
                    <a:lnTo>
                      <a:pt x="531" y="109"/>
                    </a:lnTo>
                    <a:lnTo>
                      <a:pt x="538" y="113"/>
                    </a:lnTo>
                    <a:lnTo>
                      <a:pt x="541" y="120"/>
                    </a:lnTo>
                    <a:lnTo>
                      <a:pt x="543" y="126"/>
                    </a:lnTo>
                    <a:lnTo>
                      <a:pt x="543" y="821"/>
                    </a:lnTo>
                    <a:lnTo>
                      <a:pt x="543" y="821"/>
                    </a:lnTo>
                    <a:lnTo>
                      <a:pt x="541" y="828"/>
                    </a:lnTo>
                    <a:lnTo>
                      <a:pt x="538" y="835"/>
                    </a:lnTo>
                    <a:lnTo>
                      <a:pt x="531" y="838"/>
                    </a:lnTo>
                    <a:lnTo>
                      <a:pt x="524" y="840"/>
                    </a:lnTo>
                    <a:lnTo>
                      <a:pt x="133" y="840"/>
                    </a:lnTo>
                    <a:lnTo>
                      <a:pt x="133" y="840"/>
                    </a:lnTo>
                    <a:lnTo>
                      <a:pt x="126" y="838"/>
                    </a:lnTo>
                    <a:lnTo>
                      <a:pt x="120" y="835"/>
                    </a:lnTo>
                    <a:lnTo>
                      <a:pt x="116" y="828"/>
                    </a:lnTo>
                    <a:lnTo>
                      <a:pt x="114" y="821"/>
                    </a:lnTo>
                    <a:lnTo>
                      <a:pt x="114" y="12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72" name="组合 245"/>
            <p:cNvGrpSpPr/>
            <p:nvPr/>
          </p:nvGrpSpPr>
          <p:grpSpPr>
            <a:xfrm>
              <a:off x="5474207" y="4645152"/>
              <a:ext cx="292609" cy="438912"/>
              <a:chOff x="15730538" y="3268663"/>
              <a:chExt cx="765175" cy="112395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73" name="Freeform 57"/>
              <p:cNvSpPr>
                <a:spLocks/>
              </p:cNvSpPr>
              <p:nvPr/>
            </p:nvSpPr>
            <p:spPr bwMode="auto">
              <a:xfrm>
                <a:off x="15786100" y="3268663"/>
                <a:ext cx="252413" cy="261938"/>
              </a:xfrm>
              <a:custGeom>
                <a:avLst/>
                <a:gdLst/>
                <a:ahLst/>
                <a:cxnLst>
                  <a:cxn ang="0">
                    <a:pos x="74" y="105"/>
                  </a:cxn>
                  <a:cxn ang="0">
                    <a:pos x="42" y="152"/>
                  </a:cxn>
                  <a:cxn ang="0">
                    <a:pos x="19" y="202"/>
                  </a:cxn>
                  <a:cxn ang="0">
                    <a:pos x="4" y="256"/>
                  </a:cxn>
                  <a:cxn ang="0">
                    <a:pos x="0" y="312"/>
                  </a:cxn>
                  <a:cxn ang="0">
                    <a:pos x="2" y="319"/>
                  </a:cxn>
                  <a:cxn ang="0">
                    <a:pos x="10" y="327"/>
                  </a:cxn>
                  <a:cxn ang="0">
                    <a:pos x="57" y="327"/>
                  </a:cxn>
                  <a:cxn ang="0">
                    <a:pos x="64" y="326"/>
                  </a:cxn>
                  <a:cxn ang="0">
                    <a:pos x="69" y="322"/>
                  </a:cxn>
                  <a:cxn ang="0">
                    <a:pos x="73" y="312"/>
                  </a:cxn>
                  <a:cxn ang="0">
                    <a:pos x="74" y="290"/>
                  </a:cxn>
                  <a:cxn ang="0">
                    <a:pos x="81" y="248"/>
                  </a:cxn>
                  <a:cxn ang="0">
                    <a:pos x="95" y="208"/>
                  </a:cxn>
                  <a:cxn ang="0">
                    <a:pos x="117" y="170"/>
                  </a:cxn>
                  <a:cxn ang="0">
                    <a:pos x="130" y="154"/>
                  </a:cxn>
                  <a:cxn ang="0">
                    <a:pos x="140" y="143"/>
                  </a:cxn>
                  <a:cxn ang="0">
                    <a:pos x="174" y="113"/>
                  </a:cxn>
                  <a:cxn ang="0">
                    <a:pos x="214" y="91"/>
                  </a:cxn>
                  <a:cxn ang="0">
                    <a:pos x="258" y="78"/>
                  </a:cxn>
                  <a:cxn ang="0">
                    <a:pos x="304" y="73"/>
                  </a:cxn>
                  <a:cxn ang="0">
                    <a:pos x="311" y="73"/>
                  </a:cxn>
                  <a:cxn ang="0">
                    <a:pos x="316" y="68"/>
                  </a:cxn>
                  <a:cxn ang="0">
                    <a:pos x="319" y="57"/>
                  </a:cxn>
                  <a:cxn ang="0">
                    <a:pos x="319" y="17"/>
                  </a:cxn>
                  <a:cxn ang="0">
                    <a:pos x="314" y="5"/>
                  </a:cxn>
                  <a:cxn ang="0">
                    <a:pos x="309" y="2"/>
                  </a:cxn>
                  <a:cxn ang="0">
                    <a:pos x="304" y="0"/>
                  </a:cxn>
                  <a:cxn ang="0">
                    <a:pos x="243" y="7"/>
                  </a:cxn>
                  <a:cxn ang="0">
                    <a:pos x="186" y="25"/>
                  </a:cxn>
                  <a:cxn ang="0">
                    <a:pos x="133" y="54"/>
                  </a:cxn>
                  <a:cxn ang="0">
                    <a:pos x="88" y="91"/>
                  </a:cxn>
                  <a:cxn ang="0">
                    <a:pos x="74" y="105"/>
                  </a:cxn>
                </a:cxnLst>
                <a:rect l="0" t="0" r="r" b="b"/>
                <a:pathLst>
                  <a:path w="319" h="329">
                    <a:moveTo>
                      <a:pt x="74" y="105"/>
                    </a:moveTo>
                    <a:lnTo>
                      <a:pt x="74" y="105"/>
                    </a:lnTo>
                    <a:lnTo>
                      <a:pt x="57" y="128"/>
                    </a:lnTo>
                    <a:lnTo>
                      <a:pt x="42" y="152"/>
                    </a:lnTo>
                    <a:lnTo>
                      <a:pt x="29" y="175"/>
                    </a:lnTo>
                    <a:lnTo>
                      <a:pt x="19" y="202"/>
                    </a:lnTo>
                    <a:lnTo>
                      <a:pt x="10" y="229"/>
                    </a:lnTo>
                    <a:lnTo>
                      <a:pt x="4" y="256"/>
                    </a:lnTo>
                    <a:lnTo>
                      <a:pt x="2" y="285"/>
                    </a:lnTo>
                    <a:lnTo>
                      <a:pt x="0" y="312"/>
                    </a:lnTo>
                    <a:lnTo>
                      <a:pt x="0" y="312"/>
                    </a:lnTo>
                    <a:lnTo>
                      <a:pt x="2" y="319"/>
                    </a:lnTo>
                    <a:lnTo>
                      <a:pt x="5" y="324"/>
                    </a:lnTo>
                    <a:lnTo>
                      <a:pt x="10" y="327"/>
                    </a:lnTo>
                    <a:lnTo>
                      <a:pt x="17" y="329"/>
                    </a:lnTo>
                    <a:lnTo>
                      <a:pt x="57" y="327"/>
                    </a:lnTo>
                    <a:lnTo>
                      <a:pt x="57" y="327"/>
                    </a:lnTo>
                    <a:lnTo>
                      <a:pt x="64" y="326"/>
                    </a:lnTo>
                    <a:lnTo>
                      <a:pt x="69" y="322"/>
                    </a:lnTo>
                    <a:lnTo>
                      <a:pt x="69" y="322"/>
                    </a:lnTo>
                    <a:lnTo>
                      <a:pt x="73" y="317"/>
                    </a:lnTo>
                    <a:lnTo>
                      <a:pt x="73" y="312"/>
                    </a:lnTo>
                    <a:lnTo>
                      <a:pt x="73" y="312"/>
                    </a:lnTo>
                    <a:lnTo>
                      <a:pt x="74" y="290"/>
                    </a:lnTo>
                    <a:lnTo>
                      <a:pt x="76" y="268"/>
                    </a:lnTo>
                    <a:lnTo>
                      <a:pt x="81" y="248"/>
                    </a:lnTo>
                    <a:lnTo>
                      <a:pt x="86" y="226"/>
                    </a:lnTo>
                    <a:lnTo>
                      <a:pt x="95" y="208"/>
                    </a:lnTo>
                    <a:lnTo>
                      <a:pt x="105" y="189"/>
                    </a:lnTo>
                    <a:lnTo>
                      <a:pt x="117" y="170"/>
                    </a:lnTo>
                    <a:lnTo>
                      <a:pt x="130" y="154"/>
                    </a:lnTo>
                    <a:lnTo>
                      <a:pt x="130" y="154"/>
                    </a:lnTo>
                    <a:lnTo>
                      <a:pt x="140" y="143"/>
                    </a:lnTo>
                    <a:lnTo>
                      <a:pt x="140" y="143"/>
                    </a:lnTo>
                    <a:lnTo>
                      <a:pt x="157" y="127"/>
                    </a:lnTo>
                    <a:lnTo>
                      <a:pt x="174" y="113"/>
                    </a:lnTo>
                    <a:lnTo>
                      <a:pt x="194" y="101"/>
                    </a:lnTo>
                    <a:lnTo>
                      <a:pt x="214" y="91"/>
                    </a:lnTo>
                    <a:lnTo>
                      <a:pt x="236" y="84"/>
                    </a:lnTo>
                    <a:lnTo>
                      <a:pt x="258" y="78"/>
                    </a:lnTo>
                    <a:lnTo>
                      <a:pt x="280" y="74"/>
                    </a:lnTo>
                    <a:lnTo>
                      <a:pt x="304" y="73"/>
                    </a:lnTo>
                    <a:lnTo>
                      <a:pt x="304" y="73"/>
                    </a:lnTo>
                    <a:lnTo>
                      <a:pt x="311" y="73"/>
                    </a:lnTo>
                    <a:lnTo>
                      <a:pt x="316" y="68"/>
                    </a:lnTo>
                    <a:lnTo>
                      <a:pt x="316" y="68"/>
                    </a:lnTo>
                    <a:lnTo>
                      <a:pt x="317" y="62"/>
                    </a:lnTo>
                    <a:lnTo>
                      <a:pt x="319" y="57"/>
                    </a:lnTo>
                    <a:lnTo>
                      <a:pt x="319" y="17"/>
                    </a:lnTo>
                    <a:lnTo>
                      <a:pt x="319" y="17"/>
                    </a:lnTo>
                    <a:lnTo>
                      <a:pt x="317" y="10"/>
                    </a:lnTo>
                    <a:lnTo>
                      <a:pt x="314" y="5"/>
                    </a:lnTo>
                    <a:lnTo>
                      <a:pt x="314" y="5"/>
                    </a:lnTo>
                    <a:lnTo>
                      <a:pt x="309" y="2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73" y="2"/>
                    </a:lnTo>
                    <a:lnTo>
                      <a:pt x="243" y="7"/>
                    </a:lnTo>
                    <a:lnTo>
                      <a:pt x="214" y="15"/>
                    </a:lnTo>
                    <a:lnTo>
                      <a:pt x="186" y="25"/>
                    </a:lnTo>
                    <a:lnTo>
                      <a:pt x="159" y="37"/>
                    </a:lnTo>
                    <a:lnTo>
                      <a:pt x="133" y="54"/>
                    </a:lnTo>
                    <a:lnTo>
                      <a:pt x="110" y="71"/>
                    </a:lnTo>
                    <a:lnTo>
                      <a:pt x="88" y="91"/>
                    </a:lnTo>
                    <a:lnTo>
                      <a:pt x="88" y="91"/>
                    </a:lnTo>
                    <a:lnTo>
                      <a:pt x="74" y="105"/>
                    </a:lnTo>
                    <a:lnTo>
                      <a:pt x="74" y="10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74" name="Freeform 58"/>
              <p:cNvSpPr>
                <a:spLocks/>
              </p:cNvSpPr>
              <p:nvPr/>
            </p:nvSpPr>
            <p:spPr bwMode="auto">
              <a:xfrm>
                <a:off x="15886113" y="3368675"/>
                <a:ext cx="144463" cy="150813"/>
              </a:xfrm>
              <a:custGeom>
                <a:avLst/>
                <a:gdLst/>
                <a:ahLst/>
                <a:cxnLst>
                  <a:cxn ang="0">
                    <a:pos x="47" y="50"/>
                  </a:cxn>
                  <a:cxn ang="0">
                    <a:pos x="47" y="50"/>
                  </a:cxn>
                  <a:cxn ang="0">
                    <a:pos x="40" y="57"/>
                  </a:cxn>
                  <a:cxn ang="0">
                    <a:pos x="40" y="57"/>
                  </a:cxn>
                  <a:cxn ang="0">
                    <a:pos x="30" y="69"/>
                  </a:cxn>
                  <a:cxn ang="0">
                    <a:pos x="22" y="82"/>
                  </a:cxn>
                  <a:cxn ang="0">
                    <a:pos x="15" y="96"/>
                  </a:cxn>
                  <a:cxn ang="0">
                    <a:pos x="8" y="111"/>
                  </a:cxn>
                  <a:cxn ang="0">
                    <a:pos x="5" y="126"/>
                  </a:cxn>
                  <a:cxn ang="0">
                    <a:pos x="1" y="141"/>
                  </a:cxn>
                  <a:cxn ang="0">
                    <a:pos x="0" y="156"/>
                  </a:cxn>
                  <a:cxn ang="0">
                    <a:pos x="0" y="173"/>
                  </a:cxn>
                  <a:cxn ang="0">
                    <a:pos x="0" y="173"/>
                  </a:cxn>
                  <a:cxn ang="0">
                    <a:pos x="0" y="178"/>
                  </a:cxn>
                  <a:cxn ang="0">
                    <a:pos x="3" y="183"/>
                  </a:cxn>
                  <a:cxn ang="0">
                    <a:pos x="8" y="187"/>
                  </a:cxn>
                  <a:cxn ang="0">
                    <a:pos x="15" y="189"/>
                  </a:cxn>
                  <a:cxn ang="0">
                    <a:pos x="57" y="187"/>
                  </a:cxn>
                  <a:cxn ang="0">
                    <a:pos x="57" y="187"/>
                  </a:cxn>
                  <a:cxn ang="0">
                    <a:pos x="62" y="185"/>
                  </a:cxn>
                  <a:cxn ang="0">
                    <a:pos x="67" y="182"/>
                  </a:cxn>
                  <a:cxn ang="0">
                    <a:pos x="67" y="182"/>
                  </a:cxn>
                  <a:cxn ang="0">
                    <a:pos x="71" y="177"/>
                  </a:cxn>
                  <a:cxn ang="0">
                    <a:pos x="72" y="170"/>
                  </a:cxn>
                  <a:cxn ang="0">
                    <a:pos x="72" y="170"/>
                  </a:cxn>
                  <a:cxn ang="0">
                    <a:pos x="72" y="153"/>
                  </a:cxn>
                  <a:cxn ang="0">
                    <a:pos x="77" y="136"/>
                  </a:cxn>
                  <a:cxn ang="0">
                    <a:pos x="86" y="119"/>
                  </a:cxn>
                  <a:cxn ang="0">
                    <a:pos x="96" y="104"/>
                  </a:cxn>
                  <a:cxn ang="0">
                    <a:pos x="96" y="104"/>
                  </a:cxn>
                  <a:cxn ang="0">
                    <a:pos x="99" y="101"/>
                  </a:cxn>
                  <a:cxn ang="0">
                    <a:pos x="99" y="101"/>
                  </a:cxn>
                  <a:cxn ang="0">
                    <a:pos x="113" y="89"/>
                  </a:cxn>
                  <a:cxn ang="0">
                    <a:pos x="130" y="81"/>
                  </a:cxn>
                  <a:cxn ang="0">
                    <a:pos x="146" y="74"/>
                  </a:cxn>
                  <a:cxn ang="0">
                    <a:pos x="165" y="72"/>
                  </a:cxn>
                  <a:cxn ang="0">
                    <a:pos x="165" y="72"/>
                  </a:cxn>
                  <a:cxn ang="0">
                    <a:pos x="172" y="70"/>
                  </a:cxn>
                  <a:cxn ang="0">
                    <a:pos x="177" y="67"/>
                  </a:cxn>
                  <a:cxn ang="0">
                    <a:pos x="177" y="67"/>
                  </a:cxn>
                  <a:cxn ang="0">
                    <a:pos x="180" y="62"/>
                  </a:cxn>
                  <a:cxn ang="0">
                    <a:pos x="182" y="55"/>
                  </a:cxn>
                  <a:cxn ang="0">
                    <a:pos x="182" y="15"/>
                  </a:cxn>
                  <a:cxn ang="0">
                    <a:pos x="182" y="15"/>
                  </a:cxn>
                  <a:cxn ang="0">
                    <a:pos x="180" y="8"/>
                  </a:cxn>
                  <a:cxn ang="0">
                    <a:pos x="177" y="3"/>
                  </a:cxn>
                  <a:cxn ang="0">
                    <a:pos x="177" y="3"/>
                  </a:cxn>
                  <a:cxn ang="0">
                    <a:pos x="172" y="0"/>
                  </a:cxn>
                  <a:cxn ang="0">
                    <a:pos x="165" y="0"/>
                  </a:cxn>
                  <a:cxn ang="0">
                    <a:pos x="165" y="0"/>
                  </a:cxn>
                  <a:cxn ang="0">
                    <a:pos x="148" y="0"/>
                  </a:cxn>
                  <a:cxn ang="0">
                    <a:pos x="133" y="3"/>
                  </a:cxn>
                  <a:cxn ang="0">
                    <a:pos x="116" y="6"/>
                  </a:cxn>
                  <a:cxn ang="0">
                    <a:pos x="101" y="13"/>
                  </a:cxn>
                  <a:cxn ang="0">
                    <a:pos x="87" y="20"/>
                  </a:cxn>
                  <a:cxn ang="0">
                    <a:pos x="72" y="28"/>
                  </a:cxn>
                  <a:cxn ang="0">
                    <a:pos x="59" y="38"/>
                  </a:cxn>
                  <a:cxn ang="0">
                    <a:pos x="47" y="50"/>
                  </a:cxn>
                  <a:cxn ang="0">
                    <a:pos x="47" y="50"/>
                  </a:cxn>
                </a:cxnLst>
                <a:rect l="0" t="0" r="r" b="b"/>
                <a:pathLst>
                  <a:path w="182" h="189">
                    <a:moveTo>
                      <a:pt x="47" y="50"/>
                    </a:moveTo>
                    <a:lnTo>
                      <a:pt x="47" y="50"/>
                    </a:lnTo>
                    <a:lnTo>
                      <a:pt x="40" y="57"/>
                    </a:lnTo>
                    <a:lnTo>
                      <a:pt x="40" y="57"/>
                    </a:lnTo>
                    <a:lnTo>
                      <a:pt x="30" y="69"/>
                    </a:lnTo>
                    <a:lnTo>
                      <a:pt x="22" y="82"/>
                    </a:lnTo>
                    <a:lnTo>
                      <a:pt x="15" y="96"/>
                    </a:lnTo>
                    <a:lnTo>
                      <a:pt x="8" y="111"/>
                    </a:lnTo>
                    <a:lnTo>
                      <a:pt x="5" y="126"/>
                    </a:lnTo>
                    <a:lnTo>
                      <a:pt x="1" y="141"/>
                    </a:lnTo>
                    <a:lnTo>
                      <a:pt x="0" y="156"/>
                    </a:lnTo>
                    <a:lnTo>
                      <a:pt x="0" y="173"/>
                    </a:lnTo>
                    <a:lnTo>
                      <a:pt x="0" y="173"/>
                    </a:lnTo>
                    <a:lnTo>
                      <a:pt x="0" y="178"/>
                    </a:lnTo>
                    <a:lnTo>
                      <a:pt x="3" y="183"/>
                    </a:lnTo>
                    <a:lnTo>
                      <a:pt x="8" y="187"/>
                    </a:lnTo>
                    <a:lnTo>
                      <a:pt x="15" y="189"/>
                    </a:lnTo>
                    <a:lnTo>
                      <a:pt x="57" y="187"/>
                    </a:lnTo>
                    <a:lnTo>
                      <a:pt x="57" y="187"/>
                    </a:lnTo>
                    <a:lnTo>
                      <a:pt x="62" y="185"/>
                    </a:lnTo>
                    <a:lnTo>
                      <a:pt x="67" y="182"/>
                    </a:lnTo>
                    <a:lnTo>
                      <a:pt x="67" y="182"/>
                    </a:lnTo>
                    <a:lnTo>
                      <a:pt x="71" y="177"/>
                    </a:lnTo>
                    <a:lnTo>
                      <a:pt x="72" y="170"/>
                    </a:lnTo>
                    <a:lnTo>
                      <a:pt x="72" y="170"/>
                    </a:lnTo>
                    <a:lnTo>
                      <a:pt x="72" y="153"/>
                    </a:lnTo>
                    <a:lnTo>
                      <a:pt x="77" y="136"/>
                    </a:lnTo>
                    <a:lnTo>
                      <a:pt x="86" y="119"/>
                    </a:lnTo>
                    <a:lnTo>
                      <a:pt x="96" y="104"/>
                    </a:lnTo>
                    <a:lnTo>
                      <a:pt x="96" y="104"/>
                    </a:lnTo>
                    <a:lnTo>
                      <a:pt x="99" y="101"/>
                    </a:lnTo>
                    <a:lnTo>
                      <a:pt x="99" y="101"/>
                    </a:lnTo>
                    <a:lnTo>
                      <a:pt x="113" y="89"/>
                    </a:lnTo>
                    <a:lnTo>
                      <a:pt x="130" y="81"/>
                    </a:lnTo>
                    <a:lnTo>
                      <a:pt x="146" y="74"/>
                    </a:lnTo>
                    <a:lnTo>
                      <a:pt x="165" y="72"/>
                    </a:lnTo>
                    <a:lnTo>
                      <a:pt x="165" y="72"/>
                    </a:lnTo>
                    <a:lnTo>
                      <a:pt x="172" y="70"/>
                    </a:lnTo>
                    <a:lnTo>
                      <a:pt x="177" y="67"/>
                    </a:lnTo>
                    <a:lnTo>
                      <a:pt x="177" y="67"/>
                    </a:lnTo>
                    <a:lnTo>
                      <a:pt x="180" y="62"/>
                    </a:lnTo>
                    <a:lnTo>
                      <a:pt x="182" y="55"/>
                    </a:lnTo>
                    <a:lnTo>
                      <a:pt x="182" y="15"/>
                    </a:lnTo>
                    <a:lnTo>
                      <a:pt x="182" y="15"/>
                    </a:lnTo>
                    <a:lnTo>
                      <a:pt x="180" y="8"/>
                    </a:lnTo>
                    <a:lnTo>
                      <a:pt x="177" y="3"/>
                    </a:lnTo>
                    <a:lnTo>
                      <a:pt x="177" y="3"/>
                    </a:lnTo>
                    <a:lnTo>
                      <a:pt x="172" y="0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48" y="0"/>
                    </a:lnTo>
                    <a:lnTo>
                      <a:pt x="133" y="3"/>
                    </a:lnTo>
                    <a:lnTo>
                      <a:pt x="116" y="6"/>
                    </a:lnTo>
                    <a:lnTo>
                      <a:pt x="101" y="13"/>
                    </a:lnTo>
                    <a:lnTo>
                      <a:pt x="87" y="20"/>
                    </a:lnTo>
                    <a:lnTo>
                      <a:pt x="72" y="28"/>
                    </a:lnTo>
                    <a:lnTo>
                      <a:pt x="59" y="38"/>
                    </a:lnTo>
                    <a:lnTo>
                      <a:pt x="47" y="50"/>
                    </a:lnTo>
                    <a:lnTo>
                      <a:pt x="47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75" name="Freeform 59"/>
              <p:cNvSpPr>
                <a:spLocks/>
              </p:cNvSpPr>
              <p:nvPr/>
            </p:nvSpPr>
            <p:spPr bwMode="auto">
              <a:xfrm>
                <a:off x="16213138" y="3268663"/>
                <a:ext cx="252413" cy="261938"/>
              </a:xfrm>
              <a:custGeom>
                <a:avLst/>
                <a:gdLst/>
                <a:ahLst/>
                <a:cxnLst>
                  <a:cxn ang="0">
                    <a:pos x="302" y="329"/>
                  </a:cxn>
                  <a:cxn ang="0">
                    <a:pos x="309" y="327"/>
                  </a:cxn>
                  <a:cxn ang="0">
                    <a:pos x="317" y="319"/>
                  </a:cxn>
                  <a:cxn ang="0">
                    <a:pos x="319" y="312"/>
                  </a:cxn>
                  <a:cxn ang="0">
                    <a:pos x="314" y="256"/>
                  </a:cxn>
                  <a:cxn ang="0">
                    <a:pos x="300" y="202"/>
                  </a:cxn>
                  <a:cxn ang="0">
                    <a:pos x="277" y="152"/>
                  </a:cxn>
                  <a:cxn ang="0">
                    <a:pos x="243" y="105"/>
                  </a:cxn>
                  <a:cxn ang="0">
                    <a:pos x="231" y="91"/>
                  </a:cxn>
                  <a:cxn ang="0">
                    <a:pos x="209" y="71"/>
                  </a:cxn>
                  <a:cxn ang="0">
                    <a:pos x="159" y="37"/>
                  </a:cxn>
                  <a:cxn ang="0">
                    <a:pos x="105" y="15"/>
                  </a:cxn>
                  <a:cxn ang="0">
                    <a:pos x="46" y="2"/>
                  </a:cxn>
                  <a:cxn ang="0">
                    <a:pos x="15" y="0"/>
                  </a:cxn>
                  <a:cxn ang="0">
                    <a:pos x="4" y="5"/>
                  </a:cxn>
                  <a:cxn ang="0">
                    <a:pos x="0" y="10"/>
                  </a:cxn>
                  <a:cxn ang="0">
                    <a:pos x="0" y="57"/>
                  </a:cxn>
                  <a:cxn ang="0">
                    <a:pos x="0" y="62"/>
                  </a:cxn>
                  <a:cxn ang="0">
                    <a:pos x="4" y="68"/>
                  </a:cxn>
                  <a:cxn ang="0">
                    <a:pos x="15" y="73"/>
                  </a:cxn>
                  <a:cxn ang="0">
                    <a:pos x="39" y="74"/>
                  </a:cxn>
                  <a:cxn ang="0">
                    <a:pos x="83" y="84"/>
                  </a:cxn>
                  <a:cxn ang="0">
                    <a:pos x="125" y="101"/>
                  </a:cxn>
                  <a:cxn ang="0">
                    <a:pos x="162" y="127"/>
                  </a:cxn>
                  <a:cxn ang="0">
                    <a:pos x="179" y="143"/>
                  </a:cxn>
                  <a:cxn ang="0">
                    <a:pos x="189" y="154"/>
                  </a:cxn>
                  <a:cxn ang="0">
                    <a:pos x="214" y="189"/>
                  </a:cxn>
                  <a:cxn ang="0">
                    <a:pos x="231" y="226"/>
                  </a:cxn>
                  <a:cxn ang="0">
                    <a:pos x="243" y="268"/>
                  </a:cxn>
                  <a:cxn ang="0">
                    <a:pos x="245" y="312"/>
                  </a:cxn>
                  <a:cxn ang="0">
                    <a:pos x="247" y="317"/>
                  </a:cxn>
                  <a:cxn ang="0">
                    <a:pos x="250" y="322"/>
                  </a:cxn>
                  <a:cxn ang="0">
                    <a:pos x="262" y="327"/>
                  </a:cxn>
                </a:cxnLst>
                <a:rect l="0" t="0" r="r" b="b"/>
                <a:pathLst>
                  <a:path w="319" h="329">
                    <a:moveTo>
                      <a:pt x="262" y="327"/>
                    </a:moveTo>
                    <a:lnTo>
                      <a:pt x="302" y="329"/>
                    </a:lnTo>
                    <a:lnTo>
                      <a:pt x="302" y="329"/>
                    </a:lnTo>
                    <a:lnTo>
                      <a:pt x="309" y="327"/>
                    </a:lnTo>
                    <a:lnTo>
                      <a:pt x="314" y="324"/>
                    </a:lnTo>
                    <a:lnTo>
                      <a:pt x="317" y="319"/>
                    </a:lnTo>
                    <a:lnTo>
                      <a:pt x="319" y="312"/>
                    </a:lnTo>
                    <a:lnTo>
                      <a:pt x="319" y="312"/>
                    </a:lnTo>
                    <a:lnTo>
                      <a:pt x="317" y="285"/>
                    </a:lnTo>
                    <a:lnTo>
                      <a:pt x="314" y="256"/>
                    </a:lnTo>
                    <a:lnTo>
                      <a:pt x="309" y="229"/>
                    </a:lnTo>
                    <a:lnTo>
                      <a:pt x="300" y="202"/>
                    </a:lnTo>
                    <a:lnTo>
                      <a:pt x="290" y="175"/>
                    </a:lnTo>
                    <a:lnTo>
                      <a:pt x="277" y="152"/>
                    </a:lnTo>
                    <a:lnTo>
                      <a:pt x="262" y="128"/>
                    </a:lnTo>
                    <a:lnTo>
                      <a:pt x="243" y="105"/>
                    </a:lnTo>
                    <a:lnTo>
                      <a:pt x="243" y="105"/>
                    </a:lnTo>
                    <a:lnTo>
                      <a:pt x="231" y="91"/>
                    </a:lnTo>
                    <a:lnTo>
                      <a:pt x="231" y="91"/>
                    </a:lnTo>
                    <a:lnTo>
                      <a:pt x="209" y="71"/>
                    </a:lnTo>
                    <a:lnTo>
                      <a:pt x="186" y="54"/>
                    </a:lnTo>
                    <a:lnTo>
                      <a:pt x="159" y="37"/>
                    </a:lnTo>
                    <a:lnTo>
                      <a:pt x="133" y="25"/>
                    </a:lnTo>
                    <a:lnTo>
                      <a:pt x="105" y="15"/>
                    </a:lnTo>
                    <a:lnTo>
                      <a:pt x="76" y="7"/>
                    </a:lnTo>
                    <a:lnTo>
                      <a:pt x="46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0" y="10"/>
                    </a:lnTo>
                    <a:lnTo>
                      <a:pt x="0" y="17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62"/>
                    </a:lnTo>
                    <a:lnTo>
                      <a:pt x="4" y="68"/>
                    </a:lnTo>
                    <a:lnTo>
                      <a:pt x="4" y="68"/>
                    </a:lnTo>
                    <a:lnTo>
                      <a:pt x="9" y="73"/>
                    </a:lnTo>
                    <a:lnTo>
                      <a:pt x="15" y="73"/>
                    </a:lnTo>
                    <a:lnTo>
                      <a:pt x="15" y="73"/>
                    </a:lnTo>
                    <a:lnTo>
                      <a:pt x="39" y="74"/>
                    </a:lnTo>
                    <a:lnTo>
                      <a:pt x="61" y="78"/>
                    </a:lnTo>
                    <a:lnTo>
                      <a:pt x="83" y="84"/>
                    </a:lnTo>
                    <a:lnTo>
                      <a:pt x="105" y="91"/>
                    </a:lnTo>
                    <a:lnTo>
                      <a:pt x="125" y="101"/>
                    </a:lnTo>
                    <a:lnTo>
                      <a:pt x="144" y="113"/>
                    </a:lnTo>
                    <a:lnTo>
                      <a:pt x="162" y="127"/>
                    </a:lnTo>
                    <a:lnTo>
                      <a:pt x="179" y="143"/>
                    </a:lnTo>
                    <a:lnTo>
                      <a:pt x="179" y="143"/>
                    </a:lnTo>
                    <a:lnTo>
                      <a:pt x="189" y="154"/>
                    </a:lnTo>
                    <a:lnTo>
                      <a:pt x="189" y="154"/>
                    </a:lnTo>
                    <a:lnTo>
                      <a:pt x="203" y="170"/>
                    </a:lnTo>
                    <a:lnTo>
                      <a:pt x="214" y="189"/>
                    </a:lnTo>
                    <a:lnTo>
                      <a:pt x="225" y="208"/>
                    </a:lnTo>
                    <a:lnTo>
                      <a:pt x="231" y="226"/>
                    </a:lnTo>
                    <a:lnTo>
                      <a:pt x="238" y="248"/>
                    </a:lnTo>
                    <a:lnTo>
                      <a:pt x="243" y="268"/>
                    </a:lnTo>
                    <a:lnTo>
                      <a:pt x="245" y="290"/>
                    </a:lnTo>
                    <a:lnTo>
                      <a:pt x="245" y="312"/>
                    </a:lnTo>
                    <a:lnTo>
                      <a:pt x="245" y="312"/>
                    </a:lnTo>
                    <a:lnTo>
                      <a:pt x="247" y="317"/>
                    </a:lnTo>
                    <a:lnTo>
                      <a:pt x="250" y="322"/>
                    </a:lnTo>
                    <a:lnTo>
                      <a:pt x="250" y="322"/>
                    </a:lnTo>
                    <a:lnTo>
                      <a:pt x="255" y="326"/>
                    </a:lnTo>
                    <a:lnTo>
                      <a:pt x="262" y="327"/>
                    </a:lnTo>
                    <a:lnTo>
                      <a:pt x="262" y="3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76" name="Freeform 60"/>
              <p:cNvSpPr>
                <a:spLocks/>
              </p:cNvSpPr>
              <p:nvPr/>
            </p:nvSpPr>
            <p:spPr bwMode="auto">
              <a:xfrm>
                <a:off x="16221075" y="3368675"/>
                <a:ext cx="144463" cy="150813"/>
              </a:xfrm>
              <a:custGeom>
                <a:avLst/>
                <a:gdLst/>
                <a:ahLst/>
                <a:cxnLst>
                  <a:cxn ang="0">
                    <a:pos x="135" y="50"/>
                  </a:cxn>
                  <a:cxn ang="0">
                    <a:pos x="135" y="50"/>
                  </a:cxn>
                  <a:cxn ang="0">
                    <a:pos x="122" y="38"/>
                  </a:cxn>
                  <a:cxn ang="0">
                    <a:pos x="110" y="28"/>
                  </a:cxn>
                  <a:cxn ang="0">
                    <a:pos x="95" y="20"/>
                  </a:cxn>
                  <a:cxn ang="0">
                    <a:pos x="81" y="13"/>
                  </a:cxn>
                  <a:cxn ang="0">
                    <a:pos x="64" y="6"/>
                  </a:cxn>
                  <a:cxn ang="0">
                    <a:pos x="49" y="3"/>
                  </a:cxn>
                  <a:cxn ang="0">
                    <a:pos x="32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0" y="0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2" y="8"/>
                  </a:cxn>
                  <a:cxn ang="0">
                    <a:pos x="0" y="15"/>
                  </a:cxn>
                  <a:cxn ang="0">
                    <a:pos x="0" y="55"/>
                  </a:cxn>
                  <a:cxn ang="0">
                    <a:pos x="0" y="55"/>
                  </a:cxn>
                  <a:cxn ang="0">
                    <a:pos x="2" y="62"/>
                  </a:cxn>
                  <a:cxn ang="0">
                    <a:pos x="5" y="67"/>
                  </a:cxn>
                  <a:cxn ang="0">
                    <a:pos x="5" y="67"/>
                  </a:cxn>
                  <a:cxn ang="0">
                    <a:pos x="10" y="70"/>
                  </a:cxn>
                  <a:cxn ang="0">
                    <a:pos x="16" y="72"/>
                  </a:cxn>
                  <a:cxn ang="0">
                    <a:pos x="16" y="72"/>
                  </a:cxn>
                  <a:cxn ang="0">
                    <a:pos x="34" y="74"/>
                  </a:cxn>
                  <a:cxn ang="0">
                    <a:pos x="53" y="81"/>
                  </a:cxn>
                  <a:cxn ang="0">
                    <a:pos x="68" y="89"/>
                  </a:cxn>
                  <a:cxn ang="0">
                    <a:pos x="83" y="101"/>
                  </a:cxn>
                  <a:cxn ang="0">
                    <a:pos x="83" y="101"/>
                  </a:cxn>
                  <a:cxn ang="0">
                    <a:pos x="86" y="104"/>
                  </a:cxn>
                  <a:cxn ang="0">
                    <a:pos x="86" y="104"/>
                  </a:cxn>
                  <a:cxn ang="0">
                    <a:pos x="97" y="119"/>
                  </a:cxn>
                  <a:cxn ang="0">
                    <a:pos x="105" y="136"/>
                  </a:cxn>
                  <a:cxn ang="0">
                    <a:pos x="108" y="153"/>
                  </a:cxn>
                  <a:cxn ang="0">
                    <a:pos x="110" y="170"/>
                  </a:cxn>
                  <a:cxn ang="0">
                    <a:pos x="110" y="170"/>
                  </a:cxn>
                  <a:cxn ang="0">
                    <a:pos x="112" y="177"/>
                  </a:cxn>
                  <a:cxn ang="0">
                    <a:pos x="113" y="182"/>
                  </a:cxn>
                  <a:cxn ang="0">
                    <a:pos x="113" y="182"/>
                  </a:cxn>
                  <a:cxn ang="0">
                    <a:pos x="118" y="185"/>
                  </a:cxn>
                  <a:cxn ang="0">
                    <a:pos x="125" y="187"/>
                  </a:cxn>
                  <a:cxn ang="0">
                    <a:pos x="167" y="189"/>
                  </a:cxn>
                  <a:cxn ang="0">
                    <a:pos x="167" y="189"/>
                  </a:cxn>
                  <a:cxn ang="0">
                    <a:pos x="172" y="187"/>
                  </a:cxn>
                  <a:cxn ang="0">
                    <a:pos x="177" y="183"/>
                  </a:cxn>
                  <a:cxn ang="0">
                    <a:pos x="181" y="178"/>
                  </a:cxn>
                  <a:cxn ang="0">
                    <a:pos x="183" y="173"/>
                  </a:cxn>
                  <a:cxn ang="0">
                    <a:pos x="183" y="173"/>
                  </a:cxn>
                  <a:cxn ang="0">
                    <a:pos x="183" y="156"/>
                  </a:cxn>
                  <a:cxn ang="0">
                    <a:pos x="181" y="141"/>
                  </a:cxn>
                  <a:cxn ang="0">
                    <a:pos x="177" y="126"/>
                  </a:cxn>
                  <a:cxn ang="0">
                    <a:pos x="172" y="111"/>
                  </a:cxn>
                  <a:cxn ang="0">
                    <a:pos x="167" y="96"/>
                  </a:cxn>
                  <a:cxn ang="0">
                    <a:pos x="161" y="82"/>
                  </a:cxn>
                  <a:cxn ang="0">
                    <a:pos x="152" y="69"/>
                  </a:cxn>
                  <a:cxn ang="0">
                    <a:pos x="142" y="57"/>
                  </a:cxn>
                  <a:cxn ang="0">
                    <a:pos x="142" y="57"/>
                  </a:cxn>
                  <a:cxn ang="0">
                    <a:pos x="135" y="50"/>
                  </a:cxn>
                  <a:cxn ang="0">
                    <a:pos x="135" y="50"/>
                  </a:cxn>
                </a:cxnLst>
                <a:rect l="0" t="0" r="r" b="b"/>
                <a:pathLst>
                  <a:path w="183" h="189">
                    <a:moveTo>
                      <a:pt x="135" y="50"/>
                    </a:moveTo>
                    <a:lnTo>
                      <a:pt x="135" y="50"/>
                    </a:lnTo>
                    <a:lnTo>
                      <a:pt x="122" y="38"/>
                    </a:lnTo>
                    <a:lnTo>
                      <a:pt x="110" y="28"/>
                    </a:lnTo>
                    <a:lnTo>
                      <a:pt x="95" y="20"/>
                    </a:lnTo>
                    <a:lnTo>
                      <a:pt x="81" y="13"/>
                    </a:lnTo>
                    <a:lnTo>
                      <a:pt x="64" y="6"/>
                    </a:lnTo>
                    <a:lnTo>
                      <a:pt x="49" y="3"/>
                    </a:lnTo>
                    <a:lnTo>
                      <a:pt x="3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5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" y="62"/>
                    </a:lnTo>
                    <a:lnTo>
                      <a:pt x="5" y="67"/>
                    </a:lnTo>
                    <a:lnTo>
                      <a:pt x="5" y="67"/>
                    </a:lnTo>
                    <a:lnTo>
                      <a:pt x="10" y="70"/>
                    </a:lnTo>
                    <a:lnTo>
                      <a:pt x="16" y="72"/>
                    </a:lnTo>
                    <a:lnTo>
                      <a:pt x="16" y="72"/>
                    </a:lnTo>
                    <a:lnTo>
                      <a:pt x="34" y="74"/>
                    </a:lnTo>
                    <a:lnTo>
                      <a:pt x="53" y="81"/>
                    </a:lnTo>
                    <a:lnTo>
                      <a:pt x="68" y="89"/>
                    </a:lnTo>
                    <a:lnTo>
                      <a:pt x="83" y="101"/>
                    </a:lnTo>
                    <a:lnTo>
                      <a:pt x="83" y="101"/>
                    </a:lnTo>
                    <a:lnTo>
                      <a:pt x="86" y="104"/>
                    </a:lnTo>
                    <a:lnTo>
                      <a:pt x="86" y="104"/>
                    </a:lnTo>
                    <a:lnTo>
                      <a:pt x="97" y="119"/>
                    </a:lnTo>
                    <a:lnTo>
                      <a:pt x="105" y="136"/>
                    </a:lnTo>
                    <a:lnTo>
                      <a:pt x="108" y="153"/>
                    </a:lnTo>
                    <a:lnTo>
                      <a:pt x="110" y="170"/>
                    </a:lnTo>
                    <a:lnTo>
                      <a:pt x="110" y="170"/>
                    </a:lnTo>
                    <a:lnTo>
                      <a:pt x="112" y="177"/>
                    </a:lnTo>
                    <a:lnTo>
                      <a:pt x="113" y="182"/>
                    </a:lnTo>
                    <a:lnTo>
                      <a:pt x="113" y="182"/>
                    </a:lnTo>
                    <a:lnTo>
                      <a:pt x="118" y="185"/>
                    </a:lnTo>
                    <a:lnTo>
                      <a:pt x="125" y="187"/>
                    </a:lnTo>
                    <a:lnTo>
                      <a:pt x="167" y="189"/>
                    </a:lnTo>
                    <a:lnTo>
                      <a:pt x="167" y="189"/>
                    </a:lnTo>
                    <a:lnTo>
                      <a:pt x="172" y="187"/>
                    </a:lnTo>
                    <a:lnTo>
                      <a:pt x="177" y="183"/>
                    </a:lnTo>
                    <a:lnTo>
                      <a:pt x="181" y="178"/>
                    </a:lnTo>
                    <a:lnTo>
                      <a:pt x="183" y="173"/>
                    </a:lnTo>
                    <a:lnTo>
                      <a:pt x="183" y="173"/>
                    </a:lnTo>
                    <a:lnTo>
                      <a:pt x="183" y="156"/>
                    </a:lnTo>
                    <a:lnTo>
                      <a:pt x="181" y="141"/>
                    </a:lnTo>
                    <a:lnTo>
                      <a:pt x="177" y="126"/>
                    </a:lnTo>
                    <a:lnTo>
                      <a:pt x="172" y="111"/>
                    </a:lnTo>
                    <a:lnTo>
                      <a:pt x="167" y="96"/>
                    </a:lnTo>
                    <a:lnTo>
                      <a:pt x="161" y="82"/>
                    </a:lnTo>
                    <a:lnTo>
                      <a:pt x="152" y="69"/>
                    </a:lnTo>
                    <a:lnTo>
                      <a:pt x="142" y="57"/>
                    </a:lnTo>
                    <a:lnTo>
                      <a:pt x="142" y="57"/>
                    </a:lnTo>
                    <a:lnTo>
                      <a:pt x="135" y="50"/>
                    </a:lnTo>
                    <a:lnTo>
                      <a:pt x="135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  <p:sp>
            <p:nvSpPr>
              <p:cNvPr id="77" name="Freeform 61"/>
              <p:cNvSpPr>
                <a:spLocks noEditPoints="1"/>
              </p:cNvSpPr>
              <p:nvPr/>
            </p:nvSpPr>
            <p:spPr bwMode="auto">
              <a:xfrm>
                <a:off x="15730538" y="3460750"/>
                <a:ext cx="765175" cy="931863"/>
              </a:xfrm>
              <a:custGeom>
                <a:avLst/>
                <a:gdLst/>
                <a:ahLst/>
                <a:cxnLst>
                  <a:cxn ang="0">
                    <a:pos x="157" y="1174"/>
                  </a:cxn>
                  <a:cxn ang="0">
                    <a:pos x="963" y="1174"/>
                  </a:cxn>
                  <a:cxn ang="0">
                    <a:pos x="842" y="1026"/>
                  </a:cxn>
                  <a:cxn ang="0">
                    <a:pos x="579" y="248"/>
                  </a:cxn>
                  <a:cxn ang="0">
                    <a:pos x="590" y="238"/>
                  </a:cxn>
                  <a:cxn ang="0">
                    <a:pos x="611" y="215"/>
                  </a:cxn>
                  <a:cxn ang="0">
                    <a:pos x="626" y="186"/>
                  </a:cxn>
                  <a:cxn ang="0">
                    <a:pos x="634" y="154"/>
                  </a:cxn>
                  <a:cxn ang="0">
                    <a:pos x="634" y="137"/>
                  </a:cxn>
                  <a:cxn ang="0">
                    <a:pos x="633" y="110"/>
                  </a:cxn>
                  <a:cxn ang="0">
                    <a:pos x="624" y="85"/>
                  </a:cxn>
                  <a:cxn ang="0">
                    <a:pos x="611" y="61"/>
                  </a:cxn>
                  <a:cxn ang="0">
                    <a:pos x="594" y="41"/>
                  </a:cxn>
                  <a:cxn ang="0">
                    <a:pos x="573" y="24"/>
                  </a:cxn>
                  <a:cxn ang="0">
                    <a:pos x="552" y="10"/>
                  </a:cxn>
                  <a:cxn ang="0">
                    <a:pos x="525" y="4"/>
                  </a:cxn>
                  <a:cxn ang="0">
                    <a:pos x="498" y="0"/>
                  </a:cxn>
                  <a:cxn ang="0">
                    <a:pos x="484" y="0"/>
                  </a:cxn>
                  <a:cxn ang="0">
                    <a:pos x="457" y="7"/>
                  </a:cxn>
                  <a:cxn ang="0">
                    <a:pos x="432" y="17"/>
                  </a:cxn>
                  <a:cxn ang="0">
                    <a:pos x="410" y="31"/>
                  </a:cxn>
                  <a:cxn ang="0">
                    <a:pos x="391" y="49"/>
                  </a:cxn>
                  <a:cxn ang="0">
                    <a:pos x="376" y="71"/>
                  </a:cxn>
                  <a:cxn ang="0">
                    <a:pos x="366" y="96"/>
                  </a:cxn>
                  <a:cxn ang="0">
                    <a:pos x="361" y="123"/>
                  </a:cxn>
                  <a:cxn ang="0">
                    <a:pos x="359" y="137"/>
                  </a:cxn>
                  <a:cxn ang="0">
                    <a:pos x="364" y="169"/>
                  </a:cxn>
                  <a:cxn ang="0">
                    <a:pos x="374" y="198"/>
                  </a:cxn>
                  <a:cxn ang="0">
                    <a:pos x="391" y="223"/>
                  </a:cxn>
                  <a:cxn ang="0">
                    <a:pos x="412" y="245"/>
                  </a:cxn>
                  <a:cxn ang="0">
                    <a:pos x="121" y="1026"/>
                  </a:cxn>
                  <a:cxn ang="0">
                    <a:pos x="0" y="1174"/>
                  </a:cxn>
                  <a:cxn ang="0">
                    <a:pos x="415" y="977"/>
                  </a:cxn>
                  <a:cxn ang="0">
                    <a:pos x="698" y="1026"/>
                  </a:cxn>
                  <a:cxn ang="0">
                    <a:pos x="442" y="478"/>
                  </a:cxn>
                  <a:cxn ang="0">
                    <a:pos x="410" y="597"/>
                  </a:cxn>
                  <a:cxn ang="0">
                    <a:pos x="467" y="387"/>
                  </a:cxn>
                  <a:cxn ang="0">
                    <a:pos x="533" y="429"/>
                  </a:cxn>
                  <a:cxn ang="0">
                    <a:pos x="582" y="604"/>
                  </a:cxn>
                  <a:cxn ang="0">
                    <a:pos x="450" y="678"/>
                  </a:cxn>
                  <a:cxn ang="0">
                    <a:pos x="369" y="743"/>
                  </a:cxn>
                  <a:cxn ang="0">
                    <a:pos x="324" y="910"/>
                  </a:cxn>
                </a:cxnLst>
                <a:rect l="0" t="0" r="r" b="b"/>
                <a:pathLst>
                  <a:path w="963" h="1174">
                    <a:moveTo>
                      <a:pt x="0" y="1174"/>
                    </a:moveTo>
                    <a:lnTo>
                      <a:pt x="157" y="1174"/>
                    </a:lnTo>
                    <a:lnTo>
                      <a:pt x="833" y="1174"/>
                    </a:lnTo>
                    <a:lnTo>
                      <a:pt x="963" y="1174"/>
                    </a:lnTo>
                    <a:lnTo>
                      <a:pt x="918" y="1120"/>
                    </a:lnTo>
                    <a:lnTo>
                      <a:pt x="842" y="1026"/>
                    </a:lnTo>
                    <a:lnTo>
                      <a:pt x="793" y="1026"/>
                    </a:lnTo>
                    <a:lnTo>
                      <a:pt x="579" y="248"/>
                    </a:lnTo>
                    <a:lnTo>
                      <a:pt x="579" y="248"/>
                    </a:lnTo>
                    <a:lnTo>
                      <a:pt x="590" y="238"/>
                    </a:lnTo>
                    <a:lnTo>
                      <a:pt x="602" y="226"/>
                    </a:lnTo>
                    <a:lnTo>
                      <a:pt x="611" y="215"/>
                    </a:lnTo>
                    <a:lnTo>
                      <a:pt x="619" y="201"/>
                    </a:lnTo>
                    <a:lnTo>
                      <a:pt x="626" y="186"/>
                    </a:lnTo>
                    <a:lnTo>
                      <a:pt x="631" y="171"/>
                    </a:lnTo>
                    <a:lnTo>
                      <a:pt x="634" y="154"/>
                    </a:lnTo>
                    <a:lnTo>
                      <a:pt x="634" y="137"/>
                    </a:lnTo>
                    <a:lnTo>
                      <a:pt x="634" y="137"/>
                    </a:lnTo>
                    <a:lnTo>
                      <a:pt x="634" y="123"/>
                    </a:lnTo>
                    <a:lnTo>
                      <a:pt x="633" y="110"/>
                    </a:lnTo>
                    <a:lnTo>
                      <a:pt x="629" y="96"/>
                    </a:lnTo>
                    <a:lnTo>
                      <a:pt x="624" y="85"/>
                    </a:lnTo>
                    <a:lnTo>
                      <a:pt x="617" y="71"/>
                    </a:lnTo>
                    <a:lnTo>
                      <a:pt x="611" y="61"/>
                    </a:lnTo>
                    <a:lnTo>
                      <a:pt x="604" y="49"/>
                    </a:lnTo>
                    <a:lnTo>
                      <a:pt x="594" y="41"/>
                    </a:lnTo>
                    <a:lnTo>
                      <a:pt x="585" y="31"/>
                    </a:lnTo>
                    <a:lnTo>
                      <a:pt x="573" y="24"/>
                    </a:lnTo>
                    <a:lnTo>
                      <a:pt x="563" y="17"/>
                    </a:lnTo>
                    <a:lnTo>
                      <a:pt x="552" y="10"/>
                    </a:lnTo>
                    <a:lnTo>
                      <a:pt x="538" y="7"/>
                    </a:lnTo>
                    <a:lnTo>
                      <a:pt x="525" y="4"/>
                    </a:lnTo>
                    <a:lnTo>
                      <a:pt x="511" y="0"/>
                    </a:lnTo>
                    <a:lnTo>
                      <a:pt x="498" y="0"/>
                    </a:lnTo>
                    <a:lnTo>
                      <a:pt x="498" y="0"/>
                    </a:lnTo>
                    <a:lnTo>
                      <a:pt x="484" y="0"/>
                    </a:lnTo>
                    <a:lnTo>
                      <a:pt x="469" y="4"/>
                    </a:lnTo>
                    <a:lnTo>
                      <a:pt x="457" y="7"/>
                    </a:lnTo>
                    <a:lnTo>
                      <a:pt x="444" y="10"/>
                    </a:lnTo>
                    <a:lnTo>
                      <a:pt x="432" y="17"/>
                    </a:lnTo>
                    <a:lnTo>
                      <a:pt x="420" y="24"/>
                    </a:lnTo>
                    <a:lnTo>
                      <a:pt x="410" y="31"/>
                    </a:lnTo>
                    <a:lnTo>
                      <a:pt x="400" y="41"/>
                    </a:lnTo>
                    <a:lnTo>
                      <a:pt x="391" y="49"/>
                    </a:lnTo>
                    <a:lnTo>
                      <a:pt x="383" y="61"/>
                    </a:lnTo>
                    <a:lnTo>
                      <a:pt x="376" y="71"/>
                    </a:lnTo>
                    <a:lnTo>
                      <a:pt x="371" y="85"/>
                    </a:lnTo>
                    <a:lnTo>
                      <a:pt x="366" y="96"/>
                    </a:lnTo>
                    <a:lnTo>
                      <a:pt x="363" y="110"/>
                    </a:lnTo>
                    <a:lnTo>
                      <a:pt x="361" y="123"/>
                    </a:lnTo>
                    <a:lnTo>
                      <a:pt x="359" y="137"/>
                    </a:lnTo>
                    <a:lnTo>
                      <a:pt x="359" y="137"/>
                    </a:lnTo>
                    <a:lnTo>
                      <a:pt x="361" y="154"/>
                    </a:lnTo>
                    <a:lnTo>
                      <a:pt x="364" y="169"/>
                    </a:lnTo>
                    <a:lnTo>
                      <a:pt x="368" y="184"/>
                    </a:lnTo>
                    <a:lnTo>
                      <a:pt x="374" y="198"/>
                    </a:lnTo>
                    <a:lnTo>
                      <a:pt x="381" y="211"/>
                    </a:lnTo>
                    <a:lnTo>
                      <a:pt x="391" y="223"/>
                    </a:lnTo>
                    <a:lnTo>
                      <a:pt x="400" y="235"/>
                    </a:lnTo>
                    <a:lnTo>
                      <a:pt x="412" y="245"/>
                    </a:lnTo>
                    <a:lnTo>
                      <a:pt x="197" y="1026"/>
                    </a:lnTo>
                    <a:lnTo>
                      <a:pt x="121" y="1026"/>
                    </a:lnTo>
                    <a:lnTo>
                      <a:pt x="46" y="1120"/>
                    </a:lnTo>
                    <a:lnTo>
                      <a:pt x="0" y="1174"/>
                    </a:lnTo>
                    <a:close/>
                    <a:moveTo>
                      <a:pt x="577" y="1026"/>
                    </a:moveTo>
                    <a:lnTo>
                      <a:pt x="415" y="977"/>
                    </a:lnTo>
                    <a:lnTo>
                      <a:pt x="663" y="898"/>
                    </a:lnTo>
                    <a:lnTo>
                      <a:pt x="698" y="1026"/>
                    </a:lnTo>
                    <a:lnTo>
                      <a:pt x="577" y="1026"/>
                    </a:lnTo>
                    <a:close/>
                    <a:moveTo>
                      <a:pt x="442" y="478"/>
                    </a:moveTo>
                    <a:lnTo>
                      <a:pt x="526" y="532"/>
                    </a:lnTo>
                    <a:lnTo>
                      <a:pt x="410" y="597"/>
                    </a:lnTo>
                    <a:lnTo>
                      <a:pt x="442" y="478"/>
                    </a:lnTo>
                    <a:close/>
                    <a:moveTo>
                      <a:pt x="467" y="387"/>
                    </a:moveTo>
                    <a:lnTo>
                      <a:pt x="494" y="287"/>
                    </a:lnTo>
                    <a:lnTo>
                      <a:pt x="533" y="429"/>
                    </a:lnTo>
                    <a:lnTo>
                      <a:pt x="467" y="387"/>
                    </a:lnTo>
                    <a:close/>
                    <a:moveTo>
                      <a:pt x="582" y="604"/>
                    </a:moveTo>
                    <a:lnTo>
                      <a:pt x="622" y="753"/>
                    </a:lnTo>
                    <a:lnTo>
                      <a:pt x="450" y="678"/>
                    </a:lnTo>
                    <a:lnTo>
                      <a:pt x="582" y="604"/>
                    </a:lnTo>
                    <a:close/>
                    <a:moveTo>
                      <a:pt x="369" y="743"/>
                    </a:moveTo>
                    <a:lnTo>
                      <a:pt x="573" y="830"/>
                    </a:lnTo>
                    <a:lnTo>
                      <a:pt x="324" y="910"/>
                    </a:lnTo>
                    <a:lnTo>
                      <a:pt x="369" y="7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ctr"/>
                <a:endParaRPr lang="en-US" altLang="zh-CN" dirty="0">
                  <a:solidFill>
                    <a:srgbClr val="000000"/>
                  </a:solidFill>
                  <a:cs typeface="Calibri" pitchFamily="34" charset="0"/>
                </a:endParaRPr>
              </a:p>
            </p:txBody>
          </p:sp>
        </p:grpSp>
      </p:grpSp>
      <p:grpSp>
        <p:nvGrpSpPr>
          <p:cNvPr id="81" name="组合 248"/>
          <p:cNvGrpSpPr/>
          <p:nvPr/>
        </p:nvGrpSpPr>
        <p:grpSpPr>
          <a:xfrm>
            <a:off x="6995462" y="4462197"/>
            <a:ext cx="603035" cy="760896"/>
            <a:chOff x="12185650" y="4108450"/>
            <a:chExt cx="365125" cy="4127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2" name="Freeform 304"/>
            <p:cNvSpPr>
              <a:spLocks/>
            </p:cNvSpPr>
            <p:nvPr/>
          </p:nvSpPr>
          <p:spPr bwMode="auto">
            <a:xfrm>
              <a:off x="12185650" y="4108450"/>
              <a:ext cx="171450" cy="17145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94" y="62"/>
                </a:cxn>
                <a:cxn ang="0">
                  <a:pos x="108" y="108"/>
                </a:cxn>
                <a:cxn ang="0">
                  <a:pos x="62" y="94"/>
                </a:cxn>
                <a:cxn ang="0">
                  <a:pos x="0" y="32"/>
                </a:cxn>
                <a:cxn ang="0">
                  <a:pos x="32" y="0"/>
                </a:cxn>
              </a:cxnLst>
              <a:rect l="0" t="0" r="r" b="b"/>
              <a:pathLst>
                <a:path w="108" h="108">
                  <a:moveTo>
                    <a:pt x="32" y="0"/>
                  </a:moveTo>
                  <a:lnTo>
                    <a:pt x="94" y="62"/>
                  </a:lnTo>
                  <a:lnTo>
                    <a:pt x="108" y="108"/>
                  </a:lnTo>
                  <a:lnTo>
                    <a:pt x="62" y="94"/>
                  </a:lnTo>
                  <a:lnTo>
                    <a:pt x="0" y="32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83" name="Freeform 305"/>
            <p:cNvSpPr>
              <a:spLocks/>
            </p:cNvSpPr>
            <p:nvPr/>
          </p:nvSpPr>
          <p:spPr bwMode="auto">
            <a:xfrm>
              <a:off x="12287250" y="4210050"/>
              <a:ext cx="60325" cy="6032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8" y="24"/>
                </a:cxn>
                <a:cxn ang="0">
                  <a:pos x="26" y="38"/>
                </a:cxn>
                <a:cxn ang="0">
                  <a:pos x="0" y="3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38" h="38">
                  <a:moveTo>
                    <a:pt x="30" y="0"/>
                  </a:moveTo>
                  <a:lnTo>
                    <a:pt x="38" y="24"/>
                  </a:lnTo>
                  <a:lnTo>
                    <a:pt x="26" y="38"/>
                  </a:lnTo>
                  <a:lnTo>
                    <a:pt x="0" y="3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84" name="Freeform 306"/>
            <p:cNvSpPr>
              <a:spLocks noEditPoints="1"/>
            </p:cNvSpPr>
            <p:nvPr/>
          </p:nvSpPr>
          <p:spPr bwMode="auto">
            <a:xfrm>
              <a:off x="12236450" y="4133850"/>
              <a:ext cx="314325" cy="387350"/>
            </a:xfrm>
            <a:custGeom>
              <a:avLst/>
              <a:gdLst/>
              <a:ahLst/>
              <a:cxnLst>
                <a:cxn ang="0">
                  <a:pos x="164" y="78"/>
                </a:cxn>
                <a:cxn ang="0">
                  <a:pos x="78" y="68"/>
                </a:cxn>
                <a:cxn ang="0">
                  <a:pos x="198" y="132"/>
                </a:cxn>
                <a:cxn ang="0">
                  <a:pos x="198" y="24"/>
                </a:cxn>
                <a:cxn ang="0">
                  <a:pos x="190" y="8"/>
                </a:cxn>
                <a:cxn ang="0">
                  <a:pos x="174" y="0"/>
                </a:cxn>
                <a:cxn ang="0">
                  <a:pos x="102" y="0"/>
                </a:cxn>
                <a:cxn ang="0">
                  <a:pos x="50" y="18"/>
                </a:cxn>
                <a:cxn ang="0">
                  <a:pos x="102" y="18"/>
                </a:cxn>
                <a:cxn ang="0">
                  <a:pos x="174" y="18"/>
                </a:cxn>
                <a:cxn ang="0">
                  <a:pos x="180" y="24"/>
                </a:cxn>
                <a:cxn ang="0">
                  <a:pos x="108" y="132"/>
                </a:cxn>
                <a:cxn ang="0">
                  <a:pos x="98" y="132"/>
                </a:cxn>
                <a:cxn ang="0">
                  <a:pos x="86" y="146"/>
                </a:cxn>
                <a:cxn ang="0">
                  <a:pos x="84" y="228"/>
                </a:cxn>
                <a:cxn ang="0">
                  <a:pos x="22" y="228"/>
                </a:cxn>
                <a:cxn ang="0">
                  <a:pos x="16" y="222"/>
                </a:cxn>
                <a:cxn ang="0">
                  <a:pos x="16" y="152"/>
                </a:cxn>
                <a:cxn ang="0">
                  <a:pos x="0" y="90"/>
                </a:cxn>
                <a:cxn ang="0">
                  <a:pos x="0" y="152"/>
                </a:cxn>
                <a:cxn ang="0">
                  <a:pos x="0" y="222"/>
                </a:cxn>
                <a:cxn ang="0">
                  <a:pos x="6" y="238"/>
                </a:cxn>
                <a:cxn ang="0">
                  <a:pos x="22" y="244"/>
                </a:cxn>
                <a:cxn ang="0">
                  <a:pos x="84" y="244"/>
                </a:cxn>
                <a:cxn ang="0">
                  <a:pos x="198" y="132"/>
                </a:cxn>
                <a:cxn ang="0">
                  <a:pos x="198" y="132"/>
                </a:cxn>
                <a:cxn ang="0">
                  <a:pos x="198" y="132"/>
                </a:cxn>
                <a:cxn ang="0">
                  <a:pos x="102" y="214"/>
                </a:cxn>
                <a:cxn ang="0">
                  <a:pos x="102" y="154"/>
                </a:cxn>
                <a:cxn ang="0">
                  <a:pos x="108" y="148"/>
                </a:cxn>
                <a:cxn ang="0">
                  <a:pos x="102" y="214"/>
                </a:cxn>
                <a:cxn ang="0">
                  <a:pos x="78" y="38"/>
                </a:cxn>
                <a:cxn ang="0">
                  <a:pos x="164" y="50"/>
                </a:cxn>
                <a:cxn ang="0">
                  <a:pos x="78" y="108"/>
                </a:cxn>
                <a:cxn ang="0">
                  <a:pos x="164" y="98"/>
                </a:cxn>
                <a:cxn ang="0">
                  <a:pos x="78" y="108"/>
                </a:cxn>
              </a:cxnLst>
              <a:rect l="0" t="0" r="r" b="b"/>
              <a:pathLst>
                <a:path w="198" h="244">
                  <a:moveTo>
                    <a:pt x="78" y="78"/>
                  </a:moveTo>
                  <a:lnTo>
                    <a:pt x="164" y="78"/>
                  </a:lnTo>
                  <a:lnTo>
                    <a:pt x="164" y="68"/>
                  </a:lnTo>
                  <a:lnTo>
                    <a:pt x="78" y="68"/>
                  </a:lnTo>
                  <a:lnTo>
                    <a:pt x="78" y="78"/>
                  </a:lnTo>
                  <a:close/>
                  <a:moveTo>
                    <a:pt x="198" y="132"/>
                  </a:moveTo>
                  <a:lnTo>
                    <a:pt x="198" y="24"/>
                  </a:lnTo>
                  <a:lnTo>
                    <a:pt x="198" y="24"/>
                  </a:lnTo>
                  <a:lnTo>
                    <a:pt x="196" y="14"/>
                  </a:lnTo>
                  <a:lnTo>
                    <a:pt x="190" y="8"/>
                  </a:lnTo>
                  <a:lnTo>
                    <a:pt x="184" y="2"/>
                  </a:lnTo>
                  <a:lnTo>
                    <a:pt x="174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50" y="0"/>
                  </a:lnTo>
                  <a:lnTo>
                    <a:pt x="50" y="18"/>
                  </a:lnTo>
                  <a:lnTo>
                    <a:pt x="102" y="18"/>
                  </a:lnTo>
                  <a:lnTo>
                    <a:pt x="102" y="18"/>
                  </a:lnTo>
                  <a:lnTo>
                    <a:pt x="174" y="18"/>
                  </a:lnTo>
                  <a:lnTo>
                    <a:pt x="174" y="18"/>
                  </a:lnTo>
                  <a:lnTo>
                    <a:pt x="178" y="20"/>
                  </a:lnTo>
                  <a:lnTo>
                    <a:pt x="180" y="24"/>
                  </a:lnTo>
                  <a:lnTo>
                    <a:pt x="180" y="132"/>
                  </a:lnTo>
                  <a:lnTo>
                    <a:pt x="108" y="132"/>
                  </a:lnTo>
                  <a:lnTo>
                    <a:pt x="108" y="132"/>
                  </a:lnTo>
                  <a:lnTo>
                    <a:pt x="98" y="132"/>
                  </a:lnTo>
                  <a:lnTo>
                    <a:pt x="92" y="138"/>
                  </a:lnTo>
                  <a:lnTo>
                    <a:pt x="86" y="146"/>
                  </a:lnTo>
                  <a:lnTo>
                    <a:pt x="84" y="154"/>
                  </a:lnTo>
                  <a:lnTo>
                    <a:pt x="84" y="228"/>
                  </a:lnTo>
                  <a:lnTo>
                    <a:pt x="22" y="228"/>
                  </a:lnTo>
                  <a:lnTo>
                    <a:pt x="22" y="228"/>
                  </a:lnTo>
                  <a:lnTo>
                    <a:pt x="18" y="226"/>
                  </a:lnTo>
                  <a:lnTo>
                    <a:pt x="16" y="222"/>
                  </a:lnTo>
                  <a:lnTo>
                    <a:pt x="16" y="152"/>
                  </a:lnTo>
                  <a:lnTo>
                    <a:pt x="16" y="152"/>
                  </a:lnTo>
                  <a:lnTo>
                    <a:pt x="16" y="90"/>
                  </a:lnTo>
                  <a:lnTo>
                    <a:pt x="0" y="90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2" y="230"/>
                  </a:lnTo>
                  <a:lnTo>
                    <a:pt x="6" y="238"/>
                  </a:lnTo>
                  <a:lnTo>
                    <a:pt x="14" y="244"/>
                  </a:lnTo>
                  <a:lnTo>
                    <a:pt x="22" y="244"/>
                  </a:lnTo>
                  <a:lnTo>
                    <a:pt x="84" y="244"/>
                  </a:lnTo>
                  <a:lnTo>
                    <a:pt x="84" y="244"/>
                  </a:lnTo>
                  <a:lnTo>
                    <a:pt x="84" y="244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98" y="132"/>
                  </a:lnTo>
                  <a:close/>
                  <a:moveTo>
                    <a:pt x="102" y="214"/>
                  </a:moveTo>
                  <a:lnTo>
                    <a:pt x="102" y="154"/>
                  </a:lnTo>
                  <a:lnTo>
                    <a:pt x="102" y="154"/>
                  </a:lnTo>
                  <a:lnTo>
                    <a:pt x="104" y="150"/>
                  </a:lnTo>
                  <a:lnTo>
                    <a:pt x="108" y="148"/>
                  </a:lnTo>
                  <a:lnTo>
                    <a:pt x="168" y="148"/>
                  </a:lnTo>
                  <a:lnTo>
                    <a:pt x="102" y="214"/>
                  </a:lnTo>
                  <a:close/>
                  <a:moveTo>
                    <a:pt x="164" y="38"/>
                  </a:moveTo>
                  <a:lnTo>
                    <a:pt x="78" y="38"/>
                  </a:lnTo>
                  <a:lnTo>
                    <a:pt x="78" y="50"/>
                  </a:lnTo>
                  <a:lnTo>
                    <a:pt x="164" y="50"/>
                  </a:lnTo>
                  <a:lnTo>
                    <a:pt x="164" y="38"/>
                  </a:lnTo>
                  <a:close/>
                  <a:moveTo>
                    <a:pt x="78" y="108"/>
                  </a:moveTo>
                  <a:lnTo>
                    <a:pt x="164" y="108"/>
                  </a:lnTo>
                  <a:lnTo>
                    <a:pt x="164" y="98"/>
                  </a:lnTo>
                  <a:lnTo>
                    <a:pt x="78" y="98"/>
                  </a:lnTo>
                  <a:lnTo>
                    <a:pt x="78" y="10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</p:grpSp>
      <p:grpSp>
        <p:nvGrpSpPr>
          <p:cNvPr id="85" name="组合 191"/>
          <p:cNvGrpSpPr/>
          <p:nvPr/>
        </p:nvGrpSpPr>
        <p:grpSpPr>
          <a:xfrm>
            <a:off x="2330232" y="2569672"/>
            <a:ext cx="495299" cy="562493"/>
            <a:chOff x="3044181" y="4801987"/>
            <a:chExt cx="495299" cy="562493"/>
          </a:xfrm>
        </p:grpSpPr>
        <p:sp>
          <p:nvSpPr>
            <p:cNvPr id="86" name="Freeform 100"/>
            <p:cNvSpPr>
              <a:spLocks/>
            </p:cNvSpPr>
            <p:nvPr/>
          </p:nvSpPr>
          <p:spPr bwMode="auto">
            <a:xfrm>
              <a:off x="3436293" y="4801987"/>
              <a:ext cx="103187" cy="323850"/>
            </a:xfrm>
            <a:custGeom>
              <a:avLst/>
              <a:gdLst/>
              <a:ahLst/>
              <a:cxnLst>
                <a:cxn ang="0">
                  <a:pos x="4" y="178"/>
                </a:cxn>
                <a:cxn ang="0">
                  <a:pos x="4" y="178"/>
                </a:cxn>
                <a:cxn ang="0">
                  <a:pos x="17" y="161"/>
                </a:cxn>
                <a:cxn ang="0">
                  <a:pos x="30" y="143"/>
                </a:cxn>
                <a:cxn ang="0">
                  <a:pos x="34" y="122"/>
                </a:cxn>
                <a:cxn ang="0">
                  <a:pos x="34" y="100"/>
                </a:cxn>
                <a:cxn ang="0">
                  <a:pos x="34" y="100"/>
                </a:cxn>
                <a:cxn ang="0">
                  <a:pos x="34" y="83"/>
                </a:cxn>
                <a:cxn ang="0">
                  <a:pos x="30" y="61"/>
                </a:cxn>
                <a:cxn ang="0">
                  <a:pos x="17" y="39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0" y="1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13" y="0"/>
                </a:cxn>
                <a:cxn ang="0">
                  <a:pos x="26" y="5"/>
                </a:cxn>
                <a:cxn ang="0">
                  <a:pos x="26" y="5"/>
                </a:cxn>
                <a:cxn ang="0">
                  <a:pos x="43" y="26"/>
                </a:cxn>
                <a:cxn ang="0">
                  <a:pos x="56" y="48"/>
                </a:cxn>
                <a:cxn ang="0">
                  <a:pos x="60" y="74"/>
                </a:cxn>
                <a:cxn ang="0">
                  <a:pos x="65" y="100"/>
                </a:cxn>
                <a:cxn ang="0">
                  <a:pos x="60" y="126"/>
                </a:cxn>
                <a:cxn ang="0">
                  <a:pos x="56" y="152"/>
                </a:cxn>
                <a:cxn ang="0">
                  <a:pos x="43" y="178"/>
                </a:cxn>
                <a:cxn ang="0">
                  <a:pos x="26" y="200"/>
                </a:cxn>
                <a:cxn ang="0">
                  <a:pos x="26" y="200"/>
                </a:cxn>
                <a:cxn ang="0">
                  <a:pos x="13" y="204"/>
                </a:cxn>
                <a:cxn ang="0">
                  <a:pos x="4" y="200"/>
                </a:cxn>
                <a:cxn ang="0">
                  <a:pos x="4" y="200"/>
                </a:cxn>
                <a:cxn ang="0">
                  <a:pos x="0" y="187"/>
                </a:cxn>
                <a:cxn ang="0">
                  <a:pos x="4" y="178"/>
                </a:cxn>
                <a:cxn ang="0">
                  <a:pos x="4" y="178"/>
                </a:cxn>
              </a:cxnLst>
              <a:rect l="0" t="0" r="r" b="b"/>
              <a:pathLst>
                <a:path w="65" h="204">
                  <a:moveTo>
                    <a:pt x="4" y="178"/>
                  </a:moveTo>
                  <a:lnTo>
                    <a:pt x="4" y="178"/>
                  </a:lnTo>
                  <a:lnTo>
                    <a:pt x="17" y="161"/>
                  </a:lnTo>
                  <a:lnTo>
                    <a:pt x="30" y="143"/>
                  </a:lnTo>
                  <a:lnTo>
                    <a:pt x="34" y="122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4" y="83"/>
                  </a:lnTo>
                  <a:lnTo>
                    <a:pt x="30" y="61"/>
                  </a:lnTo>
                  <a:lnTo>
                    <a:pt x="17" y="39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13"/>
                  </a:lnTo>
                  <a:lnTo>
                    <a:pt x="4" y="5"/>
                  </a:lnTo>
                  <a:lnTo>
                    <a:pt x="4" y="5"/>
                  </a:lnTo>
                  <a:lnTo>
                    <a:pt x="13" y="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43" y="26"/>
                  </a:lnTo>
                  <a:lnTo>
                    <a:pt x="56" y="48"/>
                  </a:lnTo>
                  <a:lnTo>
                    <a:pt x="60" y="74"/>
                  </a:lnTo>
                  <a:lnTo>
                    <a:pt x="65" y="100"/>
                  </a:lnTo>
                  <a:lnTo>
                    <a:pt x="60" y="126"/>
                  </a:lnTo>
                  <a:lnTo>
                    <a:pt x="56" y="152"/>
                  </a:lnTo>
                  <a:lnTo>
                    <a:pt x="43" y="178"/>
                  </a:lnTo>
                  <a:lnTo>
                    <a:pt x="26" y="200"/>
                  </a:lnTo>
                  <a:lnTo>
                    <a:pt x="26" y="200"/>
                  </a:lnTo>
                  <a:lnTo>
                    <a:pt x="13" y="204"/>
                  </a:lnTo>
                  <a:lnTo>
                    <a:pt x="4" y="200"/>
                  </a:lnTo>
                  <a:lnTo>
                    <a:pt x="4" y="200"/>
                  </a:lnTo>
                  <a:lnTo>
                    <a:pt x="0" y="187"/>
                  </a:lnTo>
                  <a:lnTo>
                    <a:pt x="4" y="178"/>
                  </a:lnTo>
                  <a:lnTo>
                    <a:pt x="4" y="17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87" name="Freeform 101"/>
            <p:cNvSpPr>
              <a:spLocks/>
            </p:cNvSpPr>
            <p:nvPr/>
          </p:nvSpPr>
          <p:spPr bwMode="auto">
            <a:xfrm>
              <a:off x="3388668" y="4851200"/>
              <a:ext cx="80962" cy="227013"/>
            </a:xfrm>
            <a:custGeom>
              <a:avLst/>
              <a:gdLst/>
              <a:ahLst/>
              <a:cxnLst>
                <a:cxn ang="0">
                  <a:pos x="4" y="117"/>
                </a:cxn>
                <a:cxn ang="0">
                  <a:pos x="4" y="117"/>
                </a:cxn>
                <a:cxn ang="0">
                  <a:pos x="12" y="108"/>
                </a:cxn>
                <a:cxn ang="0">
                  <a:pos x="21" y="95"/>
                </a:cxn>
                <a:cxn ang="0">
                  <a:pos x="25" y="69"/>
                </a:cxn>
                <a:cxn ang="0">
                  <a:pos x="21" y="47"/>
                </a:cxn>
                <a:cxn ang="0">
                  <a:pos x="12" y="34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0" y="13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12" y="0"/>
                </a:cxn>
                <a:cxn ang="0">
                  <a:pos x="25" y="4"/>
                </a:cxn>
                <a:cxn ang="0">
                  <a:pos x="25" y="4"/>
                </a:cxn>
                <a:cxn ang="0">
                  <a:pos x="34" y="17"/>
                </a:cxn>
                <a:cxn ang="0">
                  <a:pos x="43" y="34"/>
                </a:cxn>
                <a:cxn ang="0">
                  <a:pos x="51" y="52"/>
                </a:cxn>
                <a:cxn ang="0">
                  <a:pos x="51" y="69"/>
                </a:cxn>
                <a:cxn ang="0">
                  <a:pos x="51" y="86"/>
                </a:cxn>
                <a:cxn ang="0">
                  <a:pos x="43" y="104"/>
                </a:cxn>
                <a:cxn ang="0">
                  <a:pos x="34" y="121"/>
                </a:cxn>
                <a:cxn ang="0">
                  <a:pos x="25" y="138"/>
                </a:cxn>
                <a:cxn ang="0">
                  <a:pos x="25" y="138"/>
                </a:cxn>
                <a:cxn ang="0">
                  <a:pos x="12" y="143"/>
                </a:cxn>
                <a:cxn ang="0">
                  <a:pos x="4" y="138"/>
                </a:cxn>
                <a:cxn ang="0">
                  <a:pos x="4" y="138"/>
                </a:cxn>
                <a:cxn ang="0">
                  <a:pos x="0" y="125"/>
                </a:cxn>
                <a:cxn ang="0">
                  <a:pos x="4" y="117"/>
                </a:cxn>
                <a:cxn ang="0">
                  <a:pos x="4" y="117"/>
                </a:cxn>
              </a:cxnLst>
              <a:rect l="0" t="0" r="r" b="b"/>
              <a:pathLst>
                <a:path w="51" h="143">
                  <a:moveTo>
                    <a:pt x="4" y="117"/>
                  </a:moveTo>
                  <a:lnTo>
                    <a:pt x="4" y="117"/>
                  </a:lnTo>
                  <a:lnTo>
                    <a:pt x="12" y="108"/>
                  </a:lnTo>
                  <a:lnTo>
                    <a:pt x="21" y="95"/>
                  </a:lnTo>
                  <a:lnTo>
                    <a:pt x="25" y="69"/>
                  </a:lnTo>
                  <a:lnTo>
                    <a:pt x="21" y="47"/>
                  </a:lnTo>
                  <a:lnTo>
                    <a:pt x="12" y="34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0" y="13"/>
                  </a:lnTo>
                  <a:lnTo>
                    <a:pt x="4" y="4"/>
                  </a:lnTo>
                  <a:lnTo>
                    <a:pt x="4" y="4"/>
                  </a:lnTo>
                  <a:lnTo>
                    <a:pt x="12" y="0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34" y="17"/>
                  </a:lnTo>
                  <a:lnTo>
                    <a:pt x="43" y="34"/>
                  </a:lnTo>
                  <a:lnTo>
                    <a:pt x="51" y="52"/>
                  </a:lnTo>
                  <a:lnTo>
                    <a:pt x="51" y="69"/>
                  </a:lnTo>
                  <a:lnTo>
                    <a:pt x="51" y="86"/>
                  </a:lnTo>
                  <a:lnTo>
                    <a:pt x="43" y="104"/>
                  </a:lnTo>
                  <a:lnTo>
                    <a:pt x="34" y="121"/>
                  </a:lnTo>
                  <a:lnTo>
                    <a:pt x="25" y="138"/>
                  </a:lnTo>
                  <a:lnTo>
                    <a:pt x="25" y="138"/>
                  </a:lnTo>
                  <a:lnTo>
                    <a:pt x="12" y="143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0" y="125"/>
                  </a:lnTo>
                  <a:lnTo>
                    <a:pt x="4" y="117"/>
                  </a:lnTo>
                  <a:lnTo>
                    <a:pt x="4" y="11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88" name="Freeform 102"/>
            <p:cNvSpPr>
              <a:spLocks/>
            </p:cNvSpPr>
            <p:nvPr/>
          </p:nvSpPr>
          <p:spPr bwMode="auto">
            <a:xfrm>
              <a:off x="3044181" y="4801987"/>
              <a:ext cx="96837" cy="323850"/>
            </a:xfrm>
            <a:custGeom>
              <a:avLst/>
              <a:gdLst/>
              <a:ahLst/>
              <a:cxnLst>
                <a:cxn ang="0">
                  <a:pos x="56" y="26"/>
                </a:cxn>
                <a:cxn ang="0">
                  <a:pos x="56" y="26"/>
                </a:cxn>
                <a:cxn ang="0">
                  <a:pos x="43" y="39"/>
                </a:cxn>
                <a:cxn ang="0">
                  <a:pos x="35" y="61"/>
                </a:cxn>
                <a:cxn ang="0">
                  <a:pos x="26" y="83"/>
                </a:cxn>
                <a:cxn ang="0">
                  <a:pos x="26" y="100"/>
                </a:cxn>
                <a:cxn ang="0">
                  <a:pos x="26" y="100"/>
                </a:cxn>
                <a:cxn ang="0">
                  <a:pos x="26" y="122"/>
                </a:cxn>
                <a:cxn ang="0">
                  <a:pos x="35" y="143"/>
                </a:cxn>
                <a:cxn ang="0">
                  <a:pos x="43" y="161"/>
                </a:cxn>
                <a:cxn ang="0">
                  <a:pos x="56" y="178"/>
                </a:cxn>
                <a:cxn ang="0">
                  <a:pos x="56" y="178"/>
                </a:cxn>
                <a:cxn ang="0">
                  <a:pos x="61" y="187"/>
                </a:cxn>
                <a:cxn ang="0">
                  <a:pos x="56" y="200"/>
                </a:cxn>
                <a:cxn ang="0">
                  <a:pos x="56" y="200"/>
                </a:cxn>
                <a:cxn ang="0">
                  <a:pos x="48" y="204"/>
                </a:cxn>
                <a:cxn ang="0">
                  <a:pos x="39" y="200"/>
                </a:cxn>
                <a:cxn ang="0">
                  <a:pos x="39" y="200"/>
                </a:cxn>
                <a:cxn ang="0">
                  <a:pos x="22" y="178"/>
                </a:cxn>
                <a:cxn ang="0">
                  <a:pos x="9" y="152"/>
                </a:cxn>
                <a:cxn ang="0">
                  <a:pos x="0" y="126"/>
                </a:cxn>
                <a:cxn ang="0">
                  <a:pos x="0" y="100"/>
                </a:cxn>
                <a:cxn ang="0">
                  <a:pos x="0" y="74"/>
                </a:cxn>
                <a:cxn ang="0">
                  <a:pos x="9" y="48"/>
                </a:cxn>
                <a:cxn ang="0">
                  <a:pos x="22" y="26"/>
                </a:cxn>
                <a:cxn ang="0">
                  <a:pos x="39" y="5"/>
                </a:cxn>
                <a:cxn ang="0">
                  <a:pos x="39" y="5"/>
                </a:cxn>
                <a:cxn ang="0">
                  <a:pos x="48" y="0"/>
                </a:cxn>
                <a:cxn ang="0">
                  <a:pos x="56" y="5"/>
                </a:cxn>
                <a:cxn ang="0">
                  <a:pos x="56" y="5"/>
                </a:cxn>
                <a:cxn ang="0">
                  <a:pos x="61" y="13"/>
                </a:cxn>
                <a:cxn ang="0">
                  <a:pos x="56" y="26"/>
                </a:cxn>
                <a:cxn ang="0">
                  <a:pos x="56" y="26"/>
                </a:cxn>
              </a:cxnLst>
              <a:rect l="0" t="0" r="r" b="b"/>
              <a:pathLst>
                <a:path w="61" h="204">
                  <a:moveTo>
                    <a:pt x="56" y="26"/>
                  </a:moveTo>
                  <a:lnTo>
                    <a:pt x="56" y="26"/>
                  </a:lnTo>
                  <a:lnTo>
                    <a:pt x="43" y="39"/>
                  </a:lnTo>
                  <a:lnTo>
                    <a:pt x="35" y="61"/>
                  </a:lnTo>
                  <a:lnTo>
                    <a:pt x="26" y="83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6" y="122"/>
                  </a:lnTo>
                  <a:lnTo>
                    <a:pt x="35" y="143"/>
                  </a:lnTo>
                  <a:lnTo>
                    <a:pt x="43" y="161"/>
                  </a:lnTo>
                  <a:lnTo>
                    <a:pt x="56" y="178"/>
                  </a:lnTo>
                  <a:lnTo>
                    <a:pt x="56" y="178"/>
                  </a:lnTo>
                  <a:lnTo>
                    <a:pt x="61" y="187"/>
                  </a:lnTo>
                  <a:lnTo>
                    <a:pt x="56" y="200"/>
                  </a:lnTo>
                  <a:lnTo>
                    <a:pt x="56" y="200"/>
                  </a:lnTo>
                  <a:lnTo>
                    <a:pt x="48" y="204"/>
                  </a:lnTo>
                  <a:lnTo>
                    <a:pt x="39" y="200"/>
                  </a:lnTo>
                  <a:lnTo>
                    <a:pt x="39" y="200"/>
                  </a:lnTo>
                  <a:lnTo>
                    <a:pt x="22" y="178"/>
                  </a:lnTo>
                  <a:lnTo>
                    <a:pt x="9" y="152"/>
                  </a:lnTo>
                  <a:lnTo>
                    <a:pt x="0" y="126"/>
                  </a:lnTo>
                  <a:lnTo>
                    <a:pt x="0" y="100"/>
                  </a:lnTo>
                  <a:lnTo>
                    <a:pt x="0" y="74"/>
                  </a:lnTo>
                  <a:lnTo>
                    <a:pt x="9" y="48"/>
                  </a:lnTo>
                  <a:lnTo>
                    <a:pt x="22" y="26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8" y="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61" y="13"/>
                  </a:lnTo>
                  <a:lnTo>
                    <a:pt x="56" y="26"/>
                  </a:lnTo>
                  <a:lnTo>
                    <a:pt x="56" y="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89" name="Freeform 103"/>
            <p:cNvSpPr>
              <a:spLocks/>
            </p:cNvSpPr>
            <p:nvPr/>
          </p:nvSpPr>
          <p:spPr bwMode="auto">
            <a:xfrm>
              <a:off x="3106093" y="4851200"/>
              <a:ext cx="82550" cy="227013"/>
            </a:xfrm>
            <a:custGeom>
              <a:avLst/>
              <a:gdLst/>
              <a:ahLst/>
              <a:cxnLst>
                <a:cxn ang="0">
                  <a:pos x="48" y="21"/>
                </a:cxn>
                <a:cxn ang="0">
                  <a:pos x="48" y="21"/>
                </a:cxn>
                <a:cxn ang="0">
                  <a:pos x="39" y="34"/>
                </a:cxn>
                <a:cxn ang="0">
                  <a:pos x="35" y="47"/>
                </a:cxn>
                <a:cxn ang="0">
                  <a:pos x="30" y="69"/>
                </a:cxn>
                <a:cxn ang="0">
                  <a:pos x="35" y="95"/>
                </a:cxn>
                <a:cxn ang="0">
                  <a:pos x="39" y="108"/>
                </a:cxn>
                <a:cxn ang="0">
                  <a:pos x="48" y="117"/>
                </a:cxn>
                <a:cxn ang="0">
                  <a:pos x="48" y="117"/>
                </a:cxn>
                <a:cxn ang="0">
                  <a:pos x="52" y="125"/>
                </a:cxn>
                <a:cxn ang="0">
                  <a:pos x="48" y="138"/>
                </a:cxn>
                <a:cxn ang="0">
                  <a:pos x="48" y="138"/>
                </a:cxn>
                <a:cxn ang="0">
                  <a:pos x="39" y="143"/>
                </a:cxn>
                <a:cxn ang="0">
                  <a:pos x="30" y="138"/>
                </a:cxn>
                <a:cxn ang="0">
                  <a:pos x="30" y="138"/>
                </a:cxn>
                <a:cxn ang="0">
                  <a:pos x="17" y="121"/>
                </a:cxn>
                <a:cxn ang="0">
                  <a:pos x="9" y="104"/>
                </a:cxn>
                <a:cxn ang="0">
                  <a:pos x="4" y="86"/>
                </a:cxn>
                <a:cxn ang="0">
                  <a:pos x="0" y="69"/>
                </a:cxn>
                <a:cxn ang="0">
                  <a:pos x="4" y="52"/>
                </a:cxn>
                <a:cxn ang="0">
                  <a:pos x="9" y="34"/>
                </a:cxn>
                <a:cxn ang="0">
                  <a:pos x="17" y="17"/>
                </a:cxn>
                <a:cxn ang="0">
                  <a:pos x="30" y="4"/>
                </a:cxn>
                <a:cxn ang="0">
                  <a:pos x="30" y="4"/>
                </a:cxn>
                <a:cxn ang="0">
                  <a:pos x="39" y="0"/>
                </a:cxn>
                <a:cxn ang="0">
                  <a:pos x="48" y="4"/>
                </a:cxn>
                <a:cxn ang="0">
                  <a:pos x="48" y="4"/>
                </a:cxn>
                <a:cxn ang="0">
                  <a:pos x="52" y="13"/>
                </a:cxn>
                <a:cxn ang="0">
                  <a:pos x="48" y="21"/>
                </a:cxn>
                <a:cxn ang="0">
                  <a:pos x="48" y="21"/>
                </a:cxn>
              </a:cxnLst>
              <a:rect l="0" t="0" r="r" b="b"/>
              <a:pathLst>
                <a:path w="52" h="143">
                  <a:moveTo>
                    <a:pt x="48" y="21"/>
                  </a:moveTo>
                  <a:lnTo>
                    <a:pt x="48" y="21"/>
                  </a:lnTo>
                  <a:lnTo>
                    <a:pt x="39" y="34"/>
                  </a:lnTo>
                  <a:lnTo>
                    <a:pt x="35" y="47"/>
                  </a:lnTo>
                  <a:lnTo>
                    <a:pt x="30" y="69"/>
                  </a:lnTo>
                  <a:lnTo>
                    <a:pt x="35" y="95"/>
                  </a:lnTo>
                  <a:lnTo>
                    <a:pt x="39" y="108"/>
                  </a:lnTo>
                  <a:lnTo>
                    <a:pt x="48" y="117"/>
                  </a:lnTo>
                  <a:lnTo>
                    <a:pt x="48" y="117"/>
                  </a:lnTo>
                  <a:lnTo>
                    <a:pt x="52" y="125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39" y="143"/>
                  </a:lnTo>
                  <a:lnTo>
                    <a:pt x="30" y="138"/>
                  </a:lnTo>
                  <a:lnTo>
                    <a:pt x="30" y="138"/>
                  </a:lnTo>
                  <a:lnTo>
                    <a:pt x="17" y="121"/>
                  </a:lnTo>
                  <a:lnTo>
                    <a:pt x="9" y="104"/>
                  </a:lnTo>
                  <a:lnTo>
                    <a:pt x="4" y="86"/>
                  </a:lnTo>
                  <a:lnTo>
                    <a:pt x="0" y="69"/>
                  </a:lnTo>
                  <a:lnTo>
                    <a:pt x="4" y="52"/>
                  </a:lnTo>
                  <a:lnTo>
                    <a:pt x="9" y="34"/>
                  </a:lnTo>
                  <a:lnTo>
                    <a:pt x="17" y="17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9" y="0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52" y="13"/>
                  </a:lnTo>
                  <a:lnTo>
                    <a:pt x="48" y="21"/>
                  </a:lnTo>
                  <a:lnTo>
                    <a:pt x="48" y="2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90" name="Freeform 104"/>
            <p:cNvSpPr>
              <a:spLocks/>
            </p:cNvSpPr>
            <p:nvPr/>
          </p:nvSpPr>
          <p:spPr bwMode="auto">
            <a:xfrm>
              <a:off x="3256906" y="5008362"/>
              <a:ext cx="83702" cy="356118"/>
            </a:xfrm>
            <a:custGeom>
              <a:avLst/>
              <a:gdLst/>
              <a:ahLst/>
              <a:cxnLst>
                <a:cxn ang="0">
                  <a:pos x="48" y="173"/>
                </a:cxn>
                <a:cxn ang="0">
                  <a:pos x="48" y="173"/>
                </a:cxn>
                <a:cxn ang="0">
                  <a:pos x="48" y="182"/>
                </a:cxn>
                <a:cxn ang="0">
                  <a:pos x="39" y="186"/>
                </a:cxn>
                <a:cxn ang="0">
                  <a:pos x="13" y="186"/>
                </a:cxn>
                <a:cxn ang="0">
                  <a:pos x="13" y="186"/>
                </a:cxn>
                <a:cxn ang="0">
                  <a:pos x="5" y="182"/>
                </a:cxn>
                <a:cxn ang="0">
                  <a:pos x="0" y="173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5" y="5"/>
                </a:cxn>
                <a:cxn ang="0">
                  <a:pos x="13" y="0"/>
                </a:cxn>
                <a:cxn ang="0">
                  <a:pos x="39" y="0"/>
                </a:cxn>
                <a:cxn ang="0">
                  <a:pos x="39" y="0"/>
                </a:cxn>
                <a:cxn ang="0">
                  <a:pos x="48" y="5"/>
                </a:cxn>
                <a:cxn ang="0">
                  <a:pos x="48" y="9"/>
                </a:cxn>
                <a:cxn ang="0">
                  <a:pos x="48" y="173"/>
                </a:cxn>
              </a:cxnLst>
              <a:rect l="0" t="0" r="r" b="b"/>
              <a:pathLst>
                <a:path w="48" h="186">
                  <a:moveTo>
                    <a:pt x="48" y="173"/>
                  </a:moveTo>
                  <a:lnTo>
                    <a:pt x="48" y="173"/>
                  </a:lnTo>
                  <a:lnTo>
                    <a:pt x="48" y="182"/>
                  </a:lnTo>
                  <a:lnTo>
                    <a:pt x="39" y="186"/>
                  </a:lnTo>
                  <a:lnTo>
                    <a:pt x="13" y="186"/>
                  </a:lnTo>
                  <a:lnTo>
                    <a:pt x="13" y="186"/>
                  </a:lnTo>
                  <a:lnTo>
                    <a:pt x="5" y="182"/>
                  </a:lnTo>
                  <a:lnTo>
                    <a:pt x="0" y="173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5"/>
                  </a:lnTo>
                  <a:lnTo>
                    <a:pt x="13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8" y="5"/>
                  </a:lnTo>
                  <a:lnTo>
                    <a:pt x="48" y="9"/>
                  </a:lnTo>
                  <a:lnTo>
                    <a:pt x="48" y="17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91" name="Freeform 105"/>
            <p:cNvSpPr>
              <a:spLocks/>
            </p:cNvSpPr>
            <p:nvPr/>
          </p:nvSpPr>
          <p:spPr bwMode="auto">
            <a:xfrm>
              <a:off x="3215631" y="4892475"/>
              <a:ext cx="158750" cy="165100"/>
            </a:xfrm>
            <a:custGeom>
              <a:avLst/>
              <a:gdLst/>
              <a:ahLst/>
              <a:cxnLst>
                <a:cxn ang="0">
                  <a:pos x="100" y="52"/>
                </a:cxn>
                <a:cxn ang="0">
                  <a:pos x="100" y="52"/>
                </a:cxn>
                <a:cxn ang="0">
                  <a:pos x="96" y="73"/>
                </a:cxn>
                <a:cxn ang="0">
                  <a:pos x="87" y="86"/>
                </a:cxn>
                <a:cxn ang="0">
                  <a:pos x="70" y="99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31" y="99"/>
                </a:cxn>
                <a:cxn ang="0">
                  <a:pos x="18" y="86"/>
                </a:cxn>
                <a:cxn ang="0">
                  <a:pos x="5" y="73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5" y="34"/>
                </a:cxn>
                <a:cxn ang="0">
                  <a:pos x="18" y="17"/>
                </a:cxn>
                <a:cxn ang="0">
                  <a:pos x="31" y="4"/>
                </a:cxn>
                <a:cxn ang="0">
                  <a:pos x="52" y="0"/>
                </a:cxn>
                <a:cxn ang="0">
                  <a:pos x="52" y="0"/>
                </a:cxn>
                <a:cxn ang="0">
                  <a:pos x="70" y="4"/>
                </a:cxn>
                <a:cxn ang="0">
                  <a:pos x="87" y="17"/>
                </a:cxn>
                <a:cxn ang="0">
                  <a:pos x="96" y="34"/>
                </a:cxn>
                <a:cxn ang="0">
                  <a:pos x="100" y="52"/>
                </a:cxn>
                <a:cxn ang="0">
                  <a:pos x="100" y="52"/>
                </a:cxn>
              </a:cxnLst>
              <a:rect l="0" t="0" r="r" b="b"/>
              <a:pathLst>
                <a:path w="100" h="104">
                  <a:moveTo>
                    <a:pt x="100" y="52"/>
                  </a:moveTo>
                  <a:lnTo>
                    <a:pt x="100" y="52"/>
                  </a:lnTo>
                  <a:lnTo>
                    <a:pt x="96" y="73"/>
                  </a:lnTo>
                  <a:lnTo>
                    <a:pt x="87" y="86"/>
                  </a:lnTo>
                  <a:lnTo>
                    <a:pt x="70" y="99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31" y="99"/>
                  </a:lnTo>
                  <a:lnTo>
                    <a:pt x="18" y="86"/>
                  </a:lnTo>
                  <a:lnTo>
                    <a:pt x="5" y="73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5" y="34"/>
                  </a:lnTo>
                  <a:lnTo>
                    <a:pt x="18" y="17"/>
                  </a:lnTo>
                  <a:lnTo>
                    <a:pt x="31" y="4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70" y="4"/>
                  </a:lnTo>
                  <a:lnTo>
                    <a:pt x="87" y="17"/>
                  </a:lnTo>
                  <a:lnTo>
                    <a:pt x="96" y="34"/>
                  </a:lnTo>
                  <a:lnTo>
                    <a:pt x="100" y="52"/>
                  </a:lnTo>
                  <a:lnTo>
                    <a:pt x="100" y="5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</p:grpSp>
      <p:sp>
        <p:nvSpPr>
          <p:cNvPr id="92" name="椭圆​​ 38"/>
          <p:cNvSpPr>
            <a:spLocks noChangeAspect="1"/>
          </p:cNvSpPr>
          <p:nvPr/>
        </p:nvSpPr>
        <p:spPr>
          <a:xfrm>
            <a:off x="7135233" y="1365872"/>
            <a:ext cx="1466670" cy="370261"/>
          </a:xfrm>
          <a:prstGeom prst="ellipse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801688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cs typeface="Calibri" pitchFamily="34" charset="0"/>
              </a:rPr>
              <a:t>Mobile desktop cloud</a:t>
            </a:r>
          </a:p>
        </p:txBody>
      </p:sp>
      <p:sp>
        <p:nvSpPr>
          <p:cNvPr id="93" name="Freeform 15"/>
          <p:cNvSpPr>
            <a:spLocks noEditPoints="1"/>
          </p:cNvSpPr>
          <p:nvPr/>
        </p:nvSpPr>
        <p:spPr bwMode="auto">
          <a:xfrm>
            <a:off x="7460478" y="1870639"/>
            <a:ext cx="930275" cy="809625"/>
          </a:xfrm>
          <a:custGeom>
            <a:avLst/>
            <a:gdLst/>
            <a:ahLst/>
            <a:cxnLst>
              <a:cxn ang="0">
                <a:pos x="392" y="432"/>
              </a:cxn>
              <a:cxn ang="0">
                <a:pos x="374" y="414"/>
              </a:cxn>
              <a:cxn ang="0">
                <a:pos x="372" y="394"/>
              </a:cxn>
              <a:cxn ang="0">
                <a:pos x="386" y="374"/>
              </a:cxn>
              <a:cxn ang="0">
                <a:pos x="404" y="368"/>
              </a:cxn>
              <a:cxn ang="0">
                <a:pos x="428" y="378"/>
              </a:cxn>
              <a:cxn ang="0">
                <a:pos x="438" y="402"/>
              </a:cxn>
              <a:cxn ang="0">
                <a:pos x="432" y="420"/>
              </a:cxn>
              <a:cxn ang="0">
                <a:pos x="412" y="434"/>
              </a:cxn>
              <a:cxn ang="0">
                <a:pos x="404" y="430"/>
              </a:cxn>
              <a:cxn ang="0">
                <a:pos x="432" y="402"/>
              </a:cxn>
              <a:cxn ang="0">
                <a:pos x="416" y="376"/>
              </a:cxn>
              <a:cxn ang="0">
                <a:pos x="384" y="382"/>
              </a:cxn>
              <a:cxn ang="0">
                <a:pos x="378" y="412"/>
              </a:cxn>
              <a:cxn ang="0">
                <a:pos x="404" y="430"/>
              </a:cxn>
              <a:cxn ang="0">
                <a:pos x="392" y="414"/>
              </a:cxn>
              <a:cxn ang="0">
                <a:pos x="388" y="394"/>
              </a:cxn>
              <a:cxn ang="0">
                <a:pos x="404" y="384"/>
              </a:cxn>
              <a:cxn ang="0">
                <a:pos x="422" y="402"/>
              </a:cxn>
              <a:cxn ang="0">
                <a:pos x="412" y="418"/>
              </a:cxn>
              <a:cxn ang="0">
                <a:pos x="352" y="404"/>
              </a:cxn>
              <a:cxn ang="0">
                <a:pos x="370" y="442"/>
              </a:cxn>
              <a:cxn ang="0">
                <a:pos x="318" y="444"/>
              </a:cxn>
              <a:cxn ang="0">
                <a:pos x="352" y="404"/>
              </a:cxn>
              <a:cxn ang="0">
                <a:pos x="454" y="382"/>
              </a:cxn>
              <a:cxn ang="0">
                <a:pos x="472" y="334"/>
              </a:cxn>
              <a:cxn ang="0">
                <a:pos x="500" y="404"/>
              </a:cxn>
              <a:cxn ang="0">
                <a:pos x="404" y="510"/>
              </a:cxn>
              <a:cxn ang="0">
                <a:pos x="482" y="478"/>
              </a:cxn>
              <a:cxn ang="0">
                <a:pos x="512" y="402"/>
              </a:cxn>
              <a:cxn ang="0">
                <a:pos x="494" y="340"/>
              </a:cxn>
              <a:cxn ang="0">
                <a:pos x="426" y="294"/>
              </a:cxn>
              <a:cxn ang="0">
                <a:pos x="362" y="302"/>
              </a:cxn>
              <a:cxn ang="0">
                <a:pos x="314" y="340"/>
              </a:cxn>
              <a:cxn ang="0">
                <a:pos x="296" y="402"/>
              </a:cxn>
              <a:cxn ang="0">
                <a:pos x="328" y="478"/>
              </a:cxn>
              <a:cxn ang="0">
                <a:pos x="404" y="510"/>
              </a:cxn>
              <a:cxn ang="0">
                <a:pos x="218" y="454"/>
              </a:cxn>
              <a:cxn ang="0">
                <a:pos x="218" y="476"/>
              </a:cxn>
              <a:cxn ang="0">
                <a:pos x="274" y="0"/>
              </a:cxn>
              <a:cxn ang="0">
                <a:pos x="352" y="18"/>
              </a:cxn>
              <a:cxn ang="0">
                <a:pos x="428" y="88"/>
              </a:cxn>
              <a:cxn ang="0">
                <a:pos x="446" y="112"/>
              </a:cxn>
              <a:cxn ang="0">
                <a:pos x="502" y="122"/>
              </a:cxn>
              <a:cxn ang="0">
                <a:pos x="546" y="152"/>
              </a:cxn>
              <a:cxn ang="0">
                <a:pos x="576" y="196"/>
              </a:cxn>
              <a:cxn ang="0">
                <a:pos x="586" y="252"/>
              </a:cxn>
              <a:cxn ang="0">
                <a:pos x="576" y="302"/>
              </a:cxn>
              <a:cxn ang="0">
                <a:pos x="540" y="356"/>
              </a:cxn>
              <a:cxn ang="0">
                <a:pos x="514" y="338"/>
              </a:cxn>
              <a:cxn ang="0">
                <a:pos x="474" y="296"/>
              </a:cxn>
              <a:cxn ang="0">
                <a:pos x="220" y="128"/>
              </a:cxn>
              <a:cxn ang="0">
                <a:pos x="116" y="390"/>
              </a:cxn>
              <a:cxn ang="0">
                <a:pos x="50" y="370"/>
              </a:cxn>
              <a:cxn ang="0">
                <a:pos x="2" y="298"/>
              </a:cxn>
              <a:cxn ang="0">
                <a:pos x="2" y="254"/>
              </a:cxn>
              <a:cxn ang="0">
                <a:pos x="42" y="184"/>
              </a:cxn>
              <a:cxn ang="0">
                <a:pos x="96" y="160"/>
              </a:cxn>
              <a:cxn ang="0">
                <a:pos x="116" y="98"/>
              </a:cxn>
              <a:cxn ang="0">
                <a:pos x="154" y="46"/>
              </a:cxn>
              <a:cxn ang="0">
                <a:pos x="210" y="12"/>
              </a:cxn>
              <a:cxn ang="0">
                <a:pos x="274" y="0"/>
              </a:cxn>
            </a:cxnLst>
            <a:rect l="0" t="0" r="r" b="b"/>
            <a:pathLst>
              <a:path w="586" h="510">
                <a:moveTo>
                  <a:pt x="404" y="434"/>
                </a:moveTo>
                <a:lnTo>
                  <a:pt x="404" y="434"/>
                </a:lnTo>
                <a:lnTo>
                  <a:pt x="398" y="434"/>
                </a:lnTo>
                <a:lnTo>
                  <a:pt x="392" y="432"/>
                </a:lnTo>
                <a:lnTo>
                  <a:pt x="386" y="430"/>
                </a:lnTo>
                <a:lnTo>
                  <a:pt x="380" y="424"/>
                </a:lnTo>
                <a:lnTo>
                  <a:pt x="376" y="420"/>
                </a:lnTo>
                <a:lnTo>
                  <a:pt x="374" y="414"/>
                </a:lnTo>
                <a:lnTo>
                  <a:pt x="372" y="408"/>
                </a:lnTo>
                <a:lnTo>
                  <a:pt x="370" y="402"/>
                </a:lnTo>
                <a:lnTo>
                  <a:pt x="370" y="402"/>
                </a:lnTo>
                <a:lnTo>
                  <a:pt x="372" y="394"/>
                </a:lnTo>
                <a:lnTo>
                  <a:pt x="374" y="388"/>
                </a:lnTo>
                <a:lnTo>
                  <a:pt x="376" y="382"/>
                </a:lnTo>
                <a:lnTo>
                  <a:pt x="380" y="378"/>
                </a:lnTo>
                <a:lnTo>
                  <a:pt x="386" y="374"/>
                </a:lnTo>
                <a:lnTo>
                  <a:pt x="392" y="370"/>
                </a:lnTo>
                <a:lnTo>
                  <a:pt x="398" y="368"/>
                </a:lnTo>
                <a:lnTo>
                  <a:pt x="404" y="368"/>
                </a:lnTo>
                <a:lnTo>
                  <a:pt x="404" y="368"/>
                </a:lnTo>
                <a:lnTo>
                  <a:pt x="412" y="368"/>
                </a:lnTo>
                <a:lnTo>
                  <a:pt x="418" y="370"/>
                </a:lnTo>
                <a:lnTo>
                  <a:pt x="424" y="374"/>
                </a:lnTo>
                <a:lnTo>
                  <a:pt x="428" y="378"/>
                </a:lnTo>
                <a:lnTo>
                  <a:pt x="432" y="382"/>
                </a:lnTo>
                <a:lnTo>
                  <a:pt x="436" y="388"/>
                </a:lnTo>
                <a:lnTo>
                  <a:pt x="438" y="394"/>
                </a:lnTo>
                <a:lnTo>
                  <a:pt x="438" y="402"/>
                </a:lnTo>
                <a:lnTo>
                  <a:pt x="438" y="402"/>
                </a:lnTo>
                <a:lnTo>
                  <a:pt x="438" y="408"/>
                </a:lnTo>
                <a:lnTo>
                  <a:pt x="436" y="414"/>
                </a:lnTo>
                <a:lnTo>
                  <a:pt x="432" y="420"/>
                </a:lnTo>
                <a:lnTo>
                  <a:pt x="428" y="424"/>
                </a:lnTo>
                <a:lnTo>
                  <a:pt x="424" y="430"/>
                </a:lnTo>
                <a:lnTo>
                  <a:pt x="418" y="432"/>
                </a:lnTo>
                <a:lnTo>
                  <a:pt x="412" y="434"/>
                </a:lnTo>
                <a:lnTo>
                  <a:pt x="404" y="434"/>
                </a:lnTo>
                <a:lnTo>
                  <a:pt x="404" y="434"/>
                </a:lnTo>
                <a:close/>
                <a:moveTo>
                  <a:pt x="404" y="430"/>
                </a:moveTo>
                <a:lnTo>
                  <a:pt x="404" y="430"/>
                </a:lnTo>
                <a:lnTo>
                  <a:pt x="416" y="428"/>
                </a:lnTo>
                <a:lnTo>
                  <a:pt x="424" y="422"/>
                </a:lnTo>
                <a:lnTo>
                  <a:pt x="430" y="412"/>
                </a:lnTo>
                <a:lnTo>
                  <a:pt x="432" y="402"/>
                </a:lnTo>
                <a:lnTo>
                  <a:pt x="432" y="402"/>
                </a:lnTo>
                <a:lnTo>
                  <a:pt x="430" y="390"/>
                </a:lnTo>
                <a:lnTo>
                  <a:pt x="424" y="382"/>
                </a:lnTo>
                <a:lnTo>
                  <a:pt x="416" y="376"/>
                </a:lnTo>
                <a:lnTo>
                  <a:pt x="404" y="374"/>
                </a:lnTo>
                <a:lnTo>
                  <a:pt x="404" y="374"/>
                </a:lnTo>
                <a:lnTo>
                  <a:pt x="394" y="376"/>
                </a:lnTo>
                <a:lnTo>
                  <a:pt x="384" y="382"/>
                </a:lnTo>
                <a:lnTo>
                  <a:pt x="378" y="390"/>
                </a:lnTo>
                <a:lnTo>
                  <a:pt x="376" y="402"/>
                </a:lnTo>
                <a:lnTo>
                  <a:pt x="376" y="402"/>
                </a:lnTo>
                <a:lnTo>
                  <a:pt x="378" y="412"/>
                </a:lnTo>
                <a:lnTo>
                  <a:pt x="384" y="422"/>
                </a:lnTo>
                <a:lnTo>
                  <a:pt x="394" y="428"/>
                </a:lnTo>
                <a:lnTo>
                  <a:pt x="404" y="430"/>
                </a:lnTo>
                <a:lnTo>
                  <a:pt x="404" y="430"/>
                </a:lnTo>
                <a:close/>
                <a:moveTo>
                  <a:pt x="404" y="418"/>
                </a:moveTo>
                <a:lnTo>
                  <a:pt x="404" y="418"/>
                </a:lnTo>
                <a:lnTo>
                  <a:pt x="398" y="418"/>
                </a:lnTo>
                <a:lnTo>
                  <a:pt x="392" y="414"/>
                </a:lnTo>
                <a:lnTo>
                  <a:pt x="388" y="408"/>
                </a:lnTo>
                <a:lnTo>
                  <a:pt x="386" y="402"/>
                </a:lnTo>
                <a:lnTo>
                  <a:pt x="386" y="402"/>
                </a:lnTo>
                <a:lnTo>
                  <a:pt x="388" y="394"/>
                </a:lnTo>
                <a:lnTo>
                  <a:pt x="392" y="388"/>
                </a:lnTo>
                <a:lnTo>
                  <a:pt x="398" y="386"/>
                </a:lnTo>
                <a:lnTo>
                  <a:pt x="404" y="384"/>
                </a:lnTo>
                <a:lnTo>
                  <a:pt x="404" y="384"/>
                </a:lnTo>
                <a:lnTo>
                  <a:pt x="412" y="386"/>
                </a:lnTo>
                <a:lnTo>
                  <a:pt x="416" y="388"/>
                </a:lnTo>
                <a:lnTo>
                  <a:pt x="420" y="394"/>
                </a:lnTo>
                <a:lnTo>
                  <a:pt x="422" y="402"/>
                </a:lnTo>
                <a:lnTo>
                  <a:pt x="422" y="402"/>
                </a:lnTo>
                <a:lnTo>
                  <a:pt x="420" y="408"/>
                </a:lnTo>
                <a:lnTo>
                  <a:pt x="416" y="414"/>
                </a:lnTo>
                <a:lnTo>
                  <a:pt x="412" y="418"/>
                </a:lnTo>
                <a:lnTo>
                  <a:pt x="404" y="418"/>
                </a:lnTo>
                <a:lnTo>
                  <a:pt x="404" y="418"/>
                </a:lnTo>
                <a:close/>
                <a:moveTo>
                  <a:pt x="352" y="404"/>
                </a:moveTo>
                <a:lnTo>
                  <a:pt x="352" y="404"/>
                </a:lnTo>
                <a:lnTo>
                  <a:pt x="352" y="414"/>
                </a:lnTo>
                <a:lnTo>
                  <a:pt x="356" y="424"/>
                </a:lnTo>
                <a:lnTo>
                  <a:pt x="362" y="434"/>
                </a:lnTo>
                <a:lnTo>
                  <a:pt x="370" y="442"/>
                </a:lnTo>
                <a:lnTo>
                  <a:pt x="342" y="474"/>
                </a:lnTo>
                <a:lnTo>
                  <a:pt x="342" y="474"/>
                </a:lnTo>
                <a:lnTo>
                  <a:pt x="328" y="460"/>
                </a:lnTo>
                <a:lnTo>
                  <a:pt x="318" y="444"/>
                </a:lnTo>
                <a:lnTo>
                  <a:pt x="312" y="424"/>
                </a:lnTo>
                <a:lnTo>
                  <a:pt x="308" y="404"/>
                </a:lnTo>
                <a:lnTo>
                  <a:pt x="352" y="404"/>
                </a:lnTo>
                <a:lnTo>
                  <a:pt x="352" y="404"/>
                </a:lnTo>
                <a:close/>
                <a:moveTo>
                  <a:pt x="458" y="404"/>
                </a:moveTo>
                <a:lnTo>
                  <a:pt x="458" y="404"/>
                </a:lnTo>
                <a:lnTo>
                  <a:pt x="456" y="392"/>
                </a:lnTo>
                <a:lnTo>
                  <a:pt x="454" y="382"/>
                </a:lnTo>
                <a:lnTo>
                  <a:pt x="450" y="372"/>
                </a:lnTo>
                <a:lnTo>
                  <a:pt x="442" y="364"/>
                </a:lnTo>
                <a:lnTo>
                  <a:pt x="472" y="334"/>
                </a:lnTo>
                <a:lnTo>
                  <a:pt x="472" y="334"/>
                </a:lnTo>
                <a:lnTo>
                  <a:pt x="486" y="350"/>
                </a:lnTo>
                <a:lnTo>
                  <a:pt x="494" y="366"/>
                </a:lnTo>
                <a:lnTo>
                  <a:pt x="500" y="386"/>
                </a:lnTo>
                <a:lnTo>
                  <a:pt x="500" y="404"/>
                </a:lnTo>
                <a:lnTo>
                  <a:pt x="458" y="404"/>
                </a:lnTo>
                <a:lnTo>
                  <a:pt x="458" y="404"/>
                </a:lnTo>
                <a:close/>
                <a:moveTo>
                  <a:pt x="404" y="510"/>
                </a:moveTo>
                <a:lnTo>
                  <a:pt x="404" y="510"/>
                </a:lnTo>
                <a:lnTo>
                  <a:pt x="426" y="508"/>
                </a:lnTo>
                <a:lnTo>
                  <a:pt x="446" y="502"/>
                </a:lnTo>
                <a:lnTo>
                  <a:pt x="466" y="492"/>
                </a:lnTo>
                <a:lnTo>
                  <a:pt x="482" y="478"/>
                </a:lnTo>
                <a:lnTo>
                  <a:pt x="494" y="462"/>
                </a:lnTo>
                <a:lnTo>
                  <a:pt x="504" y="444"/>
                </a:lnTo>
                <a:lnTo>
                  <a:pt x="510" y="424"/>
                </a:lnTo>
                <a:lnTo>
                  <a:pt x="512" y="402"/>
                </a:lnTo>
                <a:lnTo>
                  <a:pt x="512" y="402"/>
                </a:lnTo>
                <a:lnTo>
                  <a:pt x="510" y="380"/>
                </a:lnTo>
                <a:lnTo>
                  <a:pt x="504" y="358"/>
                </a:lnTo>
                <a:lnTo>
                  <a:pt x="494" y="340"/>
                </a:lnTo>
                <a:lnTo>
                  <a:pt x="482" y="324"/>
                </a:lnTo>
                <a:lnTo>
                  <a:pt x="466" y="312"/>
                </a:lnTo>
                <a:lnTo>
                  <a:pt x="446" y="302"/>
                </a:lnTo>
                <a:lnTo>
                  <a:pt x="426" y="294"/>
                </a:lnTo>
                <a:lnTo>
                  <a:pt x="404" y="292"/>
                </a:lnTo>
                <a:lnTo>
                  <a:pt x="404" y="292"/>
                </a:lnTo>
                <a:lnTo>
                  <a:pt x="382" y="294"/>
                </a:lnTo>
                <a:lnTo>
                  <a:pt x="362" y="302"/>
                </a:lnTo>
                <a:lnTo>
                  <a:pt x="344" y="312"/>
                </a:lnTo>
                <a:lnTo>
                  <a:pt x="328" y="324"/>
                </a:lnTo>
                <a:lnTo>
                  <a:pt x="328" y="324"/>
                </a:lnTo>
                <a:lnTo>
                  <a:pt x="314" y="340"/>
                </a:lnTo>
                <a:lnTo>
                  <a:pt x="304" y="358"/>
                </a:lnTo>
                <a:lnTo>
                  <a:pt x="298" y="380"/>
                </a:lnTo>
                <a:lnTo>
                  <a:pt x="296" y="402"/>
                </a:lnTo>
                <a:lnTo>
                  <a:pt x="296" y="402"/>
                </a:lnTo>
                <a:lnTo>
                  <a:pt x="298" y="424"/>
                </a:lnTo>
                <a:lnTo>
                  <a:pt x="304" y="444"/>
                </a:lnTo>
                <a:lnTo>
                  <a:pt x="314" y="462"/>
                </a:lnTo>
                <a:lnTo>
                  <a:pt x="328" y="478"/>
                </a:lnTo>
                <a:lnTo>
                  <a:pt x="344" y="492"/>
                </a:lnTo>
                <a:lnTo>
                  <a:pt x="362" y="502"/>
                </a:lnTo>
                <a:lnTo>
                  <a:pt x="382" y="508"/>
                </a:lnTo>
                <a:lnTo>
                  <a:pt x="404" y="510"/>
                </a:lnTo>
                <a:lnTo>
                  <a:pt x="404" y="510"/>
                </a:lnTo>
                <a:close/>
                <a:moveTo>
                  <a:pt x="156" y="170"/>
                </a:moveTo>
                <a:lnTo>
                  <a:pt x="218" y="148"/>
                </a:lnTo>
                <a:lnTo>
                  <a:pt x="218" y="454"/>
                </a:lnTo>
                <a:lnTo>
                  <a:pt x="294" y="452"/>
                </a:lnTo>
                <a:lnTo>
                  <a:pt x="294" y="452"/>
                </a:lnTo>
                <a:lnTo>
                  <a:pt x="304" y="470"/>
                </a:lnTo>
                <a:lnTo>
                  <a:pt x="218" y="476"/>
                </a:lnTo>
                <a:lnTo>
                  <a:pt x="156" y="462"/>
                </a:lnTo>
                <a:lnTo>
                  <a:pt x="156" y="170"/>
                </a:lnTo>
                <a:lnTo>
                  <a:pt x="156" y="170"/>
                </a:lnTo>
                <a:close/>
                <a:moveTo>
                  <a:pt x="274" y="0"/>
                </a:moveTo>
                <a:lnTo>
                  <a:pt x="274" y="0"/>
                </a:lnTo>
                <a:lnTo>
                  <a:pt x="302" y="2"/>
                </a:lnTo>
                <a:lnTo>
                  <a:pt x="328" y="8"/>
                </a:lnTo>
                <a:lnTo>
                  <a:pt x="352" y="18"/>
                </a:lnTo>
                <a:lnTo>
                  <a:pt x="376" y="32"/>
                </a:lnTo>
                <a:lnTo>
                  <a:pt x="396" y="48"/>
                </a:lnTo>
                <a:lnTo>
                  <a:pt x="414" y="66"/>
                </a:lnTo>
                <a:lnTo>
                  <a:pt x="428" y="88"/>
                </a:lnTo>
                <a:lnTo>
                  <a:pt x="440" y="112"/>
                </a:lnTo>
                <a:lnTo>
                  <a:pt x="440" y="112"/>
                </a:lnTo>
                <a:lnTo>
                  <a:pt x="446" y="112"/>
                </a:lnTo>
                <a:lnTo>
                  <a:pt x="446" y="112"/>
                </a:lnTo>
                <a:lnTo>
                  <a:pt x="462" y="112"/>
                </a:lnTo>
                <a:lnTo>
                  <a:pt x="474" y="114"/>
                </a:lnTo>
                <a:lnTo>
                  <a:pt x="488" y="118"/>
                </a:lnTo>
                <a:lnTo>
                  <a:pt x="502" y="122"/>
                </a:lnTo>
                <a:lnTo>
                  <a:pt x="514" y="128"/>
                </a:lnTo>
                <a:lnTo>
                  <a:pt x="524" y="136"/>
                </a:lnTo>
                <a:lnTo>
                  <a:pt x="536" y="144"/>
                </a:lnTo>
                <a:lnTo>
                  <a:pt x="546" y="152"/>
                </a:lnTo>
                <a:lnTo>
                  <a:pt x="554" y="162"/>
                </a:lnTo>
                <a:lnTo>
                  <a:pt x="562" y="174"/>
                </a:lnTo>
                <a:lnTo>
                  <a:pt x="570" y="184"/>
                </a:lnTo>
                <a:lnTo>
                  <a:pt x="576" y="196"/>
                </a:lnTo>
                <a:lnTo>
                  <a:pt x="580" y="210"/>
                </a:lnTo>
                <a:lnTo>
                  <a:pt x="584" y="224"/>
                </a:lnTo>
                <a:lnTo>
                  <a:pt x="586" y="236"/>
                </a:lnTo>
                <a:lnTo>
                  <a:pt x="586" y="252"/>
                </a:lnTo>
                <a:lnTo>
                  <a:pt x="586" y="252"/>
                </a:lnTo>
                <a:lnTo>
                  <a:pt x="586" y="268"/>
                </a:lnTo>
                <a:lnTo>
                  <a:pt x="582" y="286"/>
                </a:lnTo>
                <a:lnTo>
                  <a:pt x="576" y="302"/>
                </a:lnTo>
                <a:lnTo>
                  <a:pt x="570" y="316"/>
                </a:lnTo>
                <a:lnTo>
                  <a:pt x="562" y="332"/>
                </a:lnTo>
                <a:lnTo>
                  <a:pt x="550" y="344"/>
                </a:lnTo>
                <a:lnTo>
                  <a:pt x="540" y="356"/>
                </a:lnTo>
                <a:lnTo>
                  <a:pt x="526" y="366"/>
                </a:lnTo>
                <a:lnTo>
                  <a:pt x="526" y="366"/>
                </a:lnTo>
                <a:lnTo>
                  <a:pt x="522" y="352"/>
                </a:lnTo>
                <a:lnTo>
                  <a:pt x="514" y="338"/>
                </a:lnTo>
                <a:lnTo>
                  <a:pt x="506" y="326"/>
                </a:lnTo>
                <a:lnTo>
                  <a:pt x="496" y="314"/>
                </a:lnTo>
                <a:lnTo>
                  <a:pt x="486" y="304"/>
                </a:lnTo>
                <a:lnTo>
                  <a:pt x="474" y="296"/>
                </a:lnTo>
                <a:lnTo>
                  <a:pt x="462" y="288"/>
                </a:lnTo>
                <a:lnTo>
                  <a:pt x="448" y="282"/>
                </a:lnTo>
                <a:lnTo>
                  <a:pt x="448" y="154"/>
                </a:lnTo>
                <a:lnTo>
                  <a:pt x="220" y="128"/>
                </a:lnTo>
                <a:lnTo>
                  <a:pt x="138" y="158"/>
                </a:lnTo>
                <a:lnTo>
                  <a:pt x="138" y="390"/>
                </a:lnTo>
                <a:lnTo>
                  <a:pt x="116" y="390"/>
                </a:lnTo>
                <a:lnTo>
                  <a:pt x="116" y="390"/>
                </a:lnTo>
                <a:lnTo>
                  <a:pt x="104" y="390"/>
                </a:lnTo>
                <a:lnTo>
                  <a:pt x="92" y="388"/>
                </a:lnTo>
                <a:lnTo>
                  <a:pt x="70" y="382"/>
                </a:lnTo>
                <a:lnTo>
                  <a:pt x="50" y="370"/>
                </a:lnTo>
                <a:lnTo>
                  <a:pt x="34" y="356"/>
                </a:lnTo>
                <a:lnTo>
                  <a:pt x="20" y="340"/>
                </a:lnTo>
                <a:lnTo>
                  <a:pt x="8" y="320"/>
                </a:lnTo>
                <a:lnTo>
                  <a:pt x="2" y="298"/>
                </a:lnTo>
                <a:lnTo>
                  <a:pt x="0" y="286"/>
                </a:lnTo>
                <a:lnTo>
                  <a:pt x="0" y="274"/>
                </a:lnTo>
                <a:lnTo>
                  <a:pt x="0" y="274"/>
                </a:lnTo>
                <a:lnTo>
                  <a:pt x="2" y="254"/>
                </a:lnTo>
                <a:lnTo>
                  <a:pt x="6" y="234"/>
                </a:lnTo>
                <a:lnTo>
                  <a:pt x="16" y="216"/>
                </a:lnTo>
                <a:lnTo>
                  <a:pt x="28" y="198"/>
                </a:lnTo>
                <a:lnTo>
                  <a:pt x="42" y="184"/>
                </a:lnTo>
                <a:lnTo>
                  <a:pt x="58" y="174"/>
                </a:lnTo>
                <a:lnTo>
                  <a:pt x="76" y="166"/>
                </a:lnTo>
                <a:lnTo>
                  <a:pt x="96" y="160"/>
                </a:lnTo>
                <a:lnTo>
                  <a:pt x="96" y="160"/>
                </a:lnTo>
                <a:lnTo>
                  <a:pt x="100" y="144"/>
                </a:lnTo>
                <a:lnTo>
                  <a:pt x="104" y="128"/>
                </a:lnTo>
                <a:lnTo>
                  <a:pt x="108" y="112"/>
                </a:lnTo>
                <a:lnTo>
                  <a:pt x="116" y="98"/>
                </a:lnTo>
                <a:lnTo>
                  <a:pt x="124" y="84"/>
                </a:lnTo>
                <a:lnTo>
                  <a:pt x="132" y="70"/>
                </a:lnTo>
                <a:lnTo>
                  <a:pt x="144" y="58"/>
                </a:lnTo>
                <a:lnTo>
                  <a:pt x="154" y="46"/>
                </a:lnTo>
                <a:lnTo>
                  <a:pt x="166" y="36"/>
                </a:lnTo>
                <a:lnTo>
                  <a:pt x="180" y="28"/>
                </a:lnTo>
                <a:lnTo>
                  <a:pt x="194" y="20"/>
                </a:lnTo>
                <a:lnTo>
                  <a:pt x="210" y="12"/>
                </a:lnTo>
                <a:lnTo>
                  <a:pt x="224" y="8"/>
                </a:lnTo>
                <a:lnTo>
                  <a:pt x="240" y="4"/>
                </a:lnTo>
                <a:lnTo>
                  <a:pt x="258" y="2"/>
                </a:lnTo>
                <a:lnTo>
                  <a:pt x="274" y="0"/>
                </a:lnTo>
                <a:lnTo>
                  <a:pt x="27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ctr"/>
            <a:endParaRPr lang="en-US" altLang="zh-CN" dirty="0">
              <a:solidFill>
                <a:srgbClr val="000000"/>
              </a:solidFill>
              <a:cs typeface="Calibri" pitchFamily="34" charset="0"/>
            </a:endParaRPr>
          </a:p>
        </p:txBody>
      </p:sp>
      <p:grpSp>
        <p:nvGrpSpPr>
          <p:cNvPr id="94" name="组合 202"/>
          <p:cNvGrpSpPr/>
          <p:nvPr/>
        </p:nvGrpSpPr>
        <p:grpSpPr>
          <a:xfrm>
            <a:off x="2388991" y="4679352"/>
            <a:ext cx="607623" cy="734725"/>
            <a:chOff x="-1644650" y="3657600"/>
            <a:chExt cx="849312" cy="1320800"/>
          </a:xfrm>
        </p:grpSpPr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-1298575" y="4121150"/>
              <a:ext cx="157162" cy="487363"/>
            </a:xfrm>
            <a:custGeom>
              <a:avLst/>
              <a:gdLst/>
              <a:ahLst/>
              <a:cxnLst>
                <a:cxn ang="0">
                  <a:pos x="1980" y="5646"/>
                </a:cxn>
                <a:cxn ang="0">
                  <a:pos x="1881" y="5844"/>
                </a:cxn>
                <a:cxn ang="0">
                  <a:pos x="1783" y="5942"/>
                </a:cxn>
                <a:cxn ang="0">
                  <a:pos x="1684" y="6042"/>
                </a:cxn>
                <a:cxn ang="0">
                  <a:pos x="1485" y="6141"/>
                </a:cxn>
                <a:cxn ang="0">
                  <a:pos x="495" y="6141"/>
                </a:cxn>
                <a:cxn ang="0">
                  <a:pos x="296" y="6042"/>
                </a:cxn>
                <a:cxn ang="0">
                  <a:pos x="99" y="5942"/>
                </a:cxn>
                <a:cxn ang="0">
                  <a:pos x="0" y="5844"/>
                </a:cxn>
                <a:cxn ang="0">
                  <a:pos x="0" y="5646"/>
                </a:cxn>
                <a:cxn ang="0">
                  <a:pos x="0" y="495"/>
                </a:cxn>
                <a:cxn ang="0">
                  <a:pos x="0" y="297"/>
                </a:cxn>
                <a:cxn ang="0">
                  <a:pos x="99" y="198"/>
                </a:cxn>
                <a:cxn ang="0">
                  <a:pos x="296" y="99"/>
                </a:cxn>
                <a:cxn ang="0">
                  <a:pos x="495" y="0"/>
                </a:cxn>
                <a:cxn ang="0">
                  <a:pos x="1485" y="0"/>
                </a:cxn>
                <a:cxn ang="0">
                  <a:pos x="1684" y="99"/>
                </a:cxn>
                <a:cxn ang="0">
                  <a:pos x="1783" y="198"/>
                </a:cxn>
                <a:cxn ang="0">
                  <a:pos x="1881" y="297"/>
                </a:cxn>
                <a:cxn ang="0">
                  <a:pos x="1980" y="495"/>
                </a:cxn>
                <a:cxn ang="0">
                  <a:pos x="1980" y="5646"/>
                </a:cxn>
              </a:cxnLst>
              <a:rect l="0" t="0" r="r" b="b"/>
              <a:pathLst>
                <a:path w="1980" h="6141">
                  <a:moveTo>
                    <a:pt x="1980" y="5646"/>
                  </a:moveTo>
                  <a:lnTo>
                    <a:pt x="1881" y="5844"/>
                  </a:lnTo>
                  <a:lnTo>
                    <a:pt x="1783" y="5942"/>
                  </a:lnTo>
                  <a:lnTo>
                    <a:pt x="1684" y="6042"/>
                  </a:lnTo>
                  <a:lnTo>
                    <a:pt x="1485" y="6141"/>
                  </a:lnTo>
                  <a:lnTo>
                    <a:pt x="495" y="6141"/>
                  </a:lnTo>
                  <a:lnTo>
                    <a:pt x="296" y="6042"/>
                  </a:lnTo>
                  <a:lnTo>
                    <a:pt x="99" y="5942"/>
                  </a:lnTo>
                  <a:lnTo>
                    <a:pt x="0" y="5844"/>
                  </a:lnTo>
                  <a:lnTo>
                    <a:pt x="0" y="5646"/>
                  </a:lnTo>
                  <a:lnTo>
                    <a:pt x="0" y="495"/>
                  </a:lnTo>
                  <a:lnTo>
                    <a:pt x="0" y="297"/>
                  </a:lnTo>
                  <a:lnTo>
                    <a:pt x="99" y="198"/>
                  </a:lnTo>
                  <a:lnTo>
                    <a:pt x="296" y="99"/>
                  </a:lnTo>
                  <a:lnTo>
                    <a:pt x="495" y="0"/>
                  </a:lnTo>
                  <a:lnTo>
                    <a:pt x="1485" y="0"/>
                  </a:lnTo>
                  <a:lnTo>
                    <a:pt x="1684" y="99"/>
                  </a:lnTo>
                  <a:lnTo>
                    <a:pt x="1783" y="198"/>
                  </a:lnTo>
                  <a:lnTo>
                    <a:pt x="1881" y="297"/>
                  </a:lnTo>
                  <a:lnTo>
                    <a:pt x="1980" y="495"/>
                  </a:lnTo>
                  <a:lnTo>
                    <a:pt x="1980" y="56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-1101725" y="3963988"/>
              <a:ext cx="157162" cy="644525"/>
            </a:xfrm>
            <a:custGeom>
              <a:avLst/>
              <a:gdLst/>
              <a:ahLst/>
              <a:cxnLst>
                <a:cxn ang="0">
                  <a:pos x="1980" y="7627"/>
                </a:cxn>
                <a:cxn ang="0">
                  <a:pos x="1881" y="7825"/>
                </a:cxn>
                <a:cxn ang="0">
                  <a:pos x="1783" y="7923"/>
                </a:cxn>
                <a:cxn ang="0">
                  <a:pos x="1684" y="8023"/>
                </a:cxn>
                <a:cxn ang="0">
                  <a:pos x="1485" y="8122"/>
                </a:cxn>
                <a:cxn ang="0">
                  <a:pos x="495" y="8122"/>
                </a:cxn>
                <a:cxn ang="0">
                  <a:pos x="296" y="8023"/>
                </a:cxn>
                <a:cxn ang="0">
                  <a:pos x="197" y="7923"/>
                </a:cxn>
                <a:cxn ang="0">
                  <a:pos x="0" y="7825"/>
                </a:cxn>
                <a:cxn ang="0">
                  <a:pos x="0" y="7627"/>
                </a:cxn>
                <a:cxn ang="0">
                  <a:pos x="0" y="496"/>
                </a:cxn>
                <a:cxn ang="0">
                  <a:pos x="0" y="297"/>
                </a:cxn>
                <a:cxn ang="0">
                  <a:pos x="197" y="99"/>
                </a:cxn>
                <a:cxn ang="0">
                  <a:pos x="296" y="0"/>
                </a:cxn>
                <a:cxn ang="0">
                  <a:pos x="495" y="0"/>
                </a:cxn>
                <a:cxn ang="0">
                  <a:pos x="1485" y="0"/>
                </a:cxn>
                <a:cxn ang="0">
                  <a:pos x="1684" y="0"/>
                </a:cxn>
                <a:cxn ang="0">
                  <a:pos x="1783" y="99"/>
                </a:cxn>
                <a:cxn ang="0">
                  <a:pos x="1881" y="297"/>
                </a:cxn>
                <a:cxn ang="0">
                  <a:pos x="1980" y="496"/>
                </a:cxn>
                <a:cxn ang="0">
                  <a:pos x="1980" y="7627"/>
                </a:cxn>
              </a:cxnLst>
              <a:rect l="0" t="0" r="r" b="b"/>
              <a:pathLst>
                <a:path w="1980" h="8122">
                  <a:moveTo>
                    <a:pt x="1980" y="7627"/>
                  </a:moveTo>
                  <a:lnTo>
                    <a:pt x="1881" y="7825"/>
                  </a:lnTo>
                  <a:lnTo>
                    <a:pt x="1783" y="7923"/>
                  </a:lnTo>
                  <a:lnTo>
                    <a:pt x="1684" y="8023"/>
                  </a:lnTo>
                  <a:lnTo>
                    <a:pt x="1485" y="8122"/>
                  </a:lnTo>
                  <a:lnTo>
                    <a:pt x="495" y="8122"/>
                  </a:lnTo>
                  <a:lnTo>
                    <a:pt x="296" y="8023"/>
                  </a:lnTo>
                  <a:lnTo>
                    <a:pt x="197" y="7923"/>
                  </a:lnTo>
                  <a:lnTo>
                    <a:pt x="0" y="7825"/>
                  </a:lnTo>
                  <a:lnTo>
                    <a:pt x="0" y="7627"/>
                  </a:lnTo>
                  <a:lnTo>
                    <a:pt x="0" y="496"/>
                  </a:lnTo>
                  <a:lnTo>
                    <a:pt x="0" y="297"/>
                  </a:lnTo>
                  <a:lnTo>
                    <a:pt x="197" y="99"/>
                  </a:lnTo>
                  <a:lnTo>
                    <a:pt x="296" y="0"/>
                  </a:lnTo>
                  <a:lnTo>
                    <a:pt x="495" y="0"/>
                  </a:lnTo>
                  <a:lnTo>
                    <a:pt x="1485" y="0"/>
                  </a:lnTo>
                  <a:lnTo>
                    <a:pt x="1684" y="0"/>
                  </a:lnTo>
                  <a:lnTo>
                    <a:pt x="1783" y="99"/>
                  </a:lnTo>
                  <a:lnTo>
                    <a:pt x="1881" y="297"/>
                  </a:lnTo>
                  <a:lnTo>
                    <a:pt x="1980" y="496"/>
                  </a:lnTo>
                  <a:lnTo>
                    <a:pt x="1980" y="762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97" name="Freeform 94"/>
            <p:cNvSpPr>
              <a:spLocks noEditPoints="1"/>
            </p:cNvSpPr>
            <p:nvPr/>
          </p:nvSpPr>
          <p:spPr bwMode="auto">
            <a:xfrm>
              <a:off x="-1644650" y="3657600"/>
              <a:ext cx="849312" cy="1320800"/>
            </a:xfrm>
            <a:custGeom>
              <a:avLst/>
              <a:gdLst/>
              <a:ahLst/>
              <a:cxnLst>
                <a:cxn ang="0">
                  <a:pos x="1487" y="0"/>
                </a:cxn>
                <a:cxn ang="0">
                  <a:pos x="891" y="99"/>
                </a:cxn>
                <a:cxn ang="0">
                  <a:pos x="99" y="990"/>
                </a:cxn>
                <a:cxn ang="0">
                  <a:pos x="0" y="15055"/>
                </a:cxn>
                <a:cxn ang="0">
                  <a:pos x="495" y="16145"/>
                </a:cxn>
                <a:cxn ang="0">
                  <a:pos x="1189" y="16640"/>
                </a:cxn>
                <a:cxn ang="0">
                  <a:pos x="9313" y="16640"/>
                </a:cxn>
                <a:cxn ang="0">
                  <a:pos x="9809" y="16541"/>
                </a:cxn>
                <a:cxn ang="0">
                  <a:pos x="10601" y="15650"/>
                </a:cxn>
                <a:cxn ang="0">
                  <a:pos x="10700" y="1585"/>
                </a:cxn>
                <a:cxn ang="0">
                  <a:pos x="10304" y="495"/>
                </a:cxn>
                <a:cxn ang="0">
                  <a:pos x="9610" y="0"/>
                </a:cxn>
                <a:cxn ang="0">
                  <a:pos x="3071" y="15055"/>
                </a:cxn>
                <a:cxn ang="0">
                  <a:pos x="1288" y="14956"/>
                </a:cxn>
                <a:cxn ang="0">
                  <a:pos x="1288" y="14461"/>
                </a:cxn>
                <a:cxn ang="0">
                  <a:pos x="3071" y="14361"/>
                </a:cxn>
                <a:cxn ang="0">
                  <a:pos x="3368" y="14659"/>
                </a:cxn>
                <a:cxn ang="0">
                  <a:pos x="3071" y="15055"/>
                </a:cxn>
                <a:cxn ang="0">
                  <a:pos x="4954" y="15650"/>
                </a:cxn>
                <a:cxn ang="0">
                  <a:pos x="4459" y="15055"/>
                </a:cxn>
                <a:cxn ang="0">
                  <a:pos x="4459" y="14263"/>
                </a:cxn>
                <a:cxn ang="0">
                  <a:pos x="4954" y="13768"/>
                </a:cxn>
                <a:cxn ang="0">
                  <a:pos x="5746" y="13768"/>
                </a:cxn>
                <a:cxn ang="0">
                  <a:pos x="6340" y="14263"/>
                </a:cxn>
                <a:cxn ang="0">
                  <a:pos x="6340" y="15055"/>
                </a:cxn>
                <a:cxn ang="0">
                  <a:pos x="5746" y="15650"/>
                </a:cxn>
                <a:cxn ang="0">
                  <a:pos x="9115" y="15055"/>
                </a:cxn>
                <a:cxn ang="0">
                  <a:pos x="7430" y="14956"/>
                </a:cxn>
                <a:cxn ang="0">
                  <a:pos x="7430" y="14461"/>
                </a:cxn>
                <a:cxn ang="0">
                  <a:pos x="9115" y="14361"/>
                </a:cxn>
                <a:cxn ang="0">
                  <a:pos x="9511" y="14659"/>
                </a:cxn>
                <a:cxn ang="0">
                  <a:pos x="9115" y="15055"/>
                </a:cxn>
                <a:cxn ang="0">
                  <a:pos x="9610" y="12381"/>
                </a:cxn>
                <a:cxn ang="0">
                  <a:pos x="9313" y="12579"/>
                </a:cxn>
                <a:cxn ang="0">
                  <a:pos x="1585" y="12678"/>
                </a:cxn>
                <a:cxn ang="0">
                  <a:pos x="1288" y="12480"/>
                </a:cxn>
                <a:cxn ang="0">
                  <a:pos x="1189" y="12183"/>
                </a:cxn>
                <a:cxn ang="0">
                  <a:pos x="1189" y="1585"/>
                </a:cxn>
                <a:cxn ang="0">
                  <a:pos x="1387" y="1288"/>
                </a:cxn>
                <a:cxn ang="0">
                  <a:pos x="9213" y="1288"/>
                </a:cxn>
                <a:cxn ang="0">
                  <a:pos x="9511" y="1386"/>
                </a:cxn>
                <a:cxn ang="0">
                  <a:pos x="9610" y="1783"/>
                </a:cxn>
              </a:cxnLst>
              <a:rect l="0" t="0" r="r" b="b"/>
              <a:pathLst>
                <a:path w="10700" h="16640">
                  <a:moveTo>
                    <a:pt x="9313" y="0"/>
                  </a:moveTo>
                  <a:lnTo>
                    <a:pt x="1487" y="0"/>
                  </a:lnTo>
                  <a:lnTo>
                    <a:pt x="1189" y="0"/>
                  </a:lnTo>
                  <a:lnTo>
                    <a:pt x="891" y="99"/>
                  </a:lnTo>
                  <a:lnTo>
                    <a:pt x="495" y="495"/>
                  </a:lnTo>
                  <a:lnTo>
                    <a:pt x="99" y="990"/>
                  </a:lnTo>
                  <a:lnTo>
                    <a:pt x="0" y="1585"/>
                  </a:lnTo>
                  <a:lnTo>
                    <a:pt x="0" y="15055"/>
                  </a:lnTo>
                  <a:lnTo>
                    <a:pt x="99" y="15650"/>
                  </a:lnTo>
                  <a:lnTo>
                    <a:pt x="495" y="16145"/>
                  </a:lnTo>
                  <a:lnTo>
                    <a:pt x="891" y="16541"/>
                  </a:lnTo>
                  <a:lnTo>
                    <a:pt x="1189" y="16640"/>
                  </a:lnTo>
                  <a:lnTo>
                    <a:pt x="1487" y="16640"/>
                  </a:lnTo>
                  <a:lnTo>
                    <a:pt x="9313" y="16640"/>
                  </a:lnTo>
                  <a:lnTo>
                    <a:pt x="9610" y="16640"/>
                  </a:lnTo>
                  <a:lnTo>
                    <a:pt x="9809" y="16541"/>
                  </a:lnTo>
                  <a:lnTo>
                    <a:pt x="10304" y="16145"/>
                  </a:lnTo>
                  <a:lnTo>
                    <a:pt x="10601" y="15650"/>
                  </a:lnTo>
                  <a:lnTo>
                    <a:pt x="10700" y="15055"/>
                  </a:lnTo>
                  <a:lnTo>
                    <a:pt x="10700" y="1585"/>
                  </a:lnTo>
                  <a:lnTo>
                    <a:pt x="10601" y="990"/>
                  </a:lnTo>
                  <a:lnTo>
                    <a:pt x="10304" y="495"/>
                  </a:lnTo>
                  <a:lnTo>
                    <a:pt x="9809" y="99"/>
                  </a:lnTo>
                  <a:lnTo>
                    <a:pt x="9610" y="0"/>
                  </a:lnTo>
                  <a:lnTo>
                    <a:pt x="9313" y="0"/>
                  </a:lnTo>
                  <a:close/>
                  <a:moveTo>
                    <a:pt x="3071" y="15055"/>
                  </a:moveTo>
                  <a:lnTo>
                    <a:pt x="1585" y="15055"/>
                  </a:lnTo>
                  <a:lnTo>
                    <a:pt x="1288" y="14956"/>
                  </a:lnTo>
                  <a:lnTo>
                    <a:pt x="1189" y="14659"/>
                  </a:lnTo>
                  <a:lnTo>
                    <a:pt x="1288" y="14461"/>
                  </a:lnTo>
                  <a:lnTo>
                    <a:pt x="1585" y="14361"/>
                  </a:lnTo>
                  <a:lnTo>
                    <a:pt x="3071" y="14361"/>
                  </a:lnTo>
                  <a:lnTo>
                    <a:pt x="3270" y="14461"/>
                  </a:lnTo>
                  <a:lnTo>
                    <a:pt x="3368" y="14659"/>
                  </a:lnTo>
                  <a:lnTo>
                    <a:pt x="3270" y="14956"/>
                  </a:lnTo>
                  <a:lnTo>
                    <a:pt x="3071" y="15055"/>
                  </a:lnTo>
                  <a:close/>
                  <a:moveTo>
                    <a:pt x="5350" y="15749"/>
                  </a:moveTo>
                  <a:lnTo>
                    <a:pt x="4954" y="15650"/>
                  </a:lnTo>
                  <a:lnTo>
                    <a:pt x="4656" y="15451"/>
                  </a:lnTo>
                  <a:lnTo>
                    <a:pt x="4459" y="15055"/>
                  </a:lnTo>
                  <a:lnTo>
                    <a:pt x="4360" y="14659"/>
                  </a:lnTo>
                  <a:lnTo>
                    <a:pt x="4459" y="14263"/>
                  </a:lnTo>
                  <a:lnTo>
                    <a:pt x="4656" y="13966"/>
                  </a:lnTo>
                  <a:lnTo>
                    <a:pt x="4954" y="13768"/>
                  </a:lnTo>
                  <a:lnTo>
                    <a:pt x="5350" y="13669"/>
                  </a:lnTo>
                  <a:lnTo>
                    <a:pt x="5746" y="13768"/>
                  </a:lnTo>
                  <a:lnTo>
                    <a:pt x="6143" y="13966"/>
                  </a:lnTo>
                  <a:lnTo>
                    <a:pt x="6340" y="14263"/>
                  </a:lnTo>
                  <a:lnTo>
                    <a:pt x="6440" y="14659"/>
                  </a:lnTo>
                  <a:lnTo>
                    <a:pt x="6340" y="15055"/>
                  </a:lnTo>
                  <a:lnTo>
                    <a:pt x="6143" y="15451"/>
                  </a:lnTo>
                  <a:lnTo>
                    <a:pt x="5746" y="15650"/>
                  </a:lnTo>
                  <a:lnTo>
                    <a:pt x="5350" y="15749"/>
                  </a:lnTo>
                  <a:close/>
                  <a:moveTo>
                    <a:pt x="9115" y="15055"/>
                  </a:moveTo>
                  <a:lnTo>
                    <a:pt x="7628" y="15055"/>
                  </a:lnTo>
                  <a:lnTo>
                    <a:pt x="7430" y="14956"/>
                  </a:lnTo>
                  <a:lnTo>
                    <a:pt x="7332" y="14659"/>
                  </a:lnTo>
                  <a:lnTo>
                    <a:pt x="7430" y="14461"/>
                  </a:lnTo>
                  <a:lnTo>
                    <a:pt x="7628" y="14361"/>
                  </a:lnTo>
                  <a:lnTo>
                    <a:pt x="9115" y="14361"/>
                  </a:lnTo>
                  <a:lnTo>
                    <a:pt x="9412" y="14461"/>
                  </a:lnTo>
                  <a:lnTo>
                    <a:pt x="9511" y="14659"/>
                  </a:lnTo>
                  <a:lnTo>
                    <a:pt x="9412" y="14956"/>
                  </a:lnTo>
                  <a:lnTo>
                    <a:pt x="9115" y="15055"/>
                  </a:lnTo>
                  <a:close/>
                  <a:moveTo>
                    <a:pt x="9610" y="12183"/>
                  </a:moveTo>
                  <a:lnTo>
                    <a:pt x="9610" y="12381"/>
                  </a:lnTo>
                  <a:lnTo>
                    <a:pt x="9511" y="12480"/>
                  </a:lnTo>
                  <a:lnTo>
                    <a:pt x="9313" y="12579"/>
                  </a:lnTo>
                  <a:lnTo>
                    <a:pt x="9213" y="12678"/>
                  </a:lnTo>
                  <a:lnTo>
                    <a:pt x="1585" y="12678"/>
                  </a:lnTo>
                  <a:lnTo>
                    <a:pt x="1387" y="12579"/>
                  </a:lnTo>
                  <a:lnTo>
                    <a:pt x="1288" y="12480"/>
                  </a:lnTo>
                  <a:lnTo>
                    <a:pt x="1189" y="12381"/>
                  </a:lnTo>
                  <a:lnTo>
                    <a:pt x="1189" y="12183"/>
                  </a:lnTo>
                  <a:lnTo>
                    <a:pt x="1189" y="1783"/>
                  </a:lnTo>
                  <a:lnTo>
                    <a:pt x="1189" y="1585"/>
                  </a:lnTo>
                  <a:lnTo>
                    <a:pt x="1288" y="1386"/>
                  </a:lnTo>
                  <a:lnTo>
                    <a:pt x="1387" y="1288"/>
                  </a:lnTo>
                  <a:lnTo>
                    <a:pt x="1585" y="1288"/>
                  </a:lnTo>
                  <a:lnTo>
                    <a:pt x="9213" y="1288"/>
                  </a:lnTo>
                  <a:lnTo>
                    <a:pt x="9313" y="1288"/>
                  </a:lnTo>
                  <a:lnTo>
                    <a:pt x="9511" y="1386"/>
                  </a:lnTo>
                  <a:lnTo>
                    <a:pt x="9610" y="1585"/>
                  </a:lnTo>
                  <a:lnTo>
                    <a:pt x="9610" y="1783"/>
                  </a:lnTo>
                  <a:lnTo>
                    <a:pt x="9610" y="121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-1487488" y="4238625"/>
              <a:ext cx="149225" cy="369888"/>
            </a:xfrm>
            <a:custGeom>
              <a:avLst/>
              <a:gdLst/>
              <a:ahLst/>
              <a:cxnLst>
                <a:cxn ang="0">
                  <a:pos x="1881" y="4160"/>
                </a:cxn>
                <a:cxn ang="0">
                  <a:pos x="1881" y="4358"/>
                </a:cxn>
                <a:cxn ang="0">
                  <a:pos x="1783" y="4456"/>
                </a:cxn>
                <a:cxn ang="0">
                  <a:pos x="1585" y="4556"/>
                </a:cxn>
                <a:cxn ang="0">
                  <a:pos x="1386" y="4655"/>
                </a:cxn>
                <a:cxn ang="0">
                  <a:pos x="495" y="4655"/>
                </a:cxn>
                <a:cxn ang="0">
                  <a:pos x="296" y="4556"/>
                </a:cxn>
                <a:cxn ang="0">
                  <a:pos x="98" y="4456"/>
                </a:cxn>
                <a:cxn ang="0">
                  <a:pos x="0" y="4358"/>
                </a:cxn>
                <a:cxn ang="0">
                  <a:pos x="0" y="4160"/>
                </a:cxn>
                <a:cxn ang="0">
                  <a:pos x="0" y="495"/>
                </a:cxn>
                <a:cxn ang="0">
                  <a:pos x="0" y="296"/>
                </a:cxn>
                <a:cxn ang="0">
                  <a:pos x="98" y="99"/>
                </a:cxn>
                <a:cxn ang="0">
                  <a:pos x="296" y="0"/>
                </a:cxn>
                <a:cxn ang="0">
                  <a:pos x="495" y="0"/>
                </a:cxn>
                <a:cxn ang="0">
                  <a:pos x="1386" y="0"/>
                </a:cxn>
                <a:cxn ang="0">
                  <a:pos x="1585" y="0"/>
                </a:cxn>
                <a:cxn ang="0">
                  <a:pos x="1783" y="99"/>
                </a:cxn>
                <a:cxn ang="0">
                  <a:pos x="1881" y="296"/>
                </a:cxn>
                <a:cxn ang="0">
                  <a:pos x="1881" y="495"/>
                </a:cxn>
                <a:cxn ang="0">
                  <a:pos x="1881" y="4160"/>
                </a:cxn>
              </a:cxnLst>
              <a:rect l="0" t="0" r="r" b="b"/>
              <a:pathLst>
                <a:path w="1881" h="4655">
                  <a:moveTo>
                    <a:pt x="1881" y="4160"/>
                  </a:moveTo>
                  <a:lnTo>
                    <a:pt x="1881" y="4358"/>
                  </a:lnTo>
                  <a:lnTo>
                    <a:pt x="1783" y="4456"/>
                  </a:lnTo>
                  <a:lnTo>
                    <a:pt x="1585" y="4556"/>
                  </a:lnTo>
                  <a:lnTo>
                    <a:pt x="1386" y="4655"/>
                  </a:lnTo>
                  <a:lnTo>
                    <a:pt x="495" y="4655"/>
                  </a:lnTo>
                  <a:lnTo>
                    <a:pt x="296" y="4556"/>
                  </a:lnTo>
                  <a:lnTo>
                    <a:pt x="98" y="4456"/>
                  </a:lnTo>
                  <a:lnTo>
                    <a:pt x="0" y="4358"/>
                  </a:lnTo>
                  <a:lnTo>
                    <a:pt x="0" y="4160"/>
                  </a:lnTo>
                  <a:lnTo>
                    <a:pt x="0" y="495"/>
                  </a:lnTo>
                  <a:lnTo>
                    <a:pt x="0" y="296"/>
                  </a:lnTo>
                  <a:lnTo>
                    <a:pt x="98" y="99"/>
                  </a:lnTo>
                  <a:lnTo>
                    <a:pt x="296" y="0"/>
                  </a:lnTo>
                  <a:lnTo>
                    <a:pt x="495" y="0"/>
                  </a:lnTo>
                  <a:lnTo>
                    <a:pt x="1386" y="0"/>
                  </a:lnTo>
                  <a:lnTo>
                    <a:pt x="1585" y="0"/>
                  </a:lnTo>
                  <a:lnTo>
                    <a:pt x="1783" y="99"/>
                  </a:lnTo>
                  <a:lnTo>
                    <a:pt x="1881" y="296"/>
                  </a:lnTo>
                  <a:lnTo>
                    <a:pt x="1881" y="495"/>
                  </a:lnTo>
                  <a:lnTo>
                    <a:pt x="1881" y="416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-1487488" y="3838575"/>
              <a:ext cx="306387" cy="220663"/>
            </a:xfrm>
            <a:custGeom>
              <a:avLst/>
              <a:gdLst/>
              <a:ahLst/>
              <a:cxnLst>
                <a:cxn ang="0">
                  <a:pos x="3566" y="0"/>
                </a:cxn>
                <a:cxn ang="0">
                  <a:pos x="3863" y="2080"/>
                </a:cxn>
                <a:cxn ang="0">
                  <a:pos x="3269" y="1683"/>
                </a:cxn>
                <a:cxn ang="0">
                  <a:pos x="3269" y="1782"/>
                </a:cxn>
                <a:cxn ang="0">
                  <a:pos x="2873" y="2178"/>
                </a:cxn>
                <a:cxn ang="0">
                  <a:pos x="2477" y="2475"/>
                </a:cxn>
                <a:cxn ang="0">
                  <a:pos x="2080" y="2673"/>
                </a:cxn>
                <a:cxn ang="0">
                  <a:pos x="1684" y="2772"/>
                </a:cxn>
                <a:cxn ang="0">
                  <a:pos x="1288" y="2772"/>
                </a:cxn>
                <a:cxn ang="0">
                  <a:pos x="891" y="2673"/>
                </a:cxn>
                <a:cxn ang="0">
                  <a:pos x="495" y="2575"/>
                </a:cxn>
                <a:cxn ang="0">
                  <a:pos x="98" y="2376"/>
                </a:cxn>
                <a:cxn ang="0">
                  <a:pos x="0" y="2277"/>
                </a:cxn>
                <a:cxn ang="0">
                  <a:pos x="396" y="2277"/>
                </a:cxn>
                <a:cxn ang="0">
                  <a:pos x="891" y="2178"/>
                </a:cxn>
                <a:cxn ang="0">
                  <a:pos x="1288" y="1980"/>
                </a:cxn>
                <a:cxn ang="0">
                  <a:pos x="1585" y="1683"/>
                </a:cxn>
                <a:cxn ang="0">
                  <a:pos x="1881" y="1386"/>
                </a:cxn>
                <a:cxn ang="0">
                  <a:pos x="2080" y="1089"/>
                </a:cxn>
                <a:cxn ang="0">
                  <a:pos x="2080" y="990"/>
                </a:cxn>
                <a:cxn ang="0">
                  <a:pos x="1485" y="593"/>
                </a:cxn>
                <a:cxn ang="0">
                  <a:pos x="3566" y="0"/>
                </a:cxn>
              </a:cxnLst>
              <a:rect l="0" t="0" r="r" b="b"/>
              <a:pathLst>
                <a:path w="3863" h="2772">
                  <a:moveTo>
                    <a:pt x="3566" y="0"/>
                  </a:moveTo>
                  <a:lnTo>
                    <a:pt x="3863" y="2080"/>
                  </a:lnTo>
                  <a:lnTo>
                    <a:pt x="3269" y="1683"/>
                  </a:lnTo>
                  <a:lnTo>
                    <a:pt x="3269" y="1782"/>
                  </a:lnTo>
                  <a:lnTo>
                    <a:pt x="2873" y="2178"/>
                  </a:lnTo>
                  <a:lnTo>
                    <a:pt x="2477" y="2475"/>
                  </a:lnTo>
                  <a:lnTo>
                    <a:pt x="2080" y="2673"/>
                  </a:lnTo>
                  <a:lnTo>
                    <a:pt x="1684" y="2772"/>
                  </a:lnTo>
                  <a:lnTo>
                    <a:pt x="1288" y="2772"/>
                  </a:lnTo>
                  <a:lnTo>
                    <a:pt x="891" y="2673"/>
                  </a:lnTo>
                  <a:lnTo>
                    <a:pt x="495" y="2575"/>
                  </a:lnTo>
                  <a:lnTo>
                    <a:pt x="98" y="2376"/>
                  </a:lnTo>
                  <a:lnTo>
                    <a:pt x="0" y="2277"/>
                  </a:lnTo>
                  <a:lnTo>
                    <a:pt x="396" y="2277"/>
                  </a:lnTo>
                  <a:lnTo>
                    <a:pt x="891" y="2178"/>
                  </a:lnTo>
                  <a:lnTo>
                    <a:pt x="1288" y="1980"/>
                  </a:lnTo>
                  <a:lnTo>
                    <a:pt x="1585" y="1683"/>
                  </a:lnTo>
                  <a:lnTo>
                    <a:pt x="1881" y="1386"/>
                  </a:lnTo>
                  <a:lnTo>
                    <a:pt x="2080" y="1089"/>
                  </a:lnTo>
                  <a:lnTo>
                    <a:pt x="2080" y="990"/>
                  </a:lnTo>
                  <a:lnTo>
                    <a:pt x="1485" y="593"/>
                  </a:lnTo>
                  <a:lnTo>
                    <a:pt x="3566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ctr"/>
              <a:endParaRPr lang="en-US" altLang="zh-CN" dirty="0">
                <a:solidFill>
                  <a:srgbClr val="000000"/>
                </a:solidFill>
                <a:cs typeface="Calibri" pitchFamily="34" charset="0"/>
              </a:endParaRPr>
            </a:p>
          </p:txBody>
        </p:sp>
      </p:grpSp>
      <p:sp>
        <p:nvSpPr>
          <p:cNvPr id="100" name="Rectangle 2"/>
          <p:cNvSpPr>
            <a:spLocks noChangeArrowheads="1"/>
          </p:cNvSpPr>
          <p:nvPr/>
        </p:nvSpPr>
        <p:spPr bwMode="auto">
          <a:xfrm>
            <a:off x="384174" y="334429"/>
            <a:ext cx="8759825" cy="6688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81899" tIns="40951" rIns="81899" bIns="40951" anchor="t"/>
          <a:lstStyle/>
          <a:p>
            <a:pPr eaLnBrk="0" fontAlgn="ctr" hangingPunct="0">
              <a:defRPr/>
            </a:pPr>
            <a:r>
              <a:rPr lang="ru-RU" altLang="zh-CN" sz="3200" b="1" dirty="0">
                <a:latin typeface="+mj-lt"/>
                <a:ea typeface="+mj-ea"/>
                <a:cs typeface="+mj-cs"/>
              </a:rPr>
              <a:t>Основные мобильные приложения </a:t>
            </a:r>
            <a:r>
              <a:rPr lang="en-US" altLang="zh-CN" sz="3200" b="1" dirty="0">
                <a:latin typeface="+mj-lt"/>
                <a:ea typeface="+mj-ea"/>
                <a:cs typeface="+mj-cs"/>
              </a:rPr>
              <a:t>Huawei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824" y="2636912"/>
            <a:ext cx="45047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atin typeface="ItalicT" pitchFamily="2" charset="0"/>
                <a:cs typeface="ItalicT" pitchFamily="2" charset="0"/>
              </a:rPr>
              <a:t>Спасибо!</a:t>
            </a:r>
            <a:endParaRPr lang="ru-RU" sz="6000" b="1" dirty="0">
              <a:latin typeface="ItalicT" pitchFamily="2" charset="0"/>
              <a:cs typeface="ItalicT" pitchFamily="2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679431"/>
            <a:ext cx="1728192" cy="217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788024" y="5877272"/>
            <a:ext cx="41772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Alexey.shalaginov@huawei.com</a:t>
            </a:r>
          </a:p>
          <a:p>
            <a:r>
              <a:rPr lang="en-US" sz="2400" dirty="0" smtClean="0"/>
              <a:t>ashalaginov@gmail.com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669</Words>
  <Application>Microsoft Office PowerPoint</Application>
  <PresentationFormat>On-screen Show (4:3)</PresentationFormat>
  <Paragraphs>94</Paragraphs>
  <Slides>13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Живи работая:   концепция BYOD  (Bring Your Own Device) </vt:lpstr>
      <vt:lpstr>Мир стремительно «мобилизируется» </vt:lpstr>
      <vt:lpstr>BYOD = Развлечение + Работа </vt:lpstr>
      <vt:lpstr>Выгоды BYOD</vt:lpstr>
      <vt:lpstr>Рост приоритета технологий мобильности  (Источник: Gartner, Rankings of technologies CIOs selected as one of their top five priorities in 2012. )</vt:lpstr>
      <vt:lpstr>Стиль поведения пользователей в сети </vt:lpstr>
      <vt:lpstr>Проблемы BYOD</vt:lpstr>
      <vt:lpstr>Архитектура BYOD с учетом требований к безопасности. </vt:lpstr>
      <vt:lpstr>MEAP - платформа мобильных приложений предприятия  (Mobile Enterprise Application Platform)</vt:lpstr>
      <vt:lpstr>Консьюмеризация ИТ-систем предприятий </vt:lpstr>
      <vt:lpstr>Slide 11</vt:lpstr>
      <vt:lpstr>Slide 12</vt:lpstr>
      <vt:lpstr>Slide 13</vt:lpstr>
    </vt:vector>
  </TitlesOfParts>
  <Company>Huawei Technologies Co.,Ltd.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Живи работая:   концепция BYOD  (Bring Your Own Device) </dc:title>
  <dc:creator>a80137</dc:creator>
  <cp:lastModifiedBy>a80137</cp:lastModifiedBy>
  <cp:revision>6</cp:revision>
  <dcterms:created xsi:type="dcterms:W3CDTF">2013-04-26T08:57:22Z</dcterms:created>
  <dcterms:modified xsi:type="dcterms:W3CDTF">2013-09-09T12:07:05Z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flag">
    <vt:lpwstr>1378726295</vt:lpwstr>
  </property>
  <property fmtid="{D5CDD505-2E9C-101B-9397-08002B2CF9AE}" pid="3" name="_ms_pID_725343">
    <vt:lpwstr>(2)38i8275bQXFKHYP2arBiX118sPfwHeaUP4Cxbg5voFDcCqL7aQ028hVZErXzm+dZs5bFdl5N
VF7VVrqXDn+dqwzYUzCsf/LV+KUGpyowlZIanhsY99erXUsds7saGWRELOVia8WatKzQtYAj
nsdLoli0IFCxWVISSoRRS4etFzDjv9IMuzG8Ou+Gja4L7jIq4t/UMEjBx2m6LAcWU+OSkFNX
o/GlAI/9RV3PjVCcEZ</vt:lpwstr>
  </property>
  <property fmtid="{D5CDD505-2E9C-101B-9397-08002B2CF9AE}" pid="4" name="_ms_pID_7253431">
    <vt:lpwstr>bHEeE6H0NxGBp36tMUG4nHc5NXiYcWZAOhL+uvEbOlmuNRWQWcNzSH
4UvNn3zaY3INMQeqe7fig09kVx8UM2wA+/hVP7tGUX49sQ2j3385mladOPymxb3zTLKzfQDh
RKY=</vt:lpwstr>
  </property>
  <property fmtid="{D5CDD505-2E9C-101B-9397-08002B2CF9AE}" pid="5" name="_new_ms_pID_72543">
    <vt:lpwstr>(3)5LuXxJI7Gs3knbahvFMWeMTUkJ1u4yP8y2EFyndSxAT2sqeY7mNZSpQ5Ke/ctYx8t7/5Pwn6
cChZ4dKid9j0nYvHRkKV+RXireI8AoC69T9HeDyumYDH4ujwd7UTcaNXSYgcigsMvJSzUkMN
ahRJ1Hap0fO5f00QBmNNvU8u/dVOYCFSraShIYsDwRroEydZpUXAKdG0nkaUbwpQ9YOMddUC
0MgGU2xHFBapEOigYU</vt:lpwstr>
  </property>
  <property fmtid="{D5CDD505-2E9C-101B-9397-08002B2CF9AE}" pid="6" name="_new_ms_pID_725431">
    <vt:lpwstr>XlR1Jjz4AmP/rXbQTDPkvw/pQNWJ/VBXCrdQPGDh2MS1EOyXG7x0jm
5MFk0Mq06L5EY50k5AWA866mAHtt2ynCh3EXjJnwdQcpSKShjNL8llO/MeLw5eEOKgUxG4Fa
JC0krc1Y5E4yRM1cGvq49I6K7nMSKdsWTnfxMFOt8kYzIc908JUzOwetkBQ1VfNss1R7JW4U
g1wh0IFKE+c7ncvPrH31AFHpSd0KfnZiCnwB</vt:lpwstr>
  </property>
  <property fmtid="{D5CDD505-2E9C-101B-9397-08002B2CF9AE}" pid="7" name="_new_ms_pID_725432">
    <vt:lpwstr>eXFS8Wz8Ela9N9s9ph7Q+cqhxv19K1fi0u6N
v9+s4q9uFijo162VzWQZyLnUCjTF+THqGxe3sXr2urQEqvrFGzY=</vt:lpwstr>
  </property>
</Properties>
</file>